
<file path=[Content_Types].xml><?xml version="1.0" encoding="utf-8"?>
<Types xmlns="http://schemas.openxmlformats.org/package/2006/content-types">
  <Default Extension="jpeg" ContentType="image/jpe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8"/>
  </p:handoutMasterIdLst>
  <p:sldIdLst>
    <p:sldId id="393" r:id="rId3"/>
    <p:sldId id="493" r:id="rId5"/>
    <p:sldId id="395" r:id="rId6"/>
    <p:sldId id="410" r:id="rId7"/>
    <p:sldId id="411" r:id="rId8"/>
    <p:sldId id="412" r:id="rId9"/>
    <p:sldId id="413" r:id="rId10"/>
    <p:sldId id="414" r:id="rId11"/>
    <p:sldId id="409" r:id="rId12"/>
    <p:sldId id="416" r:id="rId13"/>
    <p:sldId id="418" r:id="rId14"/>
    <p:sldId id="419" r:id="rId15"/>
    <p:sldId id="420" r:id="rId16"/>
    <p:sldId id="421" r:id="rId17"/>
    <p:sldId id="422" r:id="rId18"/>
    <p:sldId id="423" r:id="rId19"/>
    <p:sldId id="424" r:id="rId20"/>
    <p:sldId id="425" r:id="rId21"/>
    <p:sldId id="426" r:id="rId22"/>
    <p:sldId id="427" r:id="rId23"/>
    <p:sldId id="428" r:id="rId24"/>
    <p:sldId id="429" r:id="rId25"/>
    <p:sldId id="431" r:id="rId26"/>
    <p:sldId id="432" r:id="rId27"/>
    <p:sldId id="433" r:id="rId28"/>
    <p:sldId id="434" r:id="rId29"/>
    <p:sldId id="435" r:id="rId30"/>
    <p:sldId id="436" r:id="rId31"/>
    <p:sldId id="437" r:id="rId32"/>
    <p:sldId id="439" r:id="rId33"/>
    <p:sldId id="440" r:id="rId34"/>
    <p:sldId id="442" r:id="rId35"/>
    <p:sldId id="443" r:id="rId36"/>
    <p:sldId id="444" r:id="rId37"/>
    <p:sldId id="445" r:id="rId38"/>
    <p:sldId id="446" r:id="rId39"/>
    <p:sldId id="447" r:id="rId40"/>
    <p:sldId id="448" r:id="rId41"/>
    <p:sldId id="449" r:id="rId42"/>
    <p:sldId id="450" r:id="rId43"/>
    <p:sldId id="451" r:id="rId44"/>
    <p:sldId id="452" r:id="rId45"/>
    <p:sldId id="453" r:id="rId46"/>
    <p:sldId id="454" r:id="rId47"/>
    <p:sldId id="455" r:id="rId48"/>
    <p:sldId id="456" r:id="rId49"/>
    <p:sldId id="457" r:id="rId50"/>
    <p:sldId id="458" r:id="rId51"/>
    <p:sldId id="459" r:id="rId52"/>
    <p:sldId id="460" r:id="rId53"/>
    <p:sldId id="461" r:id="rId54"/>
    <p:sldId id="462" r:id="rId55"/>
    <p:sldId id="463" r:id="rId56"/>
    <p:sldId id="464" r:id="rId57"/>
    <p:sldId id="465" r:id="rId58"/>
    <p:sldId id="466" r:id="rId59"/>
    <p:sldId id="467" r:id="rId60"/>
    <p:sldId id="468" r:id="rId61"/>
    <p:sldId id="469" r:id="rId62"/>
    <p:sldId id="470" r:id="rId63"/>
    <p:sldId id="471" r:id="rId64"/>
    <p:sldId id="472" r:id="rId65"/>
    <p:sldId id="473" r:id="rId66"/>
    <p:sldId id="474" r:id="rId67"/>
  </p:sldIdLst>
  <p:sldSz cx="9145270" cy="5144770"/>
  <p:notesSz cx="6858000" cy="9144000"/>
  <p:custDataLst>
    <p:tags r:id="rId72"/>
  </p:custDataLst>
  <p:defaultTextStyle>
    <a:defPPr>
      <a:defRPr lang="zh-CN"/>
    </a:defPPr>
    <a:lvl1pPr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1pPr>
    <a:lvl2pPr marL="431800"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2pPr>
    <a:lvl3pPr marL="864235"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3pPr>
    <a:lvl4pPr marL="1296035"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4pPr>
    <a:lvl5pPr marL="1727835"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5pPr>
    <a:lvl6pPr marL="2160270" algn="l" defTabSz="864235" rtl="0" eaLnBrk="1" latinLnBrk="0" hangingPunct="1">
      <a:defRPr sz="1600" kern="1200">
        <a:solidFill>
          <a:schemeClr val="tx1"/>
        </a:solidFill>
        <a:latin typeface="Arial" panose="020B0604020202020204" pitchFamily="34" charset="0"/>
        <a:ea typeface="宋体" panose="02010600030101010101" pitchFamily="2" charset="-122"/>
        <a:cs typeface="+mn-cs"/>
      </a:defRPr>
    </a:lvl6pPr>
    <a:lvl7pPr marL="2592070" algn="l" defTabSz="864235" rtl="0" eaLnBrk="1" latinLnBrk="0" hangingPunct="1">
      <a:defRPr sz="1600" kern="1200">
        <a:solidFill>
          <a:schemeClr val="tx1"/>
        </a:solidFill>
        <a:latin typeface="Arial" panose="020B0604020202020204" pitchFamily="34" charset="0"/>
        <a:ea typeface="宋体" panose="02010600030101010101" pitchFamily="2" charset="-122"/>
        <a:cs typeface="+mn-cs"/>
      </a:defRPr>
    </a:lvl7pPr>
    <a:lvl8pPr marL="3023870" algn="l" defTabSz="864235" rtl="0" eaLnBrk="1" latinLnBrk="0" hangingPunct="1">
      <a:defRPr sz="1600" kern="1200">
        <a:solidFill>
          <a:schemeClr val="tx1"/>
        </a:solidFill>
        <a:latin typeface="Arial" panose="020B0604020202020204" pitchFamily="34" charset="0"/>
        <a:ea typeface="宋体" panose="02010600030101010101" pitchFamily="2" charset="-122"/>
        <a:cs typeface="+mn-cs"/>
      </a:defRPr>
    </a:lvl8pPr>
    <a:lvl9pPr marL="3456305" algn="l" defTabSz="864235" rtl="0" eaLnBrk="1" latinLnBrk="0" hangingPunct="1">
      <a:defRPr sz="16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C7"/>
    <a:srgbClr val="F9D98C"/>
    <a:srgbClr val="746F8F"/>
    <a:srgbClr val="6D6886"/>
    <a:srgbClr val="6B6684"/>
    <a:srgbClr val="577103"/>
    <a:srgbClr val="A84400"/>
    <a:srgbClr val="FF6600"/>
    <a:srgbClr val="C94E0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744"/>
      </p:cViewPr>
      <p:guideLst>
        <p:guide orient="horz" pos="1556"/>
        <p:guide pos="2845"/>
      </p:guideLst>
    </p:cSldViewPr>
  </p:slideViewPr>
  <p:notesTextViewPr>
    <p:cViewPr>
      <p:scale>
        <a:sx n="100" d="100"/>
        <a:sy n="100" d="100"/>
      </p:scale>
      <p:origin x="0" y="0"/>
    </p:cViewPr>
  </p:notesTextViewPr>
  <p:sorterViewPr>
    <p:cViewPr>
      <p:scale>
        <a:sx n="81" d="100"/>
        <a:sy n="81" d="100"/>
      </p:scale>
      <p:origin x="0" y="0"/>
    </p:cViewPr>
  </p:sorterViewPr>
  <p:notesViewPr>
    <p:cSldViewPr>
      <p:cViewPr varScale="1">
        <p:scale>
          <a:sx n="54" d="100"/>
          <a:sy n="54" d="100"/>
        </p:scale>
        <p:origin x="-2928" y="-84"/>
      </p:cViewPr>
      <p:guideLst>
        <p:guide orient="horz" pos="2766"/>
        <p:guide pos="213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2" Type="http://schemas.openxmlformats.org/officeDocument/2006/relationships/tags" Target="tags/tag7.xml"/><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slide" Target="slides/slide4.xml"/><Relationship Id="rId69" Type="http://schemas.openxmlformats.org/officeDocument/2006/relationships/presProps" Target="presProps.xml"/><Relationship Id="rId68" Type="http://schemas.openxmlformats.org/officeDocument/2006/relationships/handoutMaster" Target="handoutMasters/handoutMaster1.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CF4A70-2800-464C-8E94-2E948E3DE0BB}"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AE2E47-BEF2-436F-82B5-705C3184BE6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2D637-2E7D-44D0-99E5-91553987C15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AC5F0A-8B88-4B59-B576-EF4A7357030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864235" rtl="0" eaLnBrk="1" latinLnBrk="0" hangingPunct="1">
      <a:defRPr sz="1100" kern="1200">
        <a:solidFill>
          <a:schemeClr val="tx1"/>
        </a:solidFill>
        <a:latin typeface="+mn-lt"/>
        <a:ea typeface="+mn-ea"/>
        <a:cs typeface="+mn-cs"/>
      </a:defRPr>
    </a:lvl1pPr>
    <a:lvl2pPr marL="431800" algn="l" defTabSz="864235" rtl="0" eaLnBrk="1" latinLnBrk="0" hangingPunct="1">
      <a:defRPr sz="1100" kern="1200">
        <a:solidFill>
          <a:schemeClr val="tx1"/>
        </a:solidFill>
        <a:latin typeface="+mn-lt"/>
        <a:ea typeface="+mn-ea"/>
        <a:cs typeface="+mn-cs"/>
      </a:defRPr>
    </a:lvl2pPr>
    <a:lvl3pPr marL="864235" algn="l" defTabSz="864235" rtl="0" eaLnBrk="1" latinLnBrk="0" hangingPunct="1">
      <a:defRPr sz="1100" kern="1200">
        <a:solidFill>
          <a:schemeClr val="tx1"/>
        </a:solidFill>
        <a:latin typeface="+mn-lt"/>
        <a:ea typeface="+mn-ea"/>
        <a:cs typeface="+mn-cs"/>
      </a:defRPr>
    </a:lvl3pPr>
    <a:lvl4pPr marL="1296035" algn="l" defTabSz="864235" rtl="0" eaLnBrk="1" latinLnBrk="0" hangingPunct="1">
      <a:defRPr sz="1100" kern="1200">
        <a:solidFill>
          <a:schemeClr val="tx1"/>
        </a:solidFill>
        <a:latin typeface="+mn-lt"/>
        <a:ea typeface="+mn-ea"/>
        <a:cs typeface="+mn-cs"/>
      </a:defRPr>
    </a:lvl4pPr>
    <a:lvl5pPr marL="1727835" algn="l" defTabSz="864235" rtl="0" eaLnBrk="1" latinLnBrk="0" hangingPunct="1">
      <a:defRPr sz="1100" kern="1200">
        <a:solidFill>
          <a:schemeClr val="tx1"/>
        </a:solidFill>
        <a:latin typeface="+mn-lt"/>
        <a:ea typeface="+mn-ea"/>
        <a:cs typeface="+mn-cs"/>
      </a:defRPr>
    </a:lvl5pPr>
    <a:lvl6pPr marL="2160270" algn="l" defTabSz="864235" rtl="0" eaLnBrk="1" latinLnBrk="0" hangingPunct="1">
      <a:defRPr sz="1100" kern="1200">
        <a:solidFill>
          <a:schemeClr val="tx1"/>
        </a:solidFill>
        <a:latin typeface="+mn-lt"/>
        <a:ea typeface="+mn-ea"/>
        <a:cs typeface="+mn-cs"/>
      </a:defRPr>
    </a:lvl6pPr>
    <a:lvl7pPr marL="2592070" algn="l" defTabSz="864235" rtl="0" eaLnBrk="1" latinLnBrk="0" hangingPunct="1">
      <a:defRPr sz="1100" kern="1200">
        <a:solidFill>
          <a:schemeClr val="tx1"/>
        </a:solidFill>
        <a:latin typeface="+mn-lt"/>
        <a:ea typeface="+mn-ea"/>
        <a:cs typeface="+mn-cs"/>
      </a:defRPr>
    </a:lvl7pPr>
    <a:lvl8pPr marL="3023870" algn="l" defTabSz="864235" rtl="0" eaLnBrk="1" latinLnBrk="0" hangingPunct="1">
      <a:defRPr sz="1100" kern="1200">
        <a:solidFill>
          <a:schemeClr val="tx1"/>
        </a:solidFill>
        <a:latin typeface="+mn-lt"/>
        <a:ea typeface="+mn-ea"/>
        <a:cs typeface="+mn-cs"/>
      </a:defRPr>
    </a:lvl8pPr>
    <a:lvl9pPr marL="3456305" algn="l" defTabSz="86423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AC5F0A-8B88-4B59-B576-EF4A7357030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1.png"/><Relationship Id="rId3" Type="http://schemas.microsoft.com/office/2007/relationships/media" Target="file:///D:\&#25945;&#23398;&#22823;&#36187;\&#23433;&#22958;&#30340;&#20185;&#22659;%20.mp3" TargetMode="External"/><Relationship Id="rId2" Type="http://schemas.openxmlformats.org/officeDocument/2006/relationships/audio" Target="file:///D:\&#25945;&#23398;&#22823;&#36187;\&#23433;&#22958;&#30340;&#20185;&#22659;%20.mp3"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主内页">
    <p:spTree>
      <p:nvGrpSpPr>
        <p:cNvPr id="1" name=""/>
        <p:cNvGrpSpPr/>
        <p:nvPr/>
      </p:nvGrpSpPr>
      <p:grpSpPr>
        <a:xfrm>
          <a:off x="0" y="0"/>
          <a:ext cx="0" cy="0"/>
          <a:chOff x="0" y="0"/>
          <a:chExt cx="0" cy="0"/>
        </a:xfrm>
      </p:grpSpPr>
      <p:grpSp>
        <p:nvGrpSpPr>
          <p:cNvPr id="3" name="组合 2"/>
          <p:cNvGrpSpPr/>
          <p:nvPr userDrawn="1"/>
        </p:nvGrpSpPr>
        <p:grpSpPr>
          <a:xfrm>
            <a:off x="0" y="326561"/>
            <a:ext cx="9204160" cy="211774"/>
            <a:chOff x="0" y="326480"/>
            <a:chExt cx="9202882" cy="211722"/>
          </a:xfrm>
        </p:grpSpPr>
        <p:grpSp>
          <p:nvGrpSpPr>
            <p:cNvPr id="5" name="组合 4"/>
            <p:cNvGrpSpPr/>
            <p:nvPr userDrawn="1"/>
          </p:nvGrpSpPr>
          <p:grpSpPr>
            <a:xfrm>
              <a:off x="0" y="326480"/>
              <a:ext cx="9144000" cy="211722"/>
              <a:chOff x="0" y="457200"/>
              <a:chExt cx="9144000" cy="211722"/>
            </a:xfrm>
            <a:solidFill>
              <a:schemeClr val="accent1"/>
            </a:solidFill>
          </p:grpSpPr>
          <p:sp>
            <p:nvSpPr>
              <p:cNvPr id="2" name="矩形 1"/>
              <p:cNvSpPr/>
              <p:nvPr userDrawn="1"/>
            </p:nvSpPr>
            <p:spPr>
              <a:xfrm>
                <a:off x="0" y="457200"/>
                <a:ext cx="9144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544503"/>
                <a:ext cx="9144000" cy="1244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 name="直接连接符 8"/>
            <p:cNvCxnSpPr>
              <a:endCxn id="6" idx="3"/>
            </p:cNvCxnSpPr>
            <p:nvPr userDrawn="1"/>
          </p:nvCxnSpPr>
          <p:spPr>
            <a:xfrm>
              <a:off x="22882" y="475992"/>
              <a:ext cx="9180000" cy="1"/>
            </a:xfrm>
            <a:prstGeom prst="line">
              <a:avLst/>
            </a:prstGeom>
            <a:ln w="19050">
              <a:solidFill>
                <a:srgbClr val="FFFFFF"/>
              </a:solidFill>
              <a:prstDash val="dash"/>
            </a:ln>
          </p:spPr>
          <p:style>
            <a:lnRef idx="1">
              <a:schemeClr val="accent1"/>
            </a:lnRef>
            <a:fillRef idx="0">
              <a:schemeClr val="accent1"/>
            </a:fillRef>
            <a:effectRef idx="0">
              <a:schemeClr val="accent1"/>
            </a:effectRef>
            <a:fontRef idx="minor">
              <a:schemeClr val="tx1"/>
            </a:fontRef>
          </p:style>
        </p:cxnSp>
      </p:grpSp>
      <p:sp>
        <p:nvSpPr>
          <p:cNvPr id="4" name="圆角矩形 3"/>
          <p:cNvSpPr/>
          <p:nvPr userDrawn="1"/>
        </p:nvSpPr>
        <p:spPr>
          <a:xfrm flipH="1">
            <a:off x="35" y="208"/>
            <a:ext cx="4393098" cy="540133"/>
          </a:xfrm>
          <a:prstGeom prst="roundRect">
            <a:avLst>
              <a:gd name="adj" fmla="val 50000"/>
            </a:avLst>
          </a:prstGeom>
          <a:gradFill flip="none" rotWithShape="1">
            <a:gsLst>
              <a:gs pos="100000">
                <a:schemeClr val="accent1">
                  <a:lumMod val="0"/>
                  <a:lumOff val="100000"/>
                </a:schemeClr>
              </a:gs>
              <a:gs pos="0">
                <a:schemeClr val="bg1"/>
              </a:gs>
            </a:gsLst>
            <a:lin ang="0" scaled="1"/>
            <a:tileRect/>
          </a:gradFill>
          <a:ln>
            <a:gradFill>
              <a:gsLst>
                <a:gs pos="0">
                  <a:schemeClr val="accent1">
                    <a:lumMod val="5000"/>
                    <a:lumOff val="95000"/>
                  </a:schemeClr>
                </a:gs>
                <a:gs pos="100000">
                  <a:schemeClr val="bg1">
                    <a:lumMod val="85000"/>
                  </a:schemeClr>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教学分析3">
    <p:spTree>
      <p:nvGrpSpPr>
        <p:cNvPr id="1" name=""/>
        <p:cNvGrpSpPr/>
        <p:nvPr/>
      </p:nvGrpSpPr>
      <p:grpSpPr>
        <a:xfrm>
          <a:off x="0" y="0"/>
          <a:ext cx="0" cy="0"/>
          <a:chOff x="0" y="0"/>
          <a:chExt cx="0" cy="0"/>
        </a:xfrm>
      </p:grpSpPr>
      <p:sp>
        <p:nvSpPr>
          <p:cNvPr id="5" name="圆角矩形 4"/>
          <p:cNvSpPr/>
          <p:nvPr userDrawn="1"/>
        </p:nvSpPr>
        <p:spPr>
          <a:xfrm flipH="1">
            <a:off x="243240" y="208"/>
            <a:ext cx="4393098" cy="540133"/>
          </a:xfrm>
          <a:prstGeom prst="roundRect">
            <a:avLst>
              <a:gd name="adj" fmla="val 50000"/>
            </a:avLst>
          </a:prstGeom>
          <a:gradFill flip="none" rotWithShape="1">
            <a:gsLst>
              <a:gs pos="100000">
                <a:schemeClr val="accent1">
                  <a:lumMod val="0"/>
                  <a:lumOff val="100000"/>
                </a:schemeClr>
              </a:gs>
              <a:gs pos="0">
                <a:schemeClr val="bg1"/>
              </a:gs>
            </a:gsLst>
            <a:lin ang="0" scaled="1"/>
            <a:tileRect/>
          </a:gradFill>
          <a:ln>
            <a:gradFill>
              <a:gsLst>
                <a:gs pos="0">
                  <a:schemeClr val="accent1">
                    <a:lumMod val="5000"/>
                    <a:lumOff val="95000"/>
                  </a:schemeClr>
                </a:gs>
                <a:gs pos="100000">
                  <a:schemeClr val="bg1">
                    <a:lumMod val="85000"/>
                  </a:schemeClr>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lumMod val="95000"/>
          </a:schemeClr>
        </a:solidFill>
        <a:effectLst/>
      </p:bgPr>
    </p:bg>
    <p:spTree>
      <p:nvGrpSpPr>
        <p:cNvPr id="1" name=""/>
        <p:cNvGrpSpPr/>
        <p:nvPr/>
      </p:nvGrpSpPr>
      <p:grpSpPr>
        <a:xfrm>
          <a:off x="0" y="0"/>
          <a:ext cx="0" cy="0"/>
          <a:chOff x="0" y="0"/>
          <a:chExt cx="0" cy="0"/>
        </a:xfrm>
      </p:grpSpPr>
      <p:pic>
        <p:nvPicPr>
          <p:cNvPr id="2" name="安妮的仙境 ">
            <a:hlinkClick r:id="" action="ppaction://media"/>
          </p:cNvPr>
          <p:cNvPicPr/>
          <p:nvPr userDrawn="1">
            <a:audioFile r:link="rId2"/>
            <p:extLst>
              <p:ext uri="{DAA4B4D4-6D71-4841-9C94-3DE7FCFB9230}">
                <p14:media xmlns:p14="http://schemas.microsoft.com/office/powerpoint/2010/main" r:link="rId3"/>
              </p:ext>
            </p:extLst>
          </p:nvPr>
        </p:nvPicPr>
        <p:blipFill>
          <a:blip r:embed="rId4"/>
          <a:stretch>
            <a:fillRect/>
          </a:stretch>
        </p:blipFill>
        <p:spPr>
          <a:xfrm>
            <a:off x="8075146" y="-441434"/>
            <a:ext cx="619211" cy="619278"/>
          </a:xfrm>
          <a:prstGeom prst="rect">
            <a:avLst/>
          </a:prstGeom>
        </p:spPr>
      </p:pic>
      <p:sp>
        <p:nvSpPr>
          <p:cNvPr id="5" name="圆角矩形 4"/>
          <p:cNvSpPr/>
          <p:nvPr userDrawn="1"/>
        </p:nvSpPr>
        <p:spPr>
          <a:xfrm flipH="1">
            <a:off x="243240" y="-59482"/>
            <a:ext cx="4393098" cy="540133"/>
          </a:xfrm>
          <a:prstGeom prst="roundRect">
            <a:avLst>
              <a:gd name="adj" fmla="val 50000"/>
            </a:avLst>
          </a:prstGeom>
          <a:gradFill flip="none" rotWithShape="1">
            <a:gsLst>
              <a:gs pos="100000">
                <a:schemeClr val="accent1">
                  <a:lumMod val="0"/>
                  <a:lumOff val="100000"/>
                </a:schemeClr>
              </a:gs>
              <a:gs pos="0">
                <a:schemeClr val="bg1"/>
              </a:gs>
            </a:gsLst>
            <a:lin ang="0" scaled="1"/>
            <a:tileRect/>
          </a:gradFill>
          <a:ln>
            <a:gradFill>
              <a:gsLst>
                <a:gs pos="0">
                  <a:schemeClr val="accent1">
                    <a:lumMod val="5000"/>
                    <a:lumOff val="95000"/>
                  </a:schemeClr>
                </a:gs>
                <a:gs pos="100000">
                  <a:schemeClr val="bg1">
                    <a:lumMod val="85000"/>
                  </a:schemeClr>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 fill="hold"/>
                                        <p:tgtEl>
                                          <p:spTgt spid="2"/>
                                        </p:tgtEl>
                                      </p:cBhvr>
                                    </p:cmd>
                                  </p:childTnLst>
                                </p:cTn>
                              </p:par>
                              <p:par>
                                <p:cTn id="7" presetID="2" presetClass="entr" presetSubtype="8"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0-#ppt_w/2"/>
                                          </p:val>
                                        </p:tav>
                                        <p:tav tm="100000">
                                          <p:val>
                                            <p:strVal val="#ppt_x"/>
                                          </p:val>
                                        </p:tav>
                                      </p:tavLst>
                                    </p:anim>
                                    <p:anim calcmode="lin" valueType="num">
                                      <p:cBhvr additive="base">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1" repeatCount="indefinite" fill="hold" display="1">
                  <p:stCondLst>
                    <p:cond delay="indefinite"/>
                  </p:stCondLst>
                  <p:endCondLst>
                    <p:cond evt="onNext">
                      <p:tgtEl>
                        <p:sldTgt/>
                      </p:tgtEl>
                    </p:cond>
                    <p:cond evt="onPrev">
                      <p:tgtEl>
                        <p:sldTgt/>
                      </p:tgtEl>
                    </p:cond>
                    <p:cond evt="onStopAudio">
                      <p:tgtEl>
                        <p:sldTgt/>
                      </p:tgtEl>
                    </p:cond>
                  </p:endCondLst>
                </p:cTn>
                <p:tgtEl>
                  <p:spTgt spid="2"/>
                </p:tgtEl>
              </p:cMediaNode>
            </p:audio>
          </p:childTnLst>
        </p:cTn>
      </p:par>
    </p:tnLst>
    <p:bldLst>
      <p:bldP spid="5" grpId="0" bldLvl="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教学策略">
    <p:spTree>
      <p:nvGrpSpPr>
        <p:cNvPr id="1" name=""/>
        <p:cNvGrpSpPr/>
        <p:nvPr/>
      </p:nvGrpSpPr>
      <p:grpSpPr>
        <a:xfrm>
          <a:off x="0" y="0"/>
          <a:ext cx="0" cy="0"/>
          <a:chOff x="0" y="0"/>
          <a:chExt cx="0" cy="0"/>
        </a:xfrm>
      </p:grpSpPr>
      <p:sp>
        <p:nvSpPr>
          <p:cNvPr id="20" name="矩形 19"/>
          <p:cNvSpPr/>
          <p:nvPr userDrawn="1"/>
        </p:nvSpPr>
        <p:spPr>
          <a:xfrm>
            <a:off x="0" y="797292"/>
            <a:ext cx="1333467" cy="4240792"/>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矩形标注 4"/>
          <p:cNvSpPr/>
          <p:nvPr userDrawn="1"/>
        </p:nvSpPr>
        <p:spPr bwMode="auto">
          <a:xfrm>
            <a:off x="6029300" y="-4658"/>
            <a:ext cx="914385" cy="370400"/>
          </a:xfrm>
          <a:prstGeom prst="wedgeRectCallout">
            <a:avLst>
              <a:gd name="adj1" fmla="val -22996"/>
              <a:gd name="adj2" fmla="val 88776"/>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86402" tIns="43201" rIns="86402" bIns="43201" numCol="1" rtlCol="0" anchor="t" anchorCtr="0" compatLnSpc="1"/>
          <a:p>
            <a:pPr marL="0" marR="0" lvl="0" indent="0" defTabSz="815975" eaLnBrk="1" latinLnBrk="0" hangingPunct="1">
              <a:lnSpc>
                <a:spcPct val="100000"/>
              </a:lnSpc>
              <a:buClrTx/>
              <a:buSzTx/>
              <a:buFontTx/>
              <a:buNone/>
            </a:pPr>
            <a:endParaRPr kumimoji="0" lang="zh-CN" altLang="en-US" b="0" i="0" u="none" strike="noStrike" cap="none" normalizeH="0" baseline="0" smtClean="0">
              <a:ln>
                <a:noFill/>
              </a:ln>
              <a:effectLst/>
            </a:endParaRPr>
          </a:p>
        </p:txBody>
      </p:sp>
      <p:sp>
        <p:nvSpPr>
          <p:cNvPr id="6" name="TextBox 5"/>
          <p:cNvSpPr txBox="1"/>
          <p:nvPr userDrawn="1"/>
        </p:nvSpPr>
        <p:spPr>
          <a:xfrm>
            <a:off x="5049521" y="34335"/>
            <a:ext cx="945808" cy="322532"/>
          </a:xfrm>
          <a:prstGeom prst="rect">
            <a:avLst/>
          </a:prstGeom>
          <a:noFill/>
        </p:spPr>
        <p:txBody>
          <a:bodyPr wrap="none" lIns="86402" tIns="43201" rIns="86402" bIns="43201" rtlCol="0">
            <a:spAutoFit/>
          </a:bodyPr>
          <a:p>
            <a:r>
              <a:rPr lang="zh-CN" altLang="en-US" sz="1500" dirty="0" smtClean="0">
                <a:solidFill>
                  <a:schemeClr val="tx1"/>
                </a:solidFill>
                <a:latin typeface="微软雅黑" panose="020B0503020204020204" pitchFamily="34" charset="-122"/>
                <a:ea typeface="微软雅黑" panose="020B0503020204020204" pitchFamily="34" charset="-122"/>
              </a:rPr>
              <a:t>教学分析</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7" name="TextBox 6"/>
          <p:cNvSpPr txBox="1"/>
          <p:nvPr userDrawn="1"/>
        </p:nvSpPr>
        <p:spPr>
          <a:xfrm>
            <a:off x="6040102" y="34335"/>
            <a:ext cx="934720" cy="316865"/>
          </a:xfrm>
          <a:prstGeom prst="rect">
            <a:avLst/>
          </a:prstGeom>
          <a:noFill/>
        </p:spPr>
        <p:txBody>
          <a:bodyPr wrap="none" lIns="86402" tIns="43201" rIns="86402" bIns="43201" rtlCol="0">
            <a:spAutoFit/>
          </a:bodyPr>
          <a:p>
            <a:r>
              <a:rPr lang="zh-CN" altLang="en-US" sz="1500" dirty="0" smtClean="0">
                <a:solidFill>
                  <a:schemeClr val="tx1"/>
                </a:solidFill>
                <a:latin typeface="微软雅黑" panose="020B0503020204020204" pitchFamily="34" charset="-122"/>
                <a:ea typeface="微软雅黑" panose="020B0503020204020204" pitchFamily="34" charset="-122"/>
              </a:rPr>
              <a:t>教学策略</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8" name="TextBox 7"/>
          <p:cNvSpPr txBox="1"/>
          <p:nvPr userDrawn="1"/>
        </p:nvSpPr>
        <p:spPr>
          <a:xfrm>
            <a:off x="7030682" y="34335"/>
            <a:ext cx="934720" cy="316865"/>
          </a:xfrm>
          <a:prstGeom prst="rect">
            <a:avLst/>
          </a:prstGeom>
          <a:noFill/>
        </p:spPr>
        <p:txBody>
          <a:bodyPr wrap="none" lIns="86402" tIns="43201" rIns="86402" bIns="43201" rtlCol="0">
            <a:spAutoFit/>
          </a:bodyPr>
          <a:p>
            <a:r>
              <a:rPr lang="zh-CN" altLang="en-US" sz="1500" dirty="0" smtClean="0">
                <a:solidFill>
                  <a:schemeClr val="tx1"/>
                </a:solidFill>
                <a:latin typeface="微软雅黑" panose="020B0503020204020204" pitchFamily="34" charset="-122"/>
                <a:ea typeface="微软雅黑" panose="020B0503020204020204" pitchFamily="34" charset="-122"/>
              </a:rPr>
              <a:t>教学实施</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3" name="TextBox 8"/>
          <p:cNvSpPr txBox="1"/>
          <p:nvPr userDrawn="1"/>
        </p:nvSpPr>
        <p:spPr>
          <a:xfrm>
            <a:off x="8021262" y="34335"/>
            <a:ext cx="934720" cy="316865"/>
          </a:xfrm>
          <a:prstGeom prst="rect">
            <a:avLst/>
          </a:prstGeom>
          <a:noFill/>
        </p:spPr>
        <p:txBody>
          <a:bodyPr wrap="none" lIns="86402" tIns="43201" rIns="86402" bIns="43201" rtlCol="0">
            <a:spAutoFit/>
          </a:bodyPr>
          <a:p>
            <a:r>
              <a:rPr lang="zh-CN" altLang="en-US" sz="1500" dirty="0" smtClean="0">
                <a:solidFill>
                  <a:schemeClr val="tx1"/>
                </a:solidFill>
                <a:latin typeface="微软雅黑" panose="020B0503020204020204" pitchFamily="34" charset="-122"/>
                <a:ea typeface="微软雅黑" panose="020B0503020204020204" pitchFamily="34" charset="-122"/>
              </a:rPr>
              <a:t>实施效果</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教学分析（动画）">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教学分析（静态）">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教学设计（动态）">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教学设计（静态）">
    <p:spTree>
      <p:nvGrpSpPr>
        <p:cNvPr id="1" name=""/>
        <p:cNvGrpSpPr/>
        <p:nvPr/>
      </p:nvGrpSpPr>
      <p:grpSpPr>
        <a:xfrm>
          <a:off x="0" y="0"/>
          <a:ext cx="0" cy="0"/>
          <a:chOff x="0" y="0"/>
          <a:chExt cx="0" cy="0"/>
        </a:xfrm>
      </p:grpSpPr>
      <p:sp>
        <p:nvSpPr>
          <p:cNvPr id="5" name="矩形标注 4"/>
          <p:cNvSpPr/>
          <p:nvPr userDrawn="1"/>
        </p:nvSpPr>
        <p:spPr bwMode="auto">
          <a:xfrm>
            <a:off x="6029300" y="-4658"/>
            <a:ext cx="914385" cy="370400"/>
          </a:xfrm>
          <a:prstGeom prst="wedgeRectCallout">
            <a:avLst>
              <a:gd name="adj1" fmla="val -22996"/>
              <a:gd name="adj2" fmla="val 88776"/>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86402" tIns="43201" rIns="86402" bIns="43201" numCol="1" rtlCol="0" anchor="t" anchorCtr="0" compatLnSpc="1"/>
          <a:lstStyle/>
          <a:p>
            <a:pPr marL="0" marR="0" lvl="0" indent="0" defTabSz="815975" eaLnBrk="1" latinLnBrk="0" hangingPunct="1">
              <a:lnSpc>
                <a:spcPct val="100000"/>
              </a:lnSpc>
              <a:buClrTx/>
              <a:buSzTx/>
              <a:buFontTx/>
              <a:buNone/>
            </a:pPr>
            <a:endParaRPr kumimoji="0" lang="zh-CN" altLang="en-US" b="0" i="0" u="none" strike="noStrike" cap="none" normalizeH="0" baseline="0" smtClean="0">
              <a:ln>
                <a:noFill/>
              </a:ln>
              <a:effectLst/>
            </a:endParaRPr>
          </a:p>
        </p:txBody>
      </p:sp>
      <p:sp>
        <p:nvSpPr>
          <p:cNvPr id="6" name="TextBox 5"/>
          <p:cNvSpPr txBox="1"/>
          <p:nvPr userDrawn="1"/>
        </p:nvSpPr>
        <p:spPr>
          <a:xfrm>
            <a:off x="5049521" y="34335"/>
            <a:ext cx="945808" cy="322532"/>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教学分析</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7" name="TextBox 6"/>
          <p:cNvSpPr txBox="1"/>
          <p:nvPr userDrawn="1"/>
        </p:nvSpPr>
        <p:spPr>
          <a:xfrm>
            <a:off x="6040102" y="34335"/>
            <a:ext cx="934720" cy="316865"/>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教学策略</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8" name="TextBox 7"/>
          <p:cNvSpPr txBox="1"/>
          <p:nvPr userDrawn="1"/>
        </p:nvSpPr>
        <p:spPr>
          <a:xfrm>
            <a:off x="7030682" y="34335"/>
            <a:ext cx="934720" cy="316865"/>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教学实施</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9" name="TextBox 8"/>
          <p:cNvSpPr txBox="1"/>
          <p:nvPr userDrawn="1"/>
        </p:nvSpPr>
        <p:spPr>
          <a:xfrm>
            <a:off x="8021262" y="34335"/>
            <a:ext cx="934720" cy="316865"/>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实施效果</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教学过程（动态）">
    <p:spTree>
      <p:nvGrpSpPr>
        <p:cNvPr id="1" name=""/>
        <p:cNvGrpSpPr/>
        <p:nvPr/>
      </p:nvGrpSpPr>
      <p:grpSpPr>
        <a:xfrm>
          <a:off x="0" y="0"/>
          <a:ext cx="0" cy="0"/>
          <a:chOff x="0" y="0"/>
          <a:chExt cx="0" cy="0"/>
        </a:xfrm>
      </p:grpSpPr>
      <p:sp>
        <p:nvSpPr>
          <p:cNvPr id="5" name="矩形标注 4"/>
          <p:cNvSpPr/>
          <p:nvPr userDrawn="1"/>
        </p:nvSpPr>
        <p:spPr bwMode="auto">
          <a:xfrm>
            <a:off x="7034906" y="-4658"/>
            <a:ext cx="914385" cy="370400"/>
          </a:xfrm>
          <a:prstGeom prst="wedgeRectCallout">
            <a:avLst>
              <a:gd name="adj1" fmla="val -22996"/>
              <a:gd name="adj2" fmla="val 88776"/>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86402" tIns="43201" rIns="86402" bIns="43201" numCol="1" rtlCol="0" anchor="t" anchorCtr="0" compatLnSpc="1"/>
          <a:lstStyle/>
          <a:p>
            <a:pPr marL="0" marR="0" lvl="0" indent="0" defTabSz="815975" eaLnBrk="1" latinLnBrk="0" hangingPunct="1">
              <a:lnSpc>
                <a:spcPct val="100000"/>
              </a:lnSpc>
              <a:buClrTx/>
              <a:buSzTx/>
              <a:buFontTx/>
              <a:buNone/>
            </a:pPr>
            <a:endParaRPr kumimoji="0" lang="zh-CN" altLang="en-US" b="0" i="0" u="none" strike="noStrike" cap="none" normalizeH="0" baseline="0" smtClean="0">
              <a:ln>
                <a:noFill/>
              </a:ln>
              <a:effectLst/>
            </a:endParaRPr>
          </a:p>
        </p:txBody>
      </p:sp>
      <p:sp>
        <p:nvSpPr>
          <p:cNvPr id="6" name="TextBox 5"/>
          <p:cNvSpPr txBox="1"/>
          <p:nvPr userDrawn="1"/>
        </p:nvSpPr>
        <p:spPr>
          <a:xfrm>
            <a:off x="5049521" y="34335"/>
            <a:ext cx="945808" cy="322532"/>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教学分析</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7" name="TextBox 6"/>
          <p:cNvSpPr txBox="1"/>
          <p:nvPr userDrawn="1"/>
        </p:nvSpPr>
        <p:spPr>
          <a:xfrm>
            <a:off x="6040102" y="34335"/>
            <a:ext cx="945808" cy="322532"/>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教学设计</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8" name="TextBox 7"/>
          <p:cNvSpPr txBox="1"/>
          <p:nvPr userDrawn="1"/>
        </p:nvSpPr>
        <p:spPr>
          <a:xfrm>
            <a:off x="7030682" y="34335"/>
            <a:ext cx="945808" cy="322532"/>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教学过程</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9" name="TextBox 8"/>
          <p:cNvSpPr txBox="1"/>
          <p:nvPr userDrawn="1"/>
        </p:nvSpPr>
        <p:spPr>
          <a:xfrm>
            <a:off x="8021262" y="34335"/>
            <a:ext cx="943933" cy="318078"/>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教学效果</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教学过程（静态）">
    <p:spTree>
      <p:nvGrpSpPr>
        <p:cNvPr id="1" name=""/>
        <p:cNvGrpSpPr/>
        <p:nvPr/>
      </p:nvGrpSpPr>
      <p:grpSpPr>
        <a:xfrm>
          <a:off x="0" y="0"/>
          <a:ext cx="0" cy="0"/>
          <a:chOff x="0" y="0"/>
          <a:chExt cx="0" cy="0"/>
        </a:xfrm>
      </p:grpSpPr>
      <p:sp>
        <p:nvSpPr>
          <p:cNvPr id="5" name="矩形标注 4"/>
          <p:cNvSpPr/>
          <p:nvPr userDrawn="1"/>
        </p:nvSpPr>
        <p:spPr bwMode="auto">
          <a:xfrm>
            <a:off x="7034906" y="-4658"/>
            <a:ext cx="914385" cy="370400"/>
          </a:xfrm>
          <a:prstGeom prst="wedgeRectCallout">
            <a:avLst>
              <a:gd name="adj1" fmla="val -22996"/>
              <a:gd name="adj2" fmla="val 88776"/>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86402" tIns="43201" rIns="86402" bIns="43201" numCol="1" rtlCol="0" anchor="t" anchorCtr="0" compatLnSpc="1"/>
          <a:lstStyle/>
          <a:p>
            <a:pPr marL="0" marR="0" lvl="0" indent="0" defTabSz="815975" eaLnBrk="1" latinLnBrk="0" hangingPunct="1">
              <a:lnSpc>
                <a:spcPct val="100000"/>
              </a:lnSpc>
              <a:buClrTx/>
              <a:buSzTx/>
              <a:buFontTx/>
              <a:buNone/>
            </a:pPr>
            <a:endParaRPr kumimoji="0" lang="zh-CN" altLang="en-US" b="0" i="0" u="none" strike="noStrike" cap="none" normalizeH="0" baseline="0" smtClean="0">
              <a:ln>
                <a:noFill/>
              </a:ln>
              <a:effectLst/>
            </a:endParaRPr>
          </a:p>
        </p:txBody>
      </p:sp>
      <p:sp>
        <p:nvSpPr>
          <p:cNvPr id="6" name="TextBox 5"/>
          <p:cNvSpPr txBox="1"/>
          <p:nvPr userDrawn="1"/>
        </p:nvSpPr>
        <p:spPr>
          <a:xfrm>
            <a:off x="5049521" y="34335"/>
            <a:ext cx="945808" cy="322532"/>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教学分析</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7" name="TextBox 6"/>
          <p:cNvSpPr txBox="1"/>
          <p:nvPr userDrawn="1"/>
        </p:nvSpPr>
        <p:spPr>
          <a:xfrm>
            <a:off x="6040102" y="34335"/>
            <a:ext cx="945808" cy="322532"/>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教学设计</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8" name="TextBox 7"/>
          <p:cNvSpPr txBox="1"/>
          <p:nvPr userDrawn="1"/>
        </p:nvSpPr>
        <p:spPr>
          <a:xfrm>
            <a:off x="7030682" y="34335"/>
            <a:ext cx="945808" cy="322532"/>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教学过程</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9" name="TextBox 8"/>
          <p:cNvSpPr txBox="1"/>
          <p:nvPr userDrawn="1"/>
        </p:nvSpPr>
        <p:spPr>
          <a:xfrm>
            <a:off x="8021262" y="34335"/>
            <a:ext cx="943933" cy="318078"/>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教学效果</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教学效果（动态）">
    <p:spTree>
      <p:nvGrpSpPr>
        <p:cNvPr id="1" name=""/>
        <p:cNvGrpSpPr/>
        <p:nvPr/>
      </p:nvGrpSpPr>
      <p:grpSpPr>
        <a:xfrm>
          <a:off x="0" y="0"/>
          <a:ext cx="0" cy="0"/>
          <a:chOff x="0" y="0"/>
          <a:chExt cx="0" cy="0"/>
        </a:xfrm>
      </p:grpSpPr>
      <p:sp>
        <p:nvSpPr>
          <p:cNvPr id="5" name="矩形标注 4"/>
          <p:cNvSpPr/>
          <p:nvPr userDrawn="1"/>
        </p:nvSpPr>
        <p:spPr bwMode="auto">
          <a:xfrm>
            <a:off x="8027520" y="-4658"/>
            <a:ext cx="914385" cy="370400"/>
          </a:xfrm>
          <a:prstGeom prst="wedgeRectCallout">
            <a:avLst>
              <a:gd name="adj1" fmla="val -22996"/>
              <a:gd name="adj2" fmla="val 88776"/>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86402" tIns="43201" rIns="86402" bIns="43201" numCol="1" rtlCol="0" anchor="t" anchorCtr="0" compatLnSpc="1"/>
          <a:lstStyle/>
          <a:p>
            <a:pPr marL="0" marR="0" lvl="0" indent="0" defTabSz="815975" eaLnBrk="1" latinLnBrk="0" hangingPunct="1">
              <a:lnSpc>
                <a:spcPct val="100000"/>
              </a:lnSpc>
              <a:buClrTx/>
              <a:buSzTx/>
              <a:buFontTx/>
              <a:buNone/>
            </a:pPr>
            <a:endParaRPr kumimoji="0" lang="zh-CN" altLang="en-US" b="0" i="0" u="none" strike="noStrike" cap="none" normalizeH="0" baseline="0" smtClean="0">
              <a:ln>
                <a:noFill/>
              </a:ln>
              <a:effectLst/>
            </a:endParaRPr>
          </a:p>
        </p:txBody>
      </p:sp>
      <p:sp>
        <p:nvSpPr>
          <p:cNvPr id="6" name="TextBox 5"/>
          <p:cNvSpPr txBox="1"/>
          <p:nvPr userDrawn="1"/>
        </p:nvSpPr>
        <p:spPr>
          <a:xfrm>
            <a:off x="5049521" y="34335"/>
            <a:ext cx="945808" cy="322532"/>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教学分析</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7" name="TextBox 6"/>
          <p:cNvSpPr txBox="1"/>
          <p:nvPr userDrawn="1"/>
        </p:nvSpPr>
        <p:spPr>
          <a:xfrm>
            <a:off x="6040102" y="34335"/>
            <a:ext cx="945808" cy="322532"/>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教学设计</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8" name="TextBox 7"/>
          <p:cNvSpPr txBox="1"/>
          <p:nvPr userDrawn="1"/>
        </p:nvSpPr>
        <p:spPr>
          <a:xfrm>
            <a:off x="7030682" y="34335"/>
            <a:ext cx="945808" cy="322532"/>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教学过程</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9" name="TextBox 8"/>
          <p:cNvSpPr txBox="1"/>
          <p:nvPr userDrawn="1"/>
        </p:nvSpPr>
        <p:spPr>
          <a:xfrm>
            <a:off x="8021262" y="34335"/>
            <a:ext cx="943933" cy="318078"/>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教学效果</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教学效果（静态）">
    <p:spTree>
      <p:nvGrpSpPr>
        <p:cNvPr id="1" name=""/>
        <p:cNvGrpSpPr/>
        <p:nvPr/>
      </p:nvGrpSpPr>
      <p:grpSpPr>
        <a:xfrm>
          <a:off x="0" y="0"/>
          <a:ext cx="0" cy="0"/>
          <a:chOff x="0" y="0"/>
          <a:chExt cx="0" cy="0"/>
        </a:xfrm>
      </p:grpSpPr>
      <p:sp>
        <p:nvSpPr>
          <p:cNvPr id="5" name="矩形标注 4"/>
          <p:cNvSpPr/>
          <p:nvPr userDrawn="1"/>
        </p:nvSpPr>
        <p:spPr bwMode="auto">
          <a:xfrm>
            <a:off x="8027520" y="-4658"/>
            <a:ext cx="914385" cy="370400"/>
          </a:xfrm>
          <a:prstGeom prst="wedgeRectCallout">
            <a:avLst>
              <a:gd name="adj1" fmla="val -22996"/>
              <a:gd name="adj2" fmla="val 88776"/>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86402" tIns="43201" rIns="86402" bIns="43201" numCol="1" rtlCol="0" anchor="t" anchorCtr="0" compatLnSpc="1"/>
          <a:lstStyle/>
          <a:p>
            <a:pPr marL="0" marR="0" lvl="0" indent="0" defTabSz="815975" eaLnBrk="1" latinLnBrk="0" hangingPunct="1">
              <a:lnSpc>
                <a:spcPct val="100000"/>
              </a:lnSpc>
              <a:buClrTx/>
              <a:buSzTx/>
              <a:buFontTx/>
              <a:buNone/>
            </a:pPr>
            <a:endParaRPr kumimoji="0" lang="zh-CN" altLang="en-US" b="0" i="0" u="none" strike="noStrike" cap="none" normalizeH="0" baseline="0" smtClean="0">
              <a:ln>
                <a:noFill/>
              </a:ln>
              <a:effectLst/>
            </a:endParaRPr>
          </a:p>
        </p:txBody>
      </p:sp>
      <p:sp>
        <p:nvSpPr>
          <p:cNvPr id="6" name="TextBox 5"/>
          <p:cNvSpPr txBox="1"/>
          <p:nvPr userDrawn="1"/>
        </p:nvSpPr>
        <p:spPr>
          <a:xfrm>
            <a:off x="5049521" y="34335"/>
            <a:ext cx="945808" cy="322532"/>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教学分析</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7" name="TextBox 6"/>
          <p:cNvSpPr txBox="1"/>
          <p:nvPr userDrawn="1"/>
        </p:nvSpPr>
        <p:spPr>
          <a:xfrm>
            <a:off x="6040102" y="34335"/>
            <a:ext cx="945808" cy="322532"/>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教学设计</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8" name="TextBox 7"/>
          <p:cNvSpPr txBox="1"/>
          <p:nvPr userDrawn="1"/>
        </p:nvSpPr>
        <p:spPr>
          <a:xfrm>
            <a:off x="7030682" y="34335"/>
            <a:ext cx="945808" cy="322532"/>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教学过程</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9" name="TextBox 8"/>
          <p:cNvSpPr txBox="1"/>
          <p:nvPr userDrawn="1"/>
        </p:nvSpPr>
        <p:spPr>
          <a:xfrm>
            <a:off x="8021262" y="34335"/>
            <a:ext cx="943933" cy="318078"/>
          </a:xfrm>
          <a:prstGeom prst="rect">
            <a:avLst/>
          </a:prstGeom>
          <a:noFill/>
        </p:spPr>
        <p:txBody>
          <a:bodyPr wrap="none" lIns="86402" tIns="43201" rIns="86402" bIns="43201" rtlCol="0">
            <a:spAutoFit/>
          </a:bodyPr>
          <a:lstStyle/>
          <a:p>
            <a:r>
              <a:rPr lang="zh-CN" altLang="en-US" sz="1500" dirty="0" smtClean="0">
                <a:solidFill>
                  <a:schemeClr val="tx1"/>
                </a:solidFill>
                <a:latin typeface="微软雅黑" panose="020B0503020204020204" pitchFamily="34" charset="-122"/>
                <a:ea typeface="微软雅黑" panose="020B0503020204020204" pitchFamily="34" charset="-122"/>
              </a:rPr>
              <a:t>教学效果</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47000"/>
            <a:lum/>
          </a:blip>
          <a:srcRect/>
          <a:stretch>
            <a:fillRect/>
          </a:stretch>
        </a:blipFill>
        <a:effectLst/>
      </p:bgPr>
    </p:bg>
    <p:spTree>
      <p:nvGrpSpPr>
        <p:cNvPr id="1" name=""/>
        <p:cNvGrpSpPr/>
        <p:nvPr/>
      </p:nvGrpSpPr>
      <p:grpSpPr>
        <a:xfrm>
          <a:off x="0" y="0"/>
          <a:ext cx="0" cy="0"/>
          <a:chOff x="0" y="0"/>
          <a:chExt cx="0" cy="0"/>
        </a:xfrm>
      </p:grpSpPr>
      <p:sp>
        <p:nvSpPr>
          <p:cNvPr id="5" name="矩形 4"/>
          <p:cNvSpPr/>
          <p:nvPr userDrawn="1"/>
        </p:nvSpPr>
        <p:spPr bwMode="auto">
          <a:xfrm>
            <a:off x="0" y="1"/>
            <a:ext cx="9145588" cy="356867"/>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6402" tIns="43201" rIns="86402" bIns="43201" numCol="1" rtlCol="0" anchor="t" anchorCtr="0" compatLnSpc="1"/>
          <a:lstStyle/>
          <a:p>
            <a:pPr marL="0" marR="0" indent="0" algn="l" defTabSz="815975"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3" name="直接连接符 2"/>
          <p:cNvCxnSpPr/>
          <p:nvPr userDrawn="1"/>
        </p:nvCxnSpPr>
        <p:spPr bwMode="auto">
          <a:xfrm>
            <a:off x="0" y="385861"/>
            <a:ext cx="9145588" cy="0"/>
          </a:xfrm>
          <a:prstGeom prst="line">
            <a:avLst/>
          </a:prstGeom>
          <a:ln>
            <a:solidFill>
              <a:schemeClr val="bg1">
                <a:lumMod val="65000"/>
              </a:schemeClr>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 name="矩形 3"/>
          <p:cNvSpPr/>
          <p:nvPr userDrawn="1"/>
        </p:nvSpPr>
        <p:spPr bwMode="auto">
          <a:xfrm>
            <a:off x="0" y="5062622"/>
            <a:ext cx="9145588" cy="8246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6402" tIns="43201" rIns="86402" bIns="43201" numCol="1" rtlCol="0" anchor="t" anchorCtr="0" compatLnSpc="1"/>
          <a:lstStyle/>
          <a:p>
            <a:pPr marL="0" marR="0" indent="0" algn="l" defTabSz="815975"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txStyles>
    <p:titleStyle>
      <a:lvl1pPr algn="ctr" defTabSz="815975" rtl="0" eaLnBrk="0" fontAlgn="base" hangingPunct="0">
        <a:spcBef>
          <a:spcPct val="0"/>
        </a:spcBef>
        <a:spcAft>
          <a:spcPct val="0"/>
        </a:spcAft>
        <a:defRPr sz="3900">
          <a:solidFill>
            <a:schemeClr val="tx2"/>
          </a:solidFill>
          <a:latin typeface="+mj-lt"/>
          <a:ea typeface="+mj-ea"/>
          <a:cs typeface="+mj-cs"/>
        </a:defRPr>
      </a:lvl1pPr>
      <a:lvl2pPr algn="ctr" defTabSz="815975" rtl="0" eaLnBrk="0" fontAlgn="base" hangingPunct="0">
        <a:spcBef>
          <a:spcPct val="0"/>
        </a:spcBef>
        <a:spcAft>
          <a:spcPct val="0"/>
        </a:spcAft>
        <a:defRPr sz="3900">
          <a:solidFill>
            <a:schemeClr val="tx2"/>
          </a:solidFill>
          <a:latin typeface="Arial" panose="020B0604020202020204" pitchFamily="34" charset="0"/>
          <a:ea typeface="宋体" panose="02010600030101010101" pitchFamily="2" charset="-122"/>
        </a:defRPr>
      </a:lvl2pPr>
      <a:lvl3pPr algn="ctr" defTabSz="815975" rtl="0" eaLnBrk="0" fontAlgn="base" hangingPunct="0">
        <a:spcBef>
          <a:spcPct val="0"/>
        </a:spcBef>
        <a:spcAft>
          <a:spcPct val="0"/>
        </a:spcAft>
        <a:defRPr sz="3900">
          <a:solidFill>
            <a:schemeClr val="tx2"/>
          </a:solidFill>
          <a:latin typeface="Arial" panose="020B0604020202020204" pitchFamily="34" charset="0"/>
          <a:ea typeface="宋体" panose="02010600030101010101" pitchFamily="2" charset="-122"/>
        </a:defRPr>
      </a:lvl3pPr>
      <a:lvl4pPr algn="ctr" defTabSz="815975" rtl="0" eaLnBrk="0" fontAlgn="base" hangingPunct="0">
        <a:spcBef>
          <a:spcPct val="0"/>
        </a:spcBef>
        <a:spcAft>
          <a:spcPct val="0"/>
        </a:spcAft>
        <a:defRPr sz="3900">
          <a:solidFill>
            <a:schemeClr val="tx2"/>
          </a:solidFill>
          <a:latin typeface="Arial" panose="020B0604020202020204" pitchFamily="34" charset="0"/>
          <a:ea typeface="宋体" panose="02010600030101010101" pitchFamily="2" charset="-122"/>
        </a:defRPr>
      </a:lvl4pPr>
      <a:lvl5pPr algn="ctr" defTabSz="815975" rtl="0" eaLnBrk="0" fontAlgn="base" hangingPunct="0">
        <a:spcBef>
          <a:spcPct val="0"/>
        </a:spcBef>
        <a:spcAft>
          <a:spcPct val="0"/>
        </a:spcAft>
        <a:defRPr sz="3900">
          <a:solidFill>
            <a:schemeClr val="tx2"/>
          </a:solidFill>
          <a:latin typeface="Arial" panose="020B0604020202020204" pitchFamily="34" charset="0"/>
          <a:ea typeface="宋体" panose="02010600030101010101" pitchFamily="2" charset="-122"/>
        </a:defRPr>
      </a:lvl5pPr>
      <a:lvl6pPr marL="431800" algn="ctr" defTabSz="815975" rtl="0" fontAlgn="base">
        <a:spcBef>
          <a:spcPct val="0"/>
        </a:spcBef>
        <a:spcAft>
          <a:spcPct val="0"/>
        </a:spcAft>
        <a:defRPr sz="3900">
          <a:solidFill>
            <a:schemeClr val="tx2"/>
          </a:solidFill>
          <a:latin typeface="Arial" panose="020B0604020202020204" pitchFamily="34" charset="0"/>
          <a:ea typeface="宋体" panose="02010600030101010101" pitchFamily="2" charset="-122"/>
        </a:defRPr>
      </a:lvl6pPr>
      <a:lvl7pPr marL="864235" algn="ctr" defTabSz="815975" rtl="0" fontAlgn="base">
        <a:spcBef>
          <a:spcPct val="0"/>
        </a:spcBef>
        <a:spcAft>
          <a:spcPct val="0"/>
        </a:spcAft>
        <a:defRPr sz="3900">
          <a:solidFill>
            <a:schemeClr val="tx2"/>
          </a:solidFill>
          <a:latin typeface="Arial" panose="020B0604020202020204" pitchFamily="34" charset="0"/>
          <a:ea typeface="宋体" panose="02010600030101010101" pitchFamily="2" charset="-122"/>
        </a:defRPr>
      </a:lvl7pPr>
      <a:lvl8pPr marL="1296035" algn="ctr" defTabSz="815975" rtl="0" fontAlgn="base">
        <a:spcBef>
          <a:spcPct val="0"/>
        </a:spcBef>
        <a:spcAft>
          <a:spcPct val="0"/>
        </a:spcAft>
        <a:defRPr sz="3900">
          <a:solidFill>
            <a:schemeClr val="tx2"/>
          </a:solidFill>
          <a:latin typeface="Arial" panose="020B0604020202020204" pitchFamily="34" charset="0"/>
          <a:ea typeface="宋体" panose="02010600030101010101" pitchFamily="2" charset="-122"/>
        </a:defRPr>
      </a:lvl8pPr>
      <a:lvl9pPr marL="1727835" algn="ctr" defTabSz="815975" rtl="0" fontAlgn="base">
        <a:spcBef>
          <a:spcPct val="0"/>
        </a:spcBef>
        <a:spcAft>
          <a:spcPct val="0"/>
        </a:spcAft>
        <a:defRPr sz="3900">
          <a:solidFill>
            <a:schemeClr val="tx2"/>
          </a:solidFill>
          <a:latin typeface="Arial" panose="020B0604020202020204" pitchFamily="34" charset="0"/>
          <a:ea typeface="宋体" panose="02010600030101010101" pitchFamily="2" charset="-122"/>
        </a:defRPr>
      </a:lvl9pPr>
    </p:titleStyle>
    <p:bodyStyle>
      <a:lvl1pPr marL="306070" indent="-306070" algn="l" defTabSz="815975" rtl="0" eaLnBrk="0" fontAlgn="base" hangingPunct="0">
        <a:spcBef>
          <a:spcPct val="20000"/>
        </a:spcBef>
        <a:spcAft>
          <a:spcPct val="0"/>
        </a:spcAft>
        <a:buChar char="•"/>
        <a:defRPr sz="2800">
          <a:solidFill>
            <a:schemeClr val="tx1"/>
          </a:solidFill>
          <a:latin typeface="+mn-lt"/>
          <a:ea typeface="+mn-ea"/>
          <a:cs typeface="+mn-cs"/>
        </a:defRPr>
      </a:lvl1pPr>
      <a:lvl2pPr marL="662940" indent="-255270" algn="l" defTabSz="815975" rtl="0" eaLnBrk="0" fontAlgn="base" hangingPunct="0">
        <a:spcBef>
          <a:spcPct val="20000"/>
        </a:spcBef>
        <a:spcAft>
          <a:spcPct val="0"/>
        </a:spcAft>
        <a:buChar char="–"/>
        <a:defRPr sz="2500">
          <a:solidFill>
            <a:schemeClr val="tx1"/>
          </a:solidFill>
          <a:latin typeface="+mn-lt"/>
          <a:ea typeface="+mn-ea"/>
        </a:defRPr>
      </a:lvl2pPr>
      <a:lvl3pPr marL="1021715" indent="-205740" algn="l" defTabSz="815975" rtl="0" eaLnBrk="0" fontAlgn="base" hangingPunct="0">
        <a:spcBef>
          <a:spcPct val="20000"/>
        </a:spcBef>
        <a:spcAft>
          <a:spcPct val="0"/>
        </a:spcAft>
        <a:buChar char="•"/>
        <a:defRPr sz="2200">
          <a:solidFill>
            <a:schemeClr val="tx1"/>
          </a:solidFill>
          <a:latin typeface="+mn-lt"/>
          <a:ea typeface="+mn-ea"/>
        </a:defRPr>
      </a:lvl3pPr>
      <a:lvl4pPr marL="1428115" indent="-203835" algn="l" defTabSz="815975" rtl="0" eaLnBrk="0" fontAlgn="base" hangingPunct="0">
        <a:spcBef>
          <a:spcPct val="20000"/>
        </a:spcBef>
        <a:spcAft>
          <a:spcPct val="0"/>
        </a:spcAft>
        <a:buChar char="–"/>
        <a:defRPr sz="1800">
          <a:solidFill>
            <a:schemeClr val="tx1"/>
          </a:solidFill>
          <a:latin typeface="+mn-lt"/>
          <a:ea typeface="+mn-ea"/>
        </a:defRPr>
      </a:lvl4pPr>
      <a:lvl5pPr marL="1837690" indent="-205740" algn="l" defTabSz="815975" rtl="0" eaLnBrk="0" fontAlgn="base" hangingPunct="0">
        <a:spcBef>
          <a:spcPct val="20000"/>
        </a:spcBef>
        <a:spcAft>
          <a:spcPct val="0"/>
        </a:spcAft>
        <a:buChar char="»"/>
        <a:defRPr sz="1800">
          <a:solidFill>
            <a:schemeClr val="tx1"/>
          </a:solidFill>
          <a:latin typeface="+mn-lt"/>
          <a:ea typeface="+mn-ea"/>
        </a:defRPr>
      </a:lvl5pPr>
      <a:lvl6pPr marL="2269490" indent="-205740" algn="l" defTabSz="815975" rtl="0" fontAlgn="base">
        <a:spcBef>
          <a:spcPct val="20000"/>
        </a:spcBef>
        <a:spcAft>
          <a:spcPct val="0"/>
        </a:spcAft>
        <a:buChar char="»"/>
        <a:defRPr sz="1800">
          <a:solidFill>
            <a:schemeClr val="tx1"/>
          </a:solidFill>
          <a:latin typeface="+mn-lt"/>
          <a:ea typeface="+mn-ea"/>
        </a:defRPr>
      </a:lvl6pPr>
      <a:lvl7pPr marL="2701290" indent="-205740" algn="l" defTabSz="815975" rtl="0" fontAlgn="base">
        <a:spcBef>
          <a:spcPct val="20000"/>
        </a:spcBef>
        <a:spcAft>
          <a:spcPct val="0"/>
        </a:spcAft>
        <a:buChar char="»"/>
        <a:defRPr sz="1800">
          <a:solidFill>
            <a:schemeClr val="tx1"/>
          </a:solidFill>
          <a:latin typeface="+mn-lt"/>
          <a:ea typeface="+mn-ea"/>
        </a:defRPr>
      </a:lvl7pPr>
      <a:lvl8pPr marL="3133725" indent="-205740" algn="l" defTabSz="815975" rtl="0" fontAlgn="base">
        <a:spcBef>
          <a:spcPct val="20000"/>
        </a:spcBef>
        <a:spcAft>
          <a:spcPct val="0"/>
        </a:spcAft>
        <a:buChar char="»"/>
        <a:defRPr sz="1800">
          <a:solidFill>
            <a:schemeClr val="tx1"/>
          </a:solidFill>
          <a:latin typeface="+mn-lt"/>
          <a:ea typeface="+mn-ea"/>
        </a:defRPr>
      </a:lvl8pPr>
      <a:lvl9pPr marL="3565525" indent="-205740" algn="l" defTabSz="815975" rtl="0" fontAlgn="base">
        <a:spcBef>
          <a:spcPct val="20000"/>
        </a:spcBef>
        <a:spcAft>
          <a:spcPct val="0"/>
        </a:spcAft>
        <a:buChar char="»"/>
        <a:defRPr sz="1800">
          <a:solidFill>
            <a:schemeClr val="tx1"/>
          </a:solidFill>
          <a:latin typeface="+mn-lt"/>
          <a:ea typeface="+mn-ea"/>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microsoft.com/office/2007/relationships/hdphoto" Target="../media/image4.wdp"/><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image" Target="../media/image19.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NULL" TargetMode="External"/><Relationship Id="rId2" Type="http://schemas.openxmlformats.org/officeDocument/2006/relationships/image" Target="../media/image23.jpeg"/><Relationship Id="rId1"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24.emf"/><Relationship Id="rId1" Type="http://schemas.openxmlformats.org/officeDocument/2006/relationships/image" Target="../media/image2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emf"/><Relationship Id="rId1" Type="http://schemas.openxmlformats.org/officeDocument/2006/relationships/image" Target="../media/image2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emf"/></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NULL" TargetMode="External"/><Relationship Id="rId1"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emf"/><Relationship Id="rId1"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emf"/></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image" Target="../media/image37.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emf"/><Relationship Id="rId1" Type="http://schemas.openxmlformats.org/officeDocument/2006/relationships/image" Target="../media/image4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24.emf"/></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png"/><Relationship Id="rId1"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7.jpeg"/><Relationship Id="rId1" Type="http://schemas.openxmlformats.org/officeDocument/2006/relationships/image" Target="../media/image46.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9.png"/><Relationship Id="rId1" Type="http://schemas.openxmlformats.org/officeDocument/2006/relationships/image" Target="../media/image48.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1603" y="1593330"/>
            <a:ext cx="9141533" cy="143952"/>
          </a:xfrm>
          <a:prstGeom prst="rect">
            <a:avLst/>
          </a:prstGeom>
          <a:pattFill prst="narHorz">
            <a:fgClr>
              <a:schemeClr val="accent5">
                <a:lumMod val="75000"/>
              </a:schemeClr>
            </a:fgClr>
            <a:bgClr>
              <a:schemeClr val="bg1"/>
            </a:bgClr>
          </a:pattFill>
          <a:ln w="9525" cap="flat" cmpd="sng" algn="ctr">
            <a:noFill/>
            <a:prstDash val="solid"/>
            <a:round/>
            <a:headEnd type="none" w="med" len="med"/>
            <a:tailEnd type="none" w="med" len="med"/>
          </a:ln>
          <a:effectLst/>
        </p:spPr>
        <p:txBody>
          <a:bodyPr vert="horz" wrap="square" lIns="91399" tIns="45699" rIns="91399" bIns="45699" numCol="1" rtlCol="0" anchor="t" anchorCtr="0" compatLnSpc="1"/>
          <a:lstStyle/>
          <a:p>
            <a:pPr marL="0" marR="0" indent="0" algn="l" defTabSz="863600" rtl="0" eaLnBrk="1" fontAlgn="base" latinLnBrk="0" hangingPunct="1">
              <a:lnSpc>
                <a:spcPct val="100000"/>
              </a:lnSpc>
              <a:spcBef>
                <a:spcPct val="0"/>
              </a:spcBef>
              <a:spcAft>
                <a:spcPct val="0"/>
              </a:spcAft>
              <a:buClrTx/>
              <a:buSzTx/>
              <a:buFontTx/>
              <a:buNone/>
            </a:pPr>
            <a:endParaRPr kumimoji="0" lang="zh-CN" altLang="en-US" sz="17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 name="矩形 1"/>
          <p:cNvSpPr/>
          <p:nvPr/>
        </p:nvSpPr>
        <p:spPr bwMode="auto">
          <a:xfrm>
            <a:off x="2028" y="1780807"/>
            <a:ext cx="9141533" cy="187137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399" tIns="45699" rIns="91399" bIns="45699" numCol="1" rtlCol="0" anchor="t" anchorCtr="0" compatLnSpc="1"/>
          <a:lstStyle/>
          <a:p>
            <a:pPr marL="0" marR="0" indent="0" algn="l" defTabSz="863600" rtl="0" eaLnBrk="1" fontAlgn="base" latinLnBrk="0" hangingPunct="1">
              <a:lnSpc>
                <a:spcPct val="100000"/>
              </a:lnSpc>
              <a:spcBef>
                <a:spcPct val="0"/>
              </a:spcBef>
              <a:spcAft>
                <a:spcPct val="0"/>
              </a:spcAft>
              <a:buClrTx/>
              <a:buSzTx/>
              <a:buFontTx/>
              <a:buNone/>
            </a:pPr>
            <a:endParaRPr kumimoji="0" lang="zh-CN" altLang="en-US" sz="17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bwMode="auto">
          <a:xfrm>
            <a:off x="2028" y="3741731"/>
            <a:ext cx="9141533" cy="503832"/>
          </a:xfrm>
          <a:prstGeom prst="rect">
            <a:avLst/>
          </a:prstGeom>
          <a:pattFill prst="narHorz">
            <a:fgClr>
              <a:schemeClr val="accent5">
                <a:lumMod val="75000"/>
              </a:schemeClr>
            </a:fgClr>
            <a:bgClr>
              <a:schemeClr val="bg1"/>
            </a:bgClr>
          </a:pattFill>
          <a:ln w="9525" cap="flat" cmpd="sng" algn="ctr">
            <a:noFill/>
            <a:prstDash val="solid"/>
            <a:round/>
            <a:headEnd type="none" w="med" len="med"/>
            <a:tailEnd type="none" w="med" len="med"/>
          </a:ln>
          <a:effectLst/>
        </p:spPr>
        <p:txBody>
          <a:bodyPr vert="horz" wrap="square" lIns="91399" tIns="45699" rIns="91399" bIns="45699" numCol="1" rtlCol="0" anchor="t" anchorCtr="0" compatLnSpc="1"/>
          <a:lstStyle/>
          <a:p>
            <a:pPr defTabSz="863600"/>
            <a:endParaRPr lang="zh-CN" altLang="en-US" sz="1700"/>
          </a:p>
        </p:txBody>
      </p:sp>
      <p:sp>
        <p:nvSpPr>
          <p:cNvPr id="13" name="TextBox 12"/>
          <p:cNvSpPr txBox="1"/>
          <p:nvPr/>
        </p:nvSpPr>
        <p:spPr>
          <a:xfrm>
            <a:off x="3987624" y="2045711"/>
            <a:ext cx="5390520" cy="645160"/>
          </a:xfrm>
          <a:prstGeom prst="rect">
            <a:avLst/>
          </a:prstGeom>
          <a:noFill/>
        </p:spPr>
        <p:txBody>
          <a:bodyPr wrap="square" rtlCol="0">
            <a:spAutoFit/>
          </a:bodyPr>
          <a:lstStyle/>
          <a:p>
            <a:pPr algn="l"/>
            <a:r>
              <a:rPr lang="en-US" altLang="zh-CN" sz="36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造字工房悦黑体验版纤细体" pitchFamily="50" charset="-122"/>
                <a:ea typeface="造字工房悦黑体验版纤细体" pitchFamily="50" charset="-122"/>
                <a:sym typeface="+mn-ea"/>
              </a:rPr>
              <a:t>    </a:t>
            </a:r>
            <a:r>
              <a:rPr lang="zh-CN" altLang="en-US" sz="36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造字工房悦黑体验版纤细体" pitchFamily="50" charset="-122"/>
                <a:ea typeface="造字工房悦黑体验版纤细体" pitchFamily="50" charset="-122"/>
                <a:sym typeface="+mn-ea"/>
              </a:rPr>
              <a:t>无机</a:t>
            </a:r>
            <a:r>
              <a:rPr lang="zh-CN" altLang="zh-CN" sz="36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造字工房悦黑体验版纤细体" pitchFamily="50" charset="-122"/>
                <a:ea typeface="造字工房悦黑体验版纤细体" pitchFamily="50" charset="-122"/>
                <a:sym typeface="+mn-ea"/>
              </a:rPr>
              <a:t>化学</a:t>
            </a:r>
            <a:endParaRPr lang="zh-CN" altLang="zh-CN" sz="36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造字工房悦黑体验版纤细体" pitchFamily="50" charset="-122"/>
              <a:ea typeface="造字工房悦黑体验版纤细体" pitchFamily="50" charset="-122"/>
              <a:sym typeface="+mn-ea"/>
            </a:endParaRPr>
          </a:p>
        </p:txBody>
      </p:sp>
      <p:sp>
        <p:nvSpPr>
          <p:cNvPr id="14" name="TextBox 13"/>
          <p:cNvSpPr txBox="1"/>
          <p:nvPr/>
        </p:nvSpPr>
        <p:spPr>
          <a:xfrm>
            <a:off x="5176766" y="2626659"/>
            <a:ext cx="4604479" cy="783590"/>
          </a:xfrm>
          <a:prstGeom prst="rect">
            <a:avLst/>
          </a:prstGeom>
          <a:noFill/>
        </p:spPr>
        <p:txBody>
          <a:bodyPr wrap="square" rtlCol="0">
            <a:spAutoFit/>
          </a:bodyPr>
          <a:lstStyle/>
          <a:p>
            <a:pPr indent="229235" algn="just">
              <a:lnSpc>
                <a:spcPct val="125000"/>
              </a:lnSpc>
            </a:pPr>
            <a:r>
              <a:rPr lang="zh-CN" altLang="en-US" sz="1800" b="1" dirty="0">
                <a:solidFill>
                  <a:schemeClr val="bg1"/>
                </a:solidFill>
                <a:sym typeface="+mn-ea"/>
              </a:rPr>
              <a:t>原子结构和元素周期律</a:t>
            </a:r>
            <a:endParaRPr lang="zh-CN" altLang="en-US" sz="1800" b="1" dirty="0">
              <a:solidFill>
                <a:schemeClr val="bg1"/>
              </a:solidFill>
              <a:sym typeface="+mn-ea"/>
            </a:endParaRPr>
          </a:p>
          <a:p>
            <a:pPr indent="229235" algn="just">
              <a:lnSpc>
                <a:spcPct val="125000"/>
              </a:lnSpc>
              <a:buClrTx/>
              <a:buSzTx/>
              <a:buFontTx/>
            </a:pPr>
            <a:r>
              <a:rPr lang="zh-CN" altLang="en-US" sz="1800" b="1" dirty="0">
                <a:solidFill>
                  <a:schemeClr val="bg1"/>
                </a:solidFill>
                <a:sym typeface="+mn-ea"/>
              </a:rPr>
              <a:t>非金属元素及其化合物</a:t>
            </a:r>
            <a:r>
              <a:rPr lang="zh-CN" altLang="en-US" sz="1800" b="1" dirty="0">
                <a:solidFill>
                  <a:schemeClr val="bg1"/>
                </a:solidFill>
                <a:sym typeface="+mn-ea"/>
              </a:rPr>
              <a:t> </a:t>
            </a:r>
            <a:endParaRPr lang="zh-CN" altLang="en-US" sz="1800" b="1" dirty="0">
              <a:solidFill>
                <a:schemeClr val="bg1"/>
              </a:solidFill>
              <a:ea typeface="宋体" panose="02010600030101010101" pitchFamily="2" charset="-122"/>
              <a:sym typeface="+mn-ea"/>
            </a:endParaRPr>
          </a:p>
        </p:txBody>
      </p:sp>
      <p:sp>
        <p:nvSpPr>
          <p:cNvPr id="17" name="椭圆 16"/>
          <p:cNvSpPr/>
          <p:nvPr/>
        </p:nvSpPr>
        <p:spPr>
          <a:xfrm>
            <a:off x="-2342362" y="-2420390"/>
            <a:ext cx="4651072" cy="4651072"/>
          </a:xfrm>
          <a:prstGeom prst="ellipse">
            <a:avLst/>
          </a:prstGeom>
          <a:solidFill>
            <a:schemeClr val="accent2">
              <a:lumMod val="40000"/>
              <a:lumOff val="60000"/>
            </a:schemeClr>
          </a:solidFill>
          <a:ln w="511175" cmpd="tri">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prstClr val="white"/>
              </a:solidFill>
            </a:endParaRPr>
          </a:p>
        </p:txBody>
      </p:sp>
      <p:sp>
        <p:nvSpPr>
          <p:cNvPr id="19" name="椭圆 18"/>
          <p:cNvSpPr/>
          <p:nvPr/>
        </p:nvSpPr>
        <p:spPr>
          <a:xfrm>
            <a:off x="692787" y="1072122"/>
            <a:ext cx="2593289" cy="2593289"/>
          </a:xfrm>
          <a:prstGeom prst="ellipse">
            <a:avLst/>
          </a:prstGeom>
          <a:blipFill dpi="0" rotWithShape="1">
            <a:blip r:embed="rId1" cstate="print">
              <a:extLst>
                <a:ext uri="{BEBA8EAE-BF5A-486C-A8C5-ECC9F3942E4B}">
                  <a14:imgProps xmlns:a14="http://schemas.microsoft.com/office/drawing/2010/main">
                    <a14:imgLayer r:embed="rId2">
                      <a14:imgEffect>
                        <a14:saturation sat="66000"/>
                      </a14:imgEffect>
                    </a14:imgLayer>
                  </a14:imgProps>
                </a:ext>
                <a:ext uri="{28A0092B-C50C-407E-A947-70E740481C1C}">
                  <a14:useLocalDpi xmlns:a14="http://schemas.microsoft.com/office/drawing/2010/main" val="0"/>
                </a:ext>
              </a:extLst>
            </a:blip>
            <a:srcRect/>
            <a:stretch>
              <a:fillRect/>
            </a:stretch>
          </a:blipFill>
          <a:ln w="511175" cmpd="tri">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20" name="椭圆 19"/>
          <p:cNvSpPr/>
          <p:nvPr/>
        </p:nvSpPr>
        <p:spPr>
          <a:xfrm>
            <a:off x="-20604" y="3210795"/>
            <a:ext cx="1021433" cy="1021433"/>
          </a:xfrm>
          <a:prstGeom prst="ellipse">
            <a:avLst/>
          </a:prstGeom>
          <a:solidFill>
            <a:schemeClr val="accent3">
              <a:lumMod val="60000"/>
              <a:lumOff val="40000"/>
            </a:schemeClr>
          </a:solidFill>
          <a:ln w="511175" cmpd="tri">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21" name="椭圆 20"/>
          <p:cNvSpPr/>
          <p:nvPr/>
        </p:nvSpPr>
        <p:spPr>
          <a:xfrm>
            <a:off x="3495581" y="3110735"/>
            <a:ext cx="1021433" cy="1021433"/>
          </a:xfrm>
          <a:prstGeom prst="ellipse">
            <a:avLst/>
          </a:prstGeom>
          <a:solidFill>
            <a:srgbClr val="F9D98C"/>
          </a:solidFill>
          <a:ln w="511175" cmpd="tri">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22" name="椭圆 21"/>
          <p:cNvSpPr/>
          <p:nvPr/>
        </p:nvSpPr>
        <p:spPr>
          <a:xfrm>
            <a:off x="3925009" y="1493656"/>
            <a:ext cx="510716" cy="510716"/>
          </a:xfrm>
          <a:prstGeom prst="ellipse">
            <a:avLst/>
          </a:prstGeom>
          <a:solidFill>
            <a:schemeClr val="accent3">
              <a:lumMod val="60000"/>
              <a:lumOff val="40000"/>
            </a:schemeClr>
          </a:solidFill>
          <a:ln w="381000" cmpd="tri">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23" name="椭圆 22"/>
          <p:cNvSpPr/>
          <p:nvPr/>
        </p:nvSpPr>
        <p:spPr>
          <a:xfrm>
            <a:off x="2966000" y="806609"/>
            <a:ext cx="784939" cy="784939"/>
          </a:xfrm>
          <a:prstGeom prst="ellipse">
            <a:avLst/>
          </a:prstGeom>
          <a:solidFill>
            <a:schemeClr val="accent2">
              <a:lumMod val="75000"/>
            </a:schemeClr>
          </a:solidFill>
          <a:ln w="511175" cmpd="tri">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par>
                                <p:cTn id="8" presetID="23" presetClass="entr" presetSubtype="288" fill="hold" grpId="0" nodeType="withEffect">
                                  <p:stCondLst>
                                    <p:cond delay="250"/>
                                  </p:stCondLst>
                                  <p:childTnLst>
                                    <p:set>
                                      <p:cBhvr>
                                        <p:cTn id="9" dur="1" fill="hold">
                                          <p:stCondLst>
                                            <p:cond delay="0"/>
                                          </p:stCondLst>
                                        </p:cTn>
                                        <p:tgtEl>
                                          <p:spTgt spid="19"/>
                                        </p:tgtEl>
                                        <p:attrNameLst>
                                          <p:attrName>style.visibility</p:attrName>
                                        </p:attrNameLst>
                                      </p:cBhvr>
                                      <p:to>
                                        <p:strVal val="visible"/>
                                      </p:to>
                                    </p:set>
                                    <p:anim calcmode="lin" valueType="num">
                                      <p:cBhvr>
                                        <p:cTn id="10" dur="1750" fill="hold"/>
                                        <p:tgtEl>
                                          <p:spTgt spid="19"/>
                                        </p:tgtEl>
                                        <p:attrNameLst>
                                          <p:attrName>ppt_w</p:attrName>
                                        </p:attrNameLst>
                                      </p:cBhvr>
                                      <p:tavLst>
                                        <p:tav tm="0">
                                          <p:val>
                                            <p:strVal val="4/3*#ppt_w"/>
                                          </p:val>
                                        </p:tav>
                                        <p:tav tm="100000">
                                          <p:val>
                                            <p:strVal val="#ppt_w"/>
                                          </p:val>
                                        </p:tav>
                                      </p:tavLst>
                                    </p:anim>
                                    <p:anim calcmode="lin" valueType="num">
                                      <p:cBhvr>
                                        <p:cTn id="11" dur="1750" fill="hold"/>
                                        <p:tgtEl>
                                          <p:spTgt spid="19"/>
                                        </p:tgtEl>
                                        <p:attrNameLst>
                                          <p:attrName>ppt_h</p:attrName>
                                        </p:attrNameLst>
                                      </p:cBhvr>
                                      <p:tavLst>
                                        <p:tav tm="0">
                                          <p:val>
                                            <p:strVal val="4/3*#ppt_h"/>
                                          </p:val>
                                        </p:tav>
                                        <p:tav tm="100000">
                                          <p:val>
                                            <p:strVal val="#ppt_h"/>
                                          </p:val>
                                        </p:tav>
                                      </p:tavLst>
                                    </p:anim>
                                  </p:childTnLst>
                                </p:cTn>
                              </p:par>
                              <p:par>
                                <p:cTn id="12" presetID="31" presetClass="entr" presetSubtype="0" fill="hold" grpId="0" nodeType="withEffect">
                                  <p:stCondLst>
                                    <p:cond delay="100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ppt_w</p:attrName>
                                        </p:attrNameLst>
                                      </p:cBhvr>
                                      <p:tavLst>
                                        <p:tav tm="0">
                                          <p:val>
                                            <p:fltVal val="0"/>
                                          </p:val>
                                        </p:tav>
                                        <p:tav tm="100000">
                                          <p:val>
                                            <p:strVal val="#ppt_w"/>
                                          </p:val>
                                        </p:tav>
                                      </p:tavLst>
                                    </p:anim>
                                    <p:anim calcmode="lin" valueType="num">
                                      <p:cBhvr>
                                        <p:cTn id="15" dur="1000" fill="hold"/>
                                        <p:tgtEl>
                                          <p:spTgt spid="20"/>
                                        </p:tgtEl>
                                        <p:attrNameLst>
                                          <p:attrName>ppt_h</p:attrName>
                                        </p:attrNameLst>
                                      </p:cBhvr>
                                      <p:tavLst>
                                        <p:tav tm="0">
                                          <p:val>
                                            <p:fltVal val="0"/>
                                          </p:val>
                                        </p:tav>
                                        <p:tav tm="100000">
                                          <p:val>
                                            <p:strVal val="#ppt_h"/>
                                          </p:val>
                                        </p:tav>
                                      </p:tavLst>
                                    </p:anim>
                                    <p:anim calcmode="lin" valueType="num">
                                      <p:cBhvr>
                                        <p:cTn id="16" dur="1000" fill="hold"/>
                                        <p:tgtEl>
                                          <p:spTgt spid="20"/>
                                        </p:tgtEl>
                                        <p:attrNameLst>
                                          <p:attrName>style.rotation</p:attrName>
                                        </p:attrNameLst>
                                      </p:cBhvr>
                                      <p:tavLst>
                                        <p:tav tm="0">
                                          <p:val>
                                            <p:fltVal val="90"/>
                                          </p:val>
                                        </p:tav>
                                        <p:tav tm="100000">
                                          <p:val>
                                            <p:fltVal val="0"/>
                                          </p:val>
                                        </p:tav>
                                      </p:tavLst>
                                    </p:anim>
                                    <p:animEffect transition="in" filter="fade">
                                      <p:cBhvr>
                                        <p:cTn id="17" dur="1000"/>
                                        <p:tgtEl>
                                          <p:spTgt spid="20"/>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750"/>
                                        <p:tgtEl>
                                          <p:spTgt spid="21"/>
                                        </p:tgtEl>
                                      </p:cBhvr>
                                    </p:animEffect>
                                  </p:childTnLst>
                                </p:cTn>
                              </p:par>
                              <p:par>
                                <p:cTn id="21" presetID="31" presetClass="entr" presetSubtype="0" fill="hold" grpId="0" nodeType="withEffect">
                                  <p:stCondLst>
                                    <p:cond delay="100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 calcmode="lin" valueType="num">
                                      <p:cBhvr>
                                        <p:cTn id="25" dur="1000" fill="hold"/>
                                        <p:tgtEl>
                                          <p:spTgt spid="22"/>
                                        </p:tgtEl>
                                        <p:attrNameLst>
                                          <p:attrName>style.rotation</p:attrName>
                                        </p:attrNameLst>
                                      </p:cBhvr>
                                      <p:tavLst>
                                        <p:tav tm="0">
                                          <p:val>
                                            <p:fltVal val="90"/>
                                          </p:val>
                                        </p:tav>
                                        <p:tav tm="100000">
                                          <p:val>
                                            <p:fltVal val="0"/>
                                          </p:val>
                                        </p:tav>
                                      </p:tavLst>
                                    </p:anim>
                                    <p:animEffect transition="in" filter="fade">
                                      <p:cBhvr>
                                        <p:cTn id="26" dur="1000"/>
                                        <p:tgtEl>
                                          <p:spTgt spid="22"/>
                                        </p:tgtEl>
                                      </p:cBhvr>
                                    </p:animEffect>
                                  </p:childTnLst>
                                </p:cTn>
                              </p:par>
                              <p:par>
                                <p:cTn id="27" presetID="10" presetClass="entr" presetSubtype="0" fill="hold" grpId="0" nodeType="withEffect">
                                  <p:stCondLst>
                                    <p:cond delay="175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750"/>
                                        <p:tgtEl>
                                          <p:spTgt spid="23"/>
                                        </p:tgtEl>
                                      </p:cBhvr>
                                    </p:animEffect>
                                  </p:childTnLst>
                                </p:cTn>
                              </p:par>
                              <p:par>
                                <p:cTn id="30" presetID="16" presetClass="entr" presetSubtype="42" fill="hold" grpId="0" nodeType="withEffect">
                                  <p:stCondLst>
                                    <p:cond delay="750"/>
                                  </p:stCondLst>
                                  <p:childTnLst>
                                    <p:set>
                                      <p:cBhvr>
                                        <p:cTn id="31" dur="1" fill="hold">
                                          <p:stCondLst>
                                            <p:cond delay="0"/>
                                          </p:stCondLst>
                                        </p:cTn>
                                        <p:tgtEl>
                                          <p:spTgt spid="2"/>
                                        </p:tgtEl>
                                        <p:attrNameLst>
                                          <p:attrName>style.visibility</p:attrName>
                                        </p:attrNameLst>
                                      </p:cBhvr>
                                      <p:to>
                                        <p:strVal val="visible"/>
                                      </p:to>
                                    </p:set>
                                    <p:animEffect transition="in" filter="barn(outHorizontal)">
                                      <p:cBhvr>
                                        <p:cTn id="32" dur="1250"/>
                                        <p:tgtEl>
                                          <p:spTgt spid="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1000"/>
                                        <p:tgtEl>
                                          <p:spTgt spid="1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right)">
                                      <p:cBhvr>
                                        <p:cTn id="38" dur="1000"/>
                                        <p:tgtEl>
                                          <p:spTgt spid="5"/>
                                        </p:tgtEl>
                                      </p:cBhvr>
                                    </p:animEffect>
                                  </p:childTnLst>
                                </p:cTn>
                              </p:par>
                              <p:par>
                                <p:cTn id="39" presetID="42" presetClass="entr" presetSubtype="0" fill="hold" grpId="0" nodeType="withEffect">
                                  <p:stCondLst>
                                    <p:cond delay="100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10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2" grpId="0" bldLvl="0" animBg="1"/>
      <p:bldP spid="5" grpId="0" bldLvl="0" animBg="1"/>
      <p:bldP spid="13" grpId="0"/>
      <p:bldP spid="14" grpId="0"/>
      <p:bldP spid="17" grpId="0" bldLvl="0" animBg="1"/>
      <p:bldP spid="19" grpId="0" bldLvl="0" animBg="1"/>
      <p:bldP spid="20" grpId="0" bldLvl="0" animBg="1"/>
      <p:bldP spid="21" grpId="0" bldLvl="0" animBg="1"/>
      <p:bldP spid="22" grpId="0" bldLvl="0" animBg="1"/>
      <p:bldP spid="2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3" name="文本框 12292"/>
          <p:cNvSpPr txBox="1"/>
          <p:nvPr/>
        </p:nvSpPr>
        <p:spPr>
          <a:xfrm>
            <a:off x="906145" y="681990"/>
            <a:ext cx="7445375" cy="1014730"/>
          </a:xfrm>
          <a:prstGeom prst="rect">
            <a:avLst/>
          </a:prstGeom>
          <a:noFill/>
          <a:ln w="9525">
            <a:noFill/>
          </a:ln>
        </p:spPr>
        <p:txBody>
          <a:bodyPr wrap="square">
            <a:spAutoFit/>
          </a:bodyPr>
          <a:p>
            <a:r>
              <a:rPr lang="en-US" altLang="zh-CN" sz="2000" dirty="0">
                <a:latin typeface="宋体" panose="02010600030101010101" pitchFamily="2" charset="-122"/>
                <a:cs typeface="宋体" panose="02010600030101010101" pitchFamily="2" charset="-122"/>
              </a:rPr>
              <a:t>1. </a:t>
            </a:r>
            <a:r>
              <a:rPr lang="zh-CN" altLang="en-US" sz="2000" dirty="0">
                <a:latin typeface="宋体" panose="02010600030101010101" pitchFamily="2" charset="-122"/>
                <a:cs typeface="宋体" panose="02010600030101010101" pitchFamily="2" charset="-122"/>
              </a:rPr>
              <a:t>周期</a:t>
            </a:r>
            <a:endParaRPr lang="zh-CN" altLang="en-US" sz="2000" dirty="0">
              <a:latin typeface="宋体" panose="02010600030101010101" pitchFamily="2" charset="-122"/>
              <a:cs typeface="宋体" panose="02010600030101010101" pitchFamily="2" charset="-122"/>
            </a:endParaRPr>
          </a:p>
          <a:p>
            <a:r>
              <a:rPr lang="zh-CN" altLang="en-US" sz="2000" dirty="0">
                <a:latin typeface="宋体" panose="02010600030101010101" pitchFamily="2" charset="-122"/>
                <a:cs typeface="宋体" panose="02010600030101010101" pitchFamily="2" charset="-122"/>
              </a:rPr>
              <a:t>   具有相同电子层数的元素，按原子序数递增的顺序从左向右排列成的一个横行，称为一个周期。 </a:t>
            </a:r>
            <a:endParaRPr lang="zh-CN" altLang="en-US" sz="2000" dirty="0">
              <a:latin typeface="宋体" panose="02010600030101010101" pitchFamily="2" charset="-122"/>
              <a:cs typeface="宋体" panose="02010600030101010101" pitchFamily="2" charset="-122"/>
            </a:endParaRPr>
          </a:p>
        </p:txBody>
      </p:sp>
      <p:sp>
        <p:nvSpPr>
          <p:cNvPr id="12294" name="矩形 12293"/>
          <p:cNvSpPr/>
          <p:nvPr/>
        </p:nvSpPr>
        <p:spPr>
          <a:xfrm>
            <a:off x="1522473" y="1822603"/>
            <a:ext cx="4522470" cy="398780"/>
          </a:xfrm>
          <a:prstGeom prst="rect">
            <a:avLst/>
          </a:prstGeom>
          <a:noFill/>
          <a:ln w="9525">
            <a:noFill/>
          </a:ln>
        </p:spPr>
        <p:txBody>
          <a:bodyPr wrap="none" anchor="ctr">
            <a:spAutoFit/>
          </a:bodyPr>
          <a:p>
            <a:r>
              <a:rPr lang="en-US" altLang="zh-CN" sz="2000" dirty="0">
                <a:latin typeface="宋体" panose="02010600030101010101" pitchFamily="2" charset="-122"/>
                <a:cs typeface="宋体" panose="02010600030101010101" pitchFamily="2" charset="-122"/>
              </a:rPr>
              <a:t> </a:t>
            </a:r>
            <a:r>
              <a:rPr lang="zh-CN" altLang="en-US" sz="2000" b="1" dirty="0">
                <a:solidFill>
                  <a:srgbClr val="FF3300"/>
                </a:solidFill>
                <a:latin typeface="宋体" panose="02010600030101010101" pitchFamily="2" charset="-122"/>
                <a:cs typeface="宋体" panose="02010600030101010101" pitchFamily="2" charset="-122"/>
              </a:rPr>
              <a:t>周期的序数</a:t>
            </a:r>
            <a:r>
              <a:rPr lang="en-US" altLang="zh-CN" sz="2000" b="1" dirty="0">
                <a:solidFill>
                  <a:srgbClr val="FF3300"/>
                </a:solidFill>
                <a:latin typeface="宋体" panose="02010600030101010101" pitchFamily="2" charset="-122"/>
                <a:cs typeface="宋体" panose="02010600030101010101" pitchFamily="2" charset="-122"/>
              </a:rPr>
              <a:t>=</a:t>
            </a:r>
            <a:r>
              <a:rPr lang="zh-CN" altLang="en-US" sz="2000" b="1" dirty="0">
                <a:solidFill>
                  <a:srgbClr val="FF3300"/>
                </a:solidFill>
                <a:latin typeface="宋体" panose="02010600030101010101" pitchFamily="2" charset="-122"/>
                <a:cs typeface="宋体" panose="02010600030101010101" pitchFamily="2" charset="-122"/>
              </a:rPr>
              <a:t>元素原子具有的电子层数</a:t>
            </a:r>
            <a:endParaRPr lang="zh-CN" altLang="en-US" sz="2000" b="1" dirty="0">
              <a:solidFill>
                <a:srgbClr val="FF3300"/>
              </a:solidFill>
              <a:latin typeface="宋体" panose="02010600030101010101" pitchFamily="2" charset="-122"/>
              <a:cs typeface="宋体" panose="02010600030101010101" pitchFamily="2" charset="-122"/>
            </a:endParaRPr>
          </a:p>
        </p:txBody>
      </p:sp>
      <p:sp>
        <p:nvSpPr>
          <p:cNvPr id="13317" name="文本框 13316"/>
          <p:cNvSpPr txBox="1"/>
          <p:nvPr/>
        </p:nvSpPr>
        <p:spPr>
          <a:xfrm>
            <a:off x="953135" y="2436495"/>
            <a:ext cx="7625715" cy="1322070"/>
          </a:xfrm>
          <a:prstGeom prst="rect">
            <a:avLst/>
          </a:prstGeom>
          <a:noFill/>
          <a:ln w="9525">
            <a:noFill/>
          </a:ln>
        </p:spPr>
        <p:txBody>
          <a:bodyPr wrap="square">
            <a:spAutoFit/>
          </a:bodyPr>
          <a:p>
            <a:r>
              <a:rPr lang="en-US" altLang="zh-CN" sz="2000" dirty="0">
                <a:latin typeface="宋体" panose="02010600030101010101" pitchFamily="2" charset="-122"/>
                <a:cs typeface="宋体" panose="02010600030101010101" pitchFamily="2" charset="-122"/>
              </a:rPr>
              <a:t>2</a:t>
            </a:r>
            <a:r>
              <a:rPr lang="zh-CN" altLang="en-US" sz="2000" dirty="0">
                <a:latin typeface="宋体" panose="02010600030101010101" pitchFamily="2" charset="-122"/>
                <a:cs typeface="宋体" panose="02010600030101010101" pitchFamily="2" charset="-122"/>
              </a:rPr>
              <a:t>．族</a:t>
            </a:r>
            <a:endParaRPr lang="zh-CN" altLang="en-US" sz="2000" dirty="0">
              <a:latin typeface="宋体" panose="02010600030101010101" pitchFamily="2" charset="-122"/>
              <a:cs typeface="宋体" panose="02010600030101010101" pitchFamily="2" charset="-122"/>
            </a:endParaRPr>
          </a:p>
          <a:p>
            <a:r>
              <a:rPr lang="zh-CN" altLang="en-US" sz="2000" dirty="0">
                <a:latin typeface="宋体" panose="02010600030101010101" pitchFamily="2" charset="-122"/>
                <a:cs typeface="宋体" panose="02010600030101010101" pitchFamily="2" charset="-122"/>
              </a:rPr>
              <a:t>   元素周期表中有</a:t>
            </a:r>
            <a:r>
              <a:rPr lang="en-US" altLang="zh-CN" sz="2000" dirty="0">
                <a:latin typeface="宋体" panose="02010600030101010101" pitchFamily="2" charset="-122"/>
                <a:cs typeface="宋体" panose="02010600030101010101" pitchFamily="2" charset="-122"/>
              </a:rPr>
              <a:t>18</a:t>
            </a:r>
            <a:r>
              <a:rPr lang="zh-CN" altLang="en-US" sz="2000" dirty="0">
                <a:latin typeface="宋体" panose="02010600030101010101" pitchFamily="2" charset="-122"/>
                <a:cs typeface="宋体" panose="02010600030101010101" pitchFamily="2" charset="-122"/>
              </a:rPr>
              <a:t>个纵行，除第</a:t>
            </a:r>
            <a:r>
              <a:rPr lang="en-US" altLang="zh-CN" sz="2000" dirty="0">
                <a:latin typeface="宋体" panose="02010600030101010101" pitchFamily="2" charset="-122"/>
                <a:cs typeface="宋体" panose="02010600030101010101" pitchFamily="2" charset="-122"/>
              </a:rPr>
              <a:t>8</a:t>
            </a:r>
            <a:r>
              <a:rPr lang="zh-CN" altLang="en-US" sz="2000" dirty="0">
                <a:latin typeface="宋体" panose="02010600030101010101" pitchFamily="2" charset="-122"/>
                <a:cs typeface="宋体" panose="02010600030101010101" pitchFamily="2" charset="-122"/>
              </a:rPr>
              <a:t>，</a:t>
            </a:r>
            <a:r>
              <a:rPr lang="en-US" altLang="zh-CN" sz="2000" dirty="0">
                <a:latin typeface="宋体" panose="02010600030101010101" pitchFamily="2" charset="-122"/>
                <a:cs typeface="宋体" panose="02010600030101010101" pitchFamily="2" charset="-122"/>
              </a:rPr>
              <a:t>9</a:t>
            </a:r>
            <a:r>
              <a:rPr lang="zh-CN" altLang="en-US" sz="2000" dirty="0">
                <a:latin typeface="宋体" panose="02010600030101010101" pitchFamily="2" charset="-122"/>
                <a:cs typeface="宋体" panose="02010600030101010101" pitchFamily="2" charset="-122"/>
              </a:rPr>
              <a:t>，</a:t>
            </a:r>
            <a:r>
              <a:rPr lang="en-US" altLang="zh-CN" sz="2000" dirty="0">
                <a:latin typeface="宋体" panose="02010600030101010101" pitchFamily="2" charset="-122"/>
                <a:cs typeface="宋体" panose="02010600030101010101" pitchFamily="2" charset="-122"/>
              </a:rPr>
              <a:t>10</a:t>
            </a:r>
            <a:r>
              <a:rPr lang="zh-CN" altLang="en-US" sz="2000" dirty="0">
                <a:latin typeface="宋体" panose="02010600030101010101" pitchFamily="2" charset="-122"/>
                <a:cs typeface="宋体" panose="02010600030101010101" pitchFamily="2" charset="-122"/>
              </a:rPr>
              <a:t>三个纵行统称为第</a:t>
            </a:r>
            <a:r>
              <a:rPr lang="en-US" altLang="zh-CN" sz="2000" dirty="0">
                <a:latin typeface="宋体" panose="02010600030101010101" pitchFamily="2" charset="-122"/>
                <a:cs typeface="宋体" panose="02010600030101010101" pitchFamily="2" charset="-122"/>
              </a:rPr>
              <a:t>Ⅷ</a:t>
            </a:r>
            <a:r>
              <a:rPr lang="zh-CN" altLang="en-US" sz="2000" dirty="0">
                <a:latin typeface="宋体" panose="02010600030101010101" pitchFamily="2" charset="-122"/>
                <a:cs typeface="宋体" panose="02010600030101010101" pitchFamily="2" charset="-122"/>
              </a:rPr>
              <a:t>族外，其余</a:t>
            </a:r>
            <a:r>
              <a:rPr lang="en-US" altLang="zh-CN" sz="2000" dirty="0">
                <a:latin typeface="宋体" panose="02010600030101010101" pitchFamily="2" charset="-122"/>
                <a:cs typeface="宋体" panose="02010600030101010101" pitchFamily="2" charset="-122"/>
              </a:rPr>
              <a:t>15</a:t>
            </a:r>
            <a:r>
              <a:rPr lang="zh-CN" altLang="en-US" sz="2000" dirty="0">
                <a:latin typeface="宋体" panose="02010600030101010101" pitchFamily="2" charset="-122"/>
                <a:cs typeface="宋体" panose="02010600030101010101" pitchFamily="2" charset="-122"/>
              </a:rPr>
              <a:t>个纵行，每个纵行称为</a:t>
            </a:r>
            <a:r>
              <a:rPr lang="en-US" altLang="zh-CN" sz="2000" dirty="0">
                <a:latin typeface="宋体" panose="02010600030101010101" pitchFamily="2" charset="-122"/>
                <a:cs typeface="宋体" panose="02010600030101010101" pitchFamily="2" charset="-122"/>
              </a:rPr>
              <a:t>1</a:t>
            </a:r>
            <a:r>
              <a:rPr lang="zh-CN" altLang="en-US" sz="2000" dirty="0">
                <a:latin typeface="宋体" panose="02010600030101010101" pitchFamily="2" charset="-122"/>
                <a:cs typeface="宋体" panose="02010600030101010101" pitchFamily="2" charset="-122"/>
              </a:rPr>
              <a:t>族。由短周期和长周期共同构成的族叫</a:t>
            </a:r>
            <a:r>
              <a:rPr lang="en-US" altLang="zh-CN" sz="2000" b="1">
                <a:solidFill>
                  <a:srgbClr val="FF3300"/>
                </a:solidFill>
                <a:latin typeface="宋体" panose="02010600030101010101" pitchFamily="2" charset="-122"/>
                <a:cs typeface="宋体" panose="02010600030101010101" pitchFamily="2" charset="-122"/>
              </a:rPr>
              <a:t>A</a:t>
            </a:r>
            <a:r>
              <a:rPr lang="zh-CN" altLang="en-US" sz="2000" b="1" dirty="0">
                <a:latin typeface="宋体" panose="02010600030101010101" pitchFamily="2" charset="-122"/>
                <a:cs typeface="宋体" panose="02010600030101010101" pitchFamily="2" charset="-122"/>
              </a:rPr>
              <a:t>族</a:t>
            </a:r>
            <a:r>
              <a:rPr lang="zh-CN" altLang="en-US" sz="2000" dirty="0">
                <a:latin typeface="宋体" panose="02010600030101010101" pitchFamily="2" charset="-122"/>
                <a:cs typeface="宋体" panose="02010600030101010101" pitchFamily="2" charset="-122"/>
              </a:rPr>
              <a:t> </a:t>
            </a:r>
            <a:endParaRPr lang="zh-CN" altLang="en-US" sz="2000" dirty="0">
              <a:latin typeface="宋体" panose="02010600030101010101" pitchFamily="2" charset="-122"/>
              <a:cs typeface="宋体" panose="02010600030101010101" pitchFamily="2" charset="-122"/>
            </a:endParaRPr>
          </a:p>
        </p:txBody>
      </p:sp>
      <p:sp>
        <p:nvSpPr>
          <p:cNvPr id="13318" name="矩形 13317"/>
          <p:cNvSpPr/>
          <p:nvPr/>
        </p:nvSpPr>
        <p:spPr>
          <a:xfrm>
            <a:off x="1271270" y="3689033"/>
            <a:ext cx="6289040" cy="398780"/>
          </a:xfrm>
          <a:prstGeom prst="rect">
            <a:avLst/>
          </a:prstGeom>
          <a:noFill/>
          <a:ln w="9525">
            <a:noFill/>
          </a:ln>
        </p:spPr>
        <p:txBody>
          <a:bodyPr wrap="square" anchor="ctr">
            <a:spAutoFit/>
          </a:bodyPr>
          <a:p>
            <a:r>
              <a:rPr lang="zh-CN" altLang="en-US" sz="2000" dirty="0">
                <a:latin typeface="Arial" panose="020B0604020202020204" pitchFamily="34" charset="0"/>
              </a:rPr>
              <a:t>完全由长周期元素构成的族叫</a:t>
            </a:r>
            <a:r>
              <a:rPr lang="en-US" altLang="zh-CN" sz="2000" b="1">
                <a:solidFill>
                  <a:srgbClr val="FF3300"/>
                </a:solidFill>
                <a:latin typeface="Arial" panose="020B0604020202020204" pitchFamily="34" charset="0"/>
              </a:rPr>
              <a:t>B</a:t>
            </a:r>
            <a:r>
              <a:rPr lang="zh-CN" altLang="en-US" sz="2000" dirty="0">
                <a:latin typeface="Arial" panose="020B0604020202020204" pitchFamily="34" charset="0"/>
              </a:rPr>
              <a:t>族 </a:t>
            </a:r>
            <a:endParaRPr lang="zh-CN" altLang="en-US" sz="20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5" name="矩形 15364"/>
          <p:cNvSpPr/>
          <p:nvPr/>
        </p:nvSpPr>
        <p:spPr>
          <a:xfrm>
            <a:off x="1432000" y="1858445"/>
            <a:ext cx="3075305" cy="398780"/>
          </a:xfrm>
          <a:prstGeom prst="rect">
            <a:avLst/>
          </a:prstGeom>
          <a:noFill/>
          <a:ln w="9525">
            <a:noFill/>
          </a:ln>
        </p:spPr>
        <p:txBody>
          <a:bodyPr wrap="none" anchor="t">
            <a:spAutoFit/>
          </a:bodyPr>
          <a:p>
            <a:r>
              <a:rPr lang="zh-CN" altLang="en-US" sz="2000" b="1" dirty="0">
                <a:solidFill>
                  <a:srgbClr val="FF3300"/>
                </a:solidFill>
                <a:latin typeface="Arial" panose="020B0604020202020204" pitchFamily="34" charset="0"/>
              </a:rPr>
              <a:t>元素金属性强弱判断依据</a:t>
            </a:r>
            <a:r>
              <a:rPr lang="en-US" altLang="zh-CN" sz="2000" b="1">
                <a:solidFill>
                  <a:srgbClr val="FF3300"/>
                </a:solidFill>
                <a:latin typeface="Arial" panose="020B0604020202020204" pitchFamily="34" charset="0"/>
              </a:rPr>
              <a:t>:</a:t>
            </a:r>
            <a:endParaRPr lang="en-US" altLang="zh-CN" sz="2000" b="1">
              <a:solidFill>
                <a:srgbClr val="FF3300"/>
              </a:solidFill>
              <a:latin typeface="Arial" panose="020B0604020202020204" pitchFamily="34" charset="0"/>
            </a:endParaRPr>
          </a:p>
        </p:txBody>
      </p:sp>
      <p:sp>
        <p:nvSpPr>
          <p:cNvPr id="15366" name="文本框 15365"/>
          <p:cNvSpPr txBox="1"/>
          <p:nvPr/>
        </p:nvSpPr>
        <p:spPr>
          <a:xfrm>
            <a:off x="959485" y="2375535"/>
            <a:ext cx="7395845" cy="1630045"/>
          </a:xfrm>
          <a:prstGeom prst="rect">
            <a:avLst/>
          </a:prstGeom>
          <a:noFill/>
          <a:ln w="9525">
            <a:noFill/>
          </a:ln>
        </p:spPr>
        <p:txBody>
          <a:bodyPr wrap="square">
            <a:spAutoFit/>
          </a:bodyPr>
          <a:p>
            <a:pPr>
              <a:lnSpc>
                <a:spcPct val="100000"/>
              </a:lnSpc>
              <a:spcBef>
                <a:spcPct val="50000"/>
              </a:spcBef>
            </a:pPr>
            <a:r>
              <a:rPr lang="en-US" altLang="zh-CN" sz="2000" dirty="0">
                <a:latin typeface="宋体" panose="02010600030101010101" pitchFamily="2" charset="-122"/>
                <a:cs typeface="宋体" panose="02010600030101010101" pitchFamily="2" charset="-122"/>
              </a:rPr>
              <a:t>   </a:t>
            </a:r>
            <a:r>
              <a:rPr lang="zh-CN" altLang="en-US" sz="2000" dirty="0">
                <a:latin typeface="宋体" panose="02010600030101010101" pitchFamily="2" charset="-122"/>
                <a:cs typeface="宋体" panose="02010600030101010101" pitchFamily="2" charset="-122"/>
              </a:rPr>
              <a:t>金属性越强的金属元素，其单质越容易跟水或酸起反应，置换出氢，元素氧化物对应的水化物</a:t>
            </a:r>
            <a:r>
              <a:rPr lang="en-US" altLang="zh-CN" sz="2000" dirty="0">
                <a:latin typeface="宋体" panose="02010600030101010101" pitchFamily="2" charset="-122"/>
                <a:cs typeface="宋体" panose="02010600030101010101" pitchFamily="2" charset="-122"/>
              </a:rPr>
              <a:t>──</a:t>
            </a:r>
            <a:r>
              <a:rPr lang="zh-CN" altLang="en-US" sz="2000" dirty="0">
                <a:latin typeface="宋体" panose="02010600030101010101" pitchFamily="2" charset="-122"/>
                <a:cs typeface="宋体" panose="02010600030101010101" pitchFamily="2" charset="-122"/>
              </a:rPr>
              <a:t>氢氧化物的碱性越强，反之亦然；非金属性越强的非金属元素，其氧化物对应的水化物的酸性越强，元素与氢气直接化合成气态氢化物也越容易，且生成的气态氢化物也越稳定。 </a:t>
            </a:r>
            <a:endParaRPr lang="zh-CN" altLang="en-US" sz="2000" dirty="0">
              <a:latin typeface="宋体" panose="02010600030101010101" pitchFamily="2" charset="-122"/>
              <a:cs typeface="宋体" panose="02010600030101010101" pitchFamily="2" charset="-122"/>
            </a:endParaRPr>
          </a:p>
        </p:txBody>
      </p:sp>
      <p:sp>
        <p:nvSpPr>
          <p:cNvPr id="15367" name="矩形 15366"/>
          <p:cNvSpPr/>
          <p:nvPr/>
        </p:nvSpPr>
        <p:spPr>
          <a:xfrm>
            <a:off x="163195" y="497205"/>
            <a:ext cx="1910715" cy="460375"/>
          </a:xfrm>
          <a:prstGeom prst="rect">
            <a:avLst/>
          </a:prstGeom>
          <a:noFill/>
          <a:ln w="9525">
            <a:noFill/>
          </a:ln>
        </p:spPr>
        <p:txBody>
          <a:bodyPr wrap="square" anchor="ctr">
            <a:spAutoFit/>
          </a:bodyPr>
          <a:p>
            <a:r>
              <a:rPr lang="zh-CN" altLang="en-US" sz="2400" b="1" dirty="0">
                <a:solidFill>
                  <a:schemeClr val="tx1"/>
                </a:solidFill>
                <a:latin typeface="Arial" panose="020B0604020202020204" pitchFamily="34" charset="0"/>
              </a:rPr>
              <a:t> 元素周期律 </a:t>
            </a:r>
            <a:endParaRPr lang="zh-CN" altLang="en-US" sz="2400" b="1" dirty="0">
              <a:solidFill>
                <a:schemeClr val="tx1"/>
              </a:solidFill>
              <a:latin typeface="Arial" panose="020B0604020202020204" pitchFamily="34" charset="0"/>
            </a:endParaRPr>
          </a:p>
        </p:txBody>
      </p:sp>
      <p:sp>
        <p:nvSpPr>
          <p:cNvPr id="15368" name="矩形 15367"/>
          <p:cNvSpPr/>
          <p:nvPr/>
        </p:nvSpPr>
        <p:spPr>
          <a:xfrm>
            <a:off x="873835" y="1173021"/>
            <a:ext cx="3738880" cy="398780"/>
          </a:xfrm>
          <a:prstGeom prst="rect">
            <a:avLst/>
          </a:prstGeom>
          <a:noFill/>
          <a:ln w="9525">
            <a:noFill/>
          </a:ln>
        </p:spPr>
        <p:txBody>
          <a:bodyPr wrap="none" anchor="t">
            <a:spAutoFit/>
          </a:bodyPr>
          <a:p>
            <a:r>
              <a:rPr lang="en-US" altLang="zh-CN" sz="2000" dirty="0">
                <a:latin typeface="宋体" panose="02010600030101010101" pitchFamily="2" charset="-122"/>
                <a:cs typeface="宋体" panose="02010600030101010101" pitchFamily="2" charset="-122"/>
              </a:rPr>
              <a:t>1</a:t>
            </a:r>
            <a:r>
              <a:rPr lang="zh-CN" altLang="en-US" sz="2000" dirty="0">
                <a:latin typeface="宋体" panose="02010600030101010101" pitchFamily="2" charset="-122"/>
                <a:cs typeface="宋体" panose="02010600030101010101" pitchFamily="2" charset="-122"/>
              </a:rPr>
              <a:t>． 同周期元素性质的递变规律 </a:t>
            </a:r>
            <a:endParaRPr lang="zh-CN" altLang="en-US" sz="2000" dirty="0">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8" name="矩形 16387"/>
          <p:cNvSpPr/>
          <p:nvPr/>
        </p:nvSpPr>
        <p:spPr>
          <a:xfrm>
            <a:off x="557392" y="115"/>
            <a:ext cx="3727576" cy="398780"/>
          </a:xfrm>
          <a:prstGeom prst="rect">
            <a:avLst/>
          </a:prstGeom>
          <a:noFill/>
          <a:ln w="9525">
            <a:noFill/>
          </a:ln>
        </p:spPr>
        <p:txBody>
          <a:bodyPr>
            <a:spAutoFit/>
          </a:bodyPr>
          <a:p>
            <a:r>
              <a:rPr lang="zh-CN" altLang="en-US" sz="2000" b="1" dirty="0">
                <a:solidFill>
                  <a:schemeClr val="bg1"/>
                </a:solidFill>
                <a:latin typeface="Arial" panose="020B0604020202020204" pitchFamily="34" charset="0"/>
              </a:rPr>
              <a:t>以第三周期元素为例讨论</a:t>
            </a:r>
            <a:endParaRPr lang="zh-CN" altLang="en-US" sz="2000" b="1" dirty="0">
              <a:solidFill>
                <a:schemeClr val="bg1"/>
              </a:solidFill>
              <a:latin typeface="Arial" panose="020B0604020202020204" pitchFamily="34" charset="0"/>
            </a:endParaRPr>
          </a:p>
        </p:txBody>
      </p:sp>
      <p:graphicFrame>
        <p:nvGraphicFramePr>
          <p:cNvPr id="16411" name="表格 16410"/>
          <p:cNvGraphicFramePr/>
          <p:nvPr>
            <p:custDataLst>
              <p:tags r:id="rId1"/>
            </p:custDataLst>
          </p:nvPr>
        </p:nvGraphicFramePr>
        <p:xfrm>
          <a:off x="772160" y="847090"/>
          <a:ext cx="7252335" cy="3067050"/>
        </p:xfrm>
        <a:graphic>
          <a:graphicData uri="http://schemas.openxmlformats.org/drawingml/2006/table">
            <a:tbl>
              <a:tblPr/>
              <a:tblGrid>
                <a:gridCol w="1828165"/>
                <a:gridCol w="1586865"/>
                <a:gridCol w="2306955"/>
                <a:gridCol w="1530350"/>
              </a:tblGrid>
              <a:tr h="47371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0" dirty="0">
                        <a:solidFill>
                          <a:schemeClr val="tx1"/>
                        </a:solidFill>
                        <a:latin typeface="宋体" panose="02010600030101010101" pitchFamily="2" charset="-122"/>
                      </a:endParaRPr>
                    </a:p>
                  </a:txBody>
                  <a:tcPr marL="68596" marR="68596" marT="34298" marB="34298">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0">
                          <a:solidFill>
                            <a:schemeClr val="tx1"/>
                          </a:solidFill>
                          <a:latin typeface="Times New Roman" panose="02020603050405020304" charset="0"/>
                          <a:cs typeface="Times New Roman" panose="02020603050405020304" charset="0"/>
                        </a:rPr>
                        <a:t>Na</a:t>
                      </a:r>
                      <a:endParaRPr lang="en-US" altLang="zh-CN" sz="2000" b="0">
                        <a:solidFill>
                          <a:schemeClr val="tx1"/>
                        </a:solidFill>
                        <a:latin typeface="Times New Roman" panose="02020603050405020304" charset="0"/>
                        <a:cs typeface="Times New Roman" panose="02020603050405020304" charset="0"/>
                      </a:endParaRPr>
                    </a:p>
                  </a:txBody>
                  <a:tcPr marL="68596" marR="68596" marT="34298" marB="34298"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0">
                          <a:solidFill>
                            <a:schemeClr val="tx1"/>
                          </a:solidFill>
                          <a:latin typeface="Times New Roman" panose="02020603050405020304" charset="0"/>
                          <a:cs typeface="Times New Roman" panose="02020603050405020304" charset="0"/>
                        </a:rPr>
                        <a:t>Mg</a:t>
                      </a:r>
                      <a:endParaRPr lang="en-US" altLang="zh-CN" sz="2000" b="0">
                        <a:solidFill>
                          <a:schemeClr val="tx1"/>
                        </a:solidFill>
                        <a:latin typeface="Times New Roman" panose="02020603050405020304" charset="0"/>
                        <a:cs typeface="Times New Roman" panose="02020603050405020304" charset="0"/>
                      </a:endParaRPr>
                    </a:p>
                  </a:txBody>
                  <a:tcPr marL="68596" marR="68596" marT="34298" marB="34298"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en-US" altLang="zh-CN" sz="2000" b="0">
                          <a:solidFill>
                            <a:schemeClr val="tx1"/>
                          </a:solidFill>
                          <a:latin typeface="Times New Roman" panose="02020603050405020304" charset="0"/>
                          <a:cs typeface="Times New Roman" panose="02020603050405020304" charset="0"/>
                        </a:rPr>
                        <a:t>Al</a:t>
                      </a:r>
                      <a:endParaRPr lang="en-US" altLang="zh-CN" sz="2000" b="0">
                        <a:solidFill>
                          <a:schemeClr val="tx1"/>
                        </a:solidFill>
                        <a:latin typeface="Times New Roman" panose="02020603050405020304" charset="0"/>
                        <a:cs typeface="Times New Roman" panose="02020603050405020304" charset="0"/>
                      </a:endParaRPr>
                    </a:p>
                  </a:txBody>
                  <a:tcPr marL="68596" marR="68596" marT="34298" marB="34298"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r>
              <a:tr h="129413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0" dirty="0">
                          <a:solidFill>
                            <a:schemeClr val="tx1"/>
                          </a:solidFill>
                          <a:latin typeface="宋体" panose="02010600030101010101" pitchFamily="2" charset="-122"/>
                        </a:rPr>
                        <a:t>单质与水（或酸）反应</a:t>
                      </a:r>
                      <a:endParaRPr lang="zh-CN" altLang="en-US" sz="2000" b="0" dirty="0">
                        <a:solidFill>
                          <a:schemeClr val="tx1"/>
                        </a:solidFill>
                        <a:latin typeface="宋体" panose="02010600030101010101" pitchFamily="2" charset="-122"/>
                      </a:endParaRPr>
                    </a:p>
                  </a:txBody>
                  <a:tcPr marL="68596" marR="68596" marT="34298" marB="34298"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0" dirty="0">
                        <a:solidFill>
                          <a:schemeClr val="tx1"/>
                        </a:solidFill>
                        <a:latin typeface="宋体" panose="02010600030101010101" pitchFamily="2" charset="-122"/>
                        <a:cs typeface="宋体" panose="02010600030101010101" pitchFamily="2" charset="-122"/>
                      </a:endParaRPr>
                    </a:p>
                    <a:p>
                      <a:pPr marL="0" lvl="0" indent="0">
                        <a:buNone/>
                      </a:pPr>
                      <a:r>
                        <a:rPr lang="zh-CN" altLang="en-US" sz="2000" b="0" dirty="0">
                          <a:solidFill>
                            <a:schemeClr val="tx1"/>
                          </a:solidFill>
                          <a:latin typeface="宋体" panose="02010600030101010101" pitchFamily="2" charset="-122"/>
                          <a:cs typeface="宋体" panose="02010600030101010101" pitchFamily="2" charset="-122"/>
                        </a:rPr>
                        <a:t>与冷水反应</a:t>
                      </a:r>
                      <a:r>
                        <a:rPr lang="en-US" altLang="zh-CN" sz="2000" b="0">
                          <a:solidFill>
                            <a:schemeClr val="tx1"/>
                          </a:solidFill>
                          <a:latin typeface="宋体" panose="02010600030101010101" pitchFamily="2" charset="-122"/>
                          <a:cs typeface="宋体" panose="02010600030101010101" pitchFamily="2" charset="-122"/>
                        </a:rPr>
                        <a:t>:</a:t>
                      </a:r>
                      <a:endParaRPr lang="en-US" altLang="zh-CN" sz="2000" b="0">
                        <a:solidFill>
                          <a:schemeClr val="tx1"/>
                        </a:solidFill>
                        <a:latin typeface="宋体" panose="02010600030101010101" pitchFamily="2" charset="-122"/>
                        <a:cs typeface="宋体" panose="02010600030101010101" pitchFamily="2" charset="-122"/>
                      </a:endParaRPr>
                    </a:p>
                  </a:txBody>
                  <a:tcPr marL="68596" marR="68596" marT="34298" marB="34298">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0" dirty="0">
                          <a:solidFill>
                            <a:schemeClr val="tx1"/>
                          </a:solidFill>
                          <a:latin typeface="宋体" panose="02010600030101010101" pitchFamily="2" charset="-122"/>
                        </a:rPr>
                        <a:t>与冷水反应缓慢，与沸水反应迅速、与酸反应剧烈，放出氢气。</a:t>
                      </a:r>
                      <a:endParaRPr lang="zh-CN" altLang="en-US" sz="2000" b="0" dirty="0">
                        <a:solidFill>
                          <a:schemeClr val="tx1"/>
                        </a:solidFill>
                        <a:latin typeface="宋体" panose="02010600030101010101" pitchFamily="2" charset="-122"/>
                      </a:endParaRPr>
                    </a:p>
                  </a:txBody>
                  <a:tcPr marL="68596" marR="68596" marT="34298" marB="34298">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0" dirty="0">
                        <a:solidFill>
                          <a:schemeClr val="tx1"/>
                        </a:solidFill>
                        <a:latin typeface="宋体" panose="02010600030101010101" pitchFamily="2" charset="-122"/>
                      </a:endParaRPr>
                    </a:p>
                    <a:p>
                      <a:pPr marL="0" lvl="0" indent="0">
                        <a:buNone/>
                      </a:pPr>
                      <a:r>
                        <a:rPr lang="zh-CN" altLang="en-US" sz="2000" b="0" dirty="0">
                          <a:solidFill>
                            <a:schemeClr val="tx1"/>
                          </a:solidFill>
                          <a:latin typeface="宋体" panose="02010600030101010101" pitchFamily="2" charset="-122"/>
                        </a:rPr>
                        <a:t>与酸反应：</a:t>
                      </a:r>
                      <a:endParaRPr lang="zh-CN" altLang="en-US" sz="2000" b="0" dirty="0">
                        <a:solidFill>
                          <a:schemeClr val="tx1"/>
                        </a:solidFill>
                        <a:latin typeface="宋体" panose="02010600030101010101" pitchFamily="2" charset="-122"/>
                      </a:endParaRPr>
                    </a:p>
                  </a:txBody>
                  <a:tcPr marL="68596" marR="68596" marT="34298" marB="34298">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r>
              <a:tr h="129921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0" dirty="0">
                          <a:solidFill>
                            <a:schemeClr val="tx1"/>
                          </a:solidFill>
                          <a:latin typeface="宋体" panose="02010600030101010101" pitchFamily="2" charset="-122"/>
                        </a:rPr>
                        <a:t>最高价氧化物对应水化物碱性强弱</a:t>
                      </a:r>
                      <a:endParaRPr lang="zh-CN" altLang="en-US" sz="2000" b="0" dirty="0">
                        <a:solidFill>
                          <a:schemeClr val="tx1"/>
                        </a:solidFill>
                        <a:latin typeface="宋体" panose="02010600030101010101" pitchFamily="2" charset="-122"/>
                      </a:endParaRPr>
                    </a:p>
                  </a:txBody>
                  <a:tcPr marL="68596" marR="68596" marT="34298" marB="34298"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lnTlToBr>
                      <a:noFill/>
                    </a:lnTlToBr>
                    <a:lnBlToTr>
                      <a:noFill/>
                    </a:lnBlToTr>
                    <a:solidFill>
                      <a:srgbClr val="F2F2F2"/>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0">
                          <a:solidFill>
                            <a:schemeClr val="tx1"/>
                          </a:solidFill>
                          <a:latin typeface="宋体" panose="02010600030101010101" pitchFamily="2" charset="-122"/>
                        </a:rPr>
                        <a:t> </a:t>
                      </a:r>
                      <a:endParaRPr lang="en-US" altLang="zh-CN" sz="2000" b="0">
                        <a:solidFill>
                          <a:schemeClr val="tx1"/>
                        </a:solidFill>
                        <a:latin typeface="宋体" panose="02010600030101010101" pitchFamily="2" charset="-122"/>
                      </a:endParaRPr>
                    </a:p>
                  </a:txBody>
                  <a:tcPr marL="68596" marR="68596" marT="34298" marB="34298">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lnTlToBr>
                      <a:noFill/>
                    </a:lnTlToBr>
                    <a:lnBlToTr>
                      <a:noFill/>
                    </a:lnBlToTr>
                    <a:solidFill>
                      <a:srgbClr val="F2F2F2"/>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0">
                          <a:solidFill>
                            <a:schemeClr val="tx1"/>
                          </a:solidFill>
                          <a:latin typeface="宋体" panose="02010600030101010101" pitchFamily="2" charset="-122"/>
                        </a:rPr>
                        <a:t>   </a:t>
                      </a:r>
                      <a:endParaRPr lang="en-US" altLang="zh-CN" sz="2000" b="0" dirty="0">
                        <a:solidFill>
                          <a:schemeClr val="tx1"/>
                        </a:solidFill>
                        <a:latin typeface="宋体" panose="02010600030101010101" pitchFamily="2" charset="-122"/>
                      </a:endParaRPr>
                    </a:p>
                  </a:txBody>
                  <a:tcPr marL="68596" marR="68596" marT="34298" marB="34298">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lnTlToBr>
                      <a:noFill/>
                    </a:lnTlToBr>
                    <a:lnBlToTr>
                      <a:noFill/>
                    </a:lnBlToTr>
                    <a:solidFill>
                      <a:srgbClr val="F2F2F2"/>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0">
                          <a:solidFill>
                            <a:schemeClr val="tx1"/>
                          </a:solidFill>
                          <a:latin typeface="宋体" panose="02010600030101010101" pitchFamily="2" charset="-122"/>
                        </a:rPr>
                        <a:t>   </a:t>
                      </a:r>
                      <a:endParaRPr lang="en-US" altLang="zh-CN" sz="2000" b="0" baseline="-25000">
                        <a:solidFill>
                          <a:schemeClr val="tx1"/>
                        </a:solidFill>
                        <a:latin typeface="宋体" panose="02010600030101010101" pitchFamily="2" charset="-122"/>
                      </a:endParaRPr>
                    </a:p>
                  </a:txBody>
                  <a:tcPr marL="68596" marR="68596" marT="34298" marB="34298">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lnTlToBr>
                      <a:noFill/>
                    </a:lnTlToBr>
                    <a:lnBlToTr>
                      <a:noFill/>
                    </a:lnBlToTr>
                    <a:solidFill>
                      <a:srgbClr val="F2F2F2"/>
                    </a:solidFill>
                  </a:tcPr>
                </a:tc>
              </a:tr>
            </a:tbl>
          </a:graphicData>
        </a:graphic>
      </p:graphicFrame>
      <p:sp>
        <p:nvSpPr>
          <p:cNvPr id="16412" name="文本框 16411"/>
          <p:cNvSpPr txBox="1"/>
          <p:nvPr/>
        </p:nvSpPr>
        <p:spPr>
          <a:xfrm>
            <a:off x="2750972" y="2032269"/>
            <a:ext cx="983699" cy="414020"/>
          </a:xfrm>
          <a:prstGeom prst="rect">
            <a:avLst/>
          </a:prstGeom>
          <a:noFill/>
          <a:ln w="9525">
            <a:noFill/>
          </a:ln>
        </p:spPr>
        <p:txBody>
          <a:bodyPr>
            <a:spAutoFit/>
          </a:bodyPr>
          <a:p>
            <a:pPr algn="ctr"/>
            <a:r>
              <a:rPr lang="zh-CN" altLang="en-US" sz="2100" b="1" dirty="0">
                <a:solidFill>
                  <a:srgbClr val="FF3300"/>
                </a:solidFill>
                <a:latin typeface="Arial" panose="020B0604020202020204" pitchFamily="34" charset="0"/>
              </a:rPr>
              <a:t>剧烈     </a:t>
            </a:r>
            <a:endParaRPr lang="zh-CN" altLang="en-US" sz="2100" b="1" dirty="0">
              <a:solidFill>
                <a:srgbClr val="FF3300"/>
              </a:solidFill>
              <a:latin typeface="Arial" panose="020B0604020202020204" pitchFamily="34" charset="0"/>
            </a:endParaRPr>
          </a:p>
        </p:txBody>
      </p:sp>
      <p:sp>
        <p:nvSpPr>
          <p:cNvPr id="16413" name="文本框 16412"/>
          <p:cNvSpPr txBox="1"/>
          <p:nvPr/>
        </p:nvSpPr>
        <p:spPr>
          <a:xfrm>
            <a:off x="6459051" y="2031708"/>
            <a:ext cx="1086118" cy="414020"/>
          </a:xfrm>
          <a:prstGeom prst="rect">
            <a:avLst/>
          </a:prstGeom>
          <a:noFill/>
          <a:ln w="9525">
            <a:noFill/>
          </a:ln>
        </p:spPr>
        <p:txBody>
          <a:bodyPr>
            <a:spAutoFit/>
          </a:bodyPr>
          <a:p>
            <a:pPr algn="ctr"/>
            <a:r>
              <a:rPr lang="zh-CN" altLang="en-US" sz="2100" b="1" dirty="0">
                <a:solidFill>
                  <a:srgbClr val="FF3300"/>
                </a:solidFill>
                <a:latin typeface="Arial" panose="020B0604020202020204" pitchFamily="34" charset="0"/>
              </a:rPr>
              <a:t>迅速   </a:t>
            </a:r>
            <a:endParaRPr lang="zh-CN" altLang="en-US" sz="2100" b="1" dirty="0">
              <a:solidFill>
                <a:srgbClr val="FF3300"/>
              </a:solidFill>
              <a:latin typeface="Arial" panose="020B0604020202020204" pitchFamily="34" charset="0"/>
            </a:endParaRPr>
          </a:p>
        </p:txBody>
      </p:sp>
      <p:sp>
        <p:nvSpPr>
          <p:cNvPr id="16414" name="文本框 16413"/>
          <p:cNvSpPr txBox="1"/>
          <p:nvPr/>
        </p:nvSpPr>
        <p:spPr>
          <a:xfrm>
            <a:off x="2890516" y="2818388"/>
            <a:ext cx="888365" cy="1014730"/>
          </a:xfrm>
          <a:prstGeom prst="rect">
            <a:avLst/>
          </a:prstGeom>
          <a:noFill/>
          <a:ln w="9525">
            <a:noFill/>
          </a:ln>
        </p:spPr>
        <p:txBody>
          <a:bodyPr wrap="none" anchor="t">
            <a:spAutoFit/>
          </a:bodyPr>
          <a:p>
            <a:r>
              <a:rPr lang="en-US" altLang="zh-CN" sz="2000" b="1" err="1">
                <a:latin typeface="Times New Roman" panose="02020603050405020304" charset="0"/>
              </a:rPr>
              <a:t>NaOH</a:t>
            </a:r>
            <a:endParaRPr lang="en-US" altLang="zh-CN" sz="2000" b="1">
              <a:latin typeface="Times New Roman" panose="02020603050405020304" charset="0"/>
            </a:endParaRPr>
          </a:p>
          <a:p>
            <a:endParaRPr lang="en-US" altLang="zh-CN" sz="2000" b="1">
              <a:latin typeface="Arial" panose="020B0604020202020204" pitchFamily="34" charset="0"/>
            </a:endParaRPr>
          </a:p>
          <a:p>
            <a:r>
              <a:rPr lang="zh-CN" altLang="en-US" sz="2000" b="1" dirty="0">
                <a:solidFill>
                  <a:srgbClr val="FF3300"/>
                </a:solidFill>
                <a:latin typeface="Arial" panose="020B0604020202020204" pitchFamily="34" charset="0"/>
              </a:rPr>
              <a:t>强碱</a:t>
            </a:r>
            <a:endParaRPr lang="zh-CN" altLang="en-US" sz="2000" b="1" dirty="0">
              <a:solidFill>
                <a:srgbClr val="FF3300"/>
              </a:solidFill>
              <a:latin typeface="Arial" panose="020B0604020202020204" pitchFamily="34" charset="0"/>
            </a:endParaRPr>
          </a:p>
        </p:txBody>
      </p:sp>
      <p:sp>
        <p:nvSpPr>
          <p:cNvPr id="16415" name="文本框 16414"/>
          <p:cNvSpPr txBox="1"/>
          <p:nvPr/>
        </p:nvSpPr>
        <p:spPr>
          <a:xfrm>
            <a:off x="4607370" y="2746549"/>
            <a:ext cx="1196340" cy="1315720"/>
          </a:xfrm>
          <a:prstGeom prst="rect">
            <a:avLst/>
          </a:prstGeom>
          <a:noFill/>
          <a:ln w="9525">
            <a:noFill/>
          </a:ln>
        </p:spPr>
        <p:txBody>
          <a:bodyPr wrap="none" anchor="t">
            <a:spAutoFit/>
          </a:bodyPr>
          <a:p>
            <a:pPr>
              <a:spcBef>
                <a:spcPct val="20000"/>
              </a:spcBef>
            </a:pPr>
            <a:r>
              <a:rPr lang="en-US" altLang="zh-CN" sz="2000" b="1">
                <a:latin typeface="Times New Roman" panose="02020603050405020304" charset="0"/>
              </a:rPr>
              <a:t>Mg(OH)</a:t>
            </a:r>
            <a:r>
              <a:rPr lang="en-US" altLang="zh-CN" sz="2000" b="1" baseline="-25000">
                <a:latin typeface="Times New Roman" panose="02020603050405020304" charset="0"/>
              </a:rPr>
              <a:t>2</a:t>
            </a:r>
            <a:endParaRPr lang="en-US" altLang="zh-CN" sz="2000" b="1" baseline="-25000">
              <a:latin typeface="Times New Roman" panose="02020603050405020304" charset="0"/>
            </a:endParaRPr>
          </a:p>
          <a:p>
            <a:pPr>
              <a:spcBef>
                <a:spcPct val="20000"/>
              </a:spcBef>
            </a:pPr>
            <a:endParaRPr lang="en-US" altLang="zh-CN" sz="2000" b="1" baseline="-25000">
              <a:latin typeface="Arial" panose="020B0604020202020204" pitchFamily="34" charset="0"/>
            </a:endParaRPr>
          </a:p>
          <a:p>
            <a:pPr>
              <a:spcBef>
                <a:spcPct val="20000"/>
              </a:spcBef>
            </a:pPr>
            <a:r>
              <a:rPr lang="en-US" altLang="zh-CN" sz="2000" b="1" baseline="-25000">
                <a:latin typeface="Arial" panose="020B0604020202020204" pitchFamily="34" charset="0"/>
              </a:rPr>
              <a:t>  </a:t>
            </a:r>
            <a:r>
              <a:rPr lang="zh-CN" altLang="en-US" sz="2000" b="1" dirty="0">
                <a:solidFill>
                  <a:srgbClr val="FF3300"/>
                </a:solidFill>
                <a:latin typeface="Arial" panose="020B0604020202020204" pitchFamily="34" charset="0"/>
              </a:rPr>
              <a:t>中强碱</a:t>
            </a:r>
            <a:endParaRPr lang="zh-CN" altLang="en-US" sz="2000" b="1" dirty="0">
              <a:solidFill>
                <a:srgbClr val="FF3300"/>
              </a:solidFill>
              <a:latin typeface="Arial" panose="020B0604020202020204" pitchFamily="34" charset="0"/>
            </a:endParaRPr>
          </a:p>
          <a:p>
            <a:endParaRPr lang="zh-CN" altLang="en-US" sz="2000" dirty="0">
              <a:solidFill>
                <a:srgbClr val="FF3300"/>
              </a:solidFill>
              <a:latin typeface="Arial" panose="020B0604020202020204" pitchFamily="34" charset="0"/>
            </a:endParaRPr>
          </a:p>
        </p:txBody>
      </p:sp>
      <p:sp>
        <p:nvSpPr>
          <p:cNvPr id="16416" name="文本框 16415"/>
          <p:cNvSpPr txBox="1"/>
          <p:nvPr/>
        </p:nvSpPr>
        <p:spPr>
          <a:xfrm>
            <a:off x="6484257" y="2746072"/>
            <a:ext cx="1376680" cy="1029970"/>
          </a:xfrm>
          <a:prstGeom prst="rect">
            <a:avLst/>
          </a:prstGeom>
          <a:noFill/>
          <a:ln w="9525">
            <a:noFill/>
          </a:ln>
        </p:spPr>
        <p:txBody>
          <a:bodyPr wrap="none" anchor="t">
            <a:spAutoFit/>
          </a:bodyPr>
          <a:p>
            <a:pPr algn="ctr">
              <a:spcBef>
                <a:spcPct val="20000"/>
              </a:spcBef>
            </a:pPr>
            <a:r>
              <a:rPr lang="en-US" altLang="zh-CN" sz="2100" b="1">
                <a:latin typeface="Arial" panose="020B0604020202020204" pitchFamily="34" charset="0"/>
              </a:rPr>
              <a:t>   </a:t>
            </a:r>
            <a:r>
              <a:rPr lang="en-US" altLang="zh-CN" sz="2000" b="1">
                <a:latin typeface="Arial" panose="020B0604020202020204" pitchFamily="34" charset="0"/>
              </a:rPr>
              <a:t> </a:t>
            </a:r>
            <a:r>
              <a:rPr lang="en-US" altLang="zh-CN" sz="2000" b="1">
                <a:latin typeface="Times New Roman" panose="02020603050405020304" charset="0"/>
              </a:rPr>
              <a:t>Al(OH)</a:t>
            </a:r>
            <a:r>
              <a:rPr lang="en-US" altLang="zh-CN" sz="2000" b="1" baseline="-25000">
                <a:latin typeface="Times New Roman" panose="02020603050405020304" charset="0"/>
              </a:rPr>
              <a:t>3</a:t>
            </a:r>
            <a:endParaRPr lang="en-US" altLang="zh-CN" sz="2000" b="1">
              <a:solidFill>
                <a:srgbClr val="FF3300"/>
              </a:solidFill>
              <a:latin typeface="Arial" panose="020B0604020202020204" pitchFamily="34" charset="0"/>
            </a:endParaRPr>
          </a:p>
          <a:p>
            <a:pPr algn="ctr"/>
            <a:r>
              <a:rPr lang="zh-CN" altLang="en-US" sz="2000" b="1" dirty="0">
                <a:solidFill>
                  <a:srgbClr val="FF3300"/>
                </a:solidFill>
                <a:latin typeface="Arial" panose="020B0604020202020204" pitchFamily="34" charset="0"/>
              </a:rPr>
              <a:t>两性</a:t>
            </a:r>
            <a:endParaRPr lang="zh-CN" altLang="en-US" sz="2000" b="1" dirty="0">
              <a:solidFill>
                <a:srgbClr val="FF3300"/>
              </a:solidFill>
              <a:latin typeface="Arial" panose="020B0604020202020204" pitchFamily="34" charset="0"/>
            </a:endParaRPr>
          </a:p>
          <a:p>
            <a:pPr algn="ctr"/>
            <a:r>
              <a:rPr lang="zh-CN" altLang="en-US" sz="2000" b="1" dirty="0">
                <a:solidFill>
                  <a:srgbClr val="FF3300"/>
                </a:solidFill>
                <a:latin typeface="Arial" panose="020B0604020202020204" pitchFamily="34" charset="0"/>
              </a:rPr>
              <a:t>氢氧化物</a:t>
            </a:r>
            <a:endParaRPr lang="zh-CN" altLang="en-US" sz="2000" b="1" dirty="0">
              <a:solidFill>
                <a:srgbClr val="FF3300"/>
              </a:solidFill>
              <a:latin typeface="Arial" panose="020B0604020202020204" pitchFamily="34" charset="0"/>
            </a:endParaRPr>
          </a:p>
        </p:txBody>
      </p:sp>
      <p:sp>
        <p:nvSpPr>
          <p:cNvPr id="16417" name="矩形 16416"/>
          <p:cNvSpPr/>
          <p:nvPr/>
        </p:nvSpPr>
        <p:spPr>
          <a:xfrm>
            <a:off x="3221990" y="4237355"/>
            <a:ext cx="3067050" cy="398780"/>
          </a:xfrm>
          <a:prstGeom prst="rect">
            <a:avLst/>
          </a:prstGeom>
          <a:noFill/>
          <a:ln w="9525">
            <a:noFill/>
          </a:ln>
        </p:spPr>
        <p:txBody>
          <a:bodyPr wrap="square" anchor="t">
            <a:spAutoFit/>
          </a:bodyPr>
          <a:p>
            <a:pPr>
              <a:spcBef>
                <a:spcPct val="50000"/>
              </a:spcBef>
            </a:pPr>
            <a:r>
              <a:rPr lang="zh-CN" altLang="en-US" sz="2000" b="1" dirty="0">
                <a:solidFill>
                  <a:srgbClr val="C00000"/>
                </a:solidFill>
                <a:latin typeface="Arial" panose="020B0604020202020204" pitchFamily="34" charset="0"/>
              </a:rPr>
              <a:t>金属性：</a:t>
            </a:r>
            <a:r>
              <a:rPr lang="en-US" altLang="zh-CN" sz="2000" b="1">
                <a:solidFill>
                  <a:srgbClr val="C00000"/>
                </a:solidFill>
                <a:latin typeface="Arial" panose="020B0604020202020204" pitchFamily="34" charset="0"/>
              </a:rPr>
              <a:t>Na&gt;Mg&gt;Al</a:t>
            </a:r>
            <a:endParaRPr lang="en-US" altLang="zh-CN" sz="2000" b="1">
              <a:solidFill>
                <a:srgbClr val="C00000"/>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6411"/>
                                        </p:tgtEl>
                                        <p:attrNameLst>
                                          <p:attrName>style.visibility</p:attrName>
                                        </p:attrNameLst>
                                      </p:cBhvr>
                                      <p:to>
                                        <p:strVal val="visible"/>
                                      </p:to>
                                    </p:set>
                                    <p:animEffect transition="in" filter="blinds(vertical)">
                                      <p:cBhvr>
                                        <p:cTn id="7" dur="500"/>
                                        <p:tgtEl>
                                          <p:spTgt spid="164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4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4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414"/>
                                        </p:tgtEl>
                                        <p:attrNameLst>
                                          <p:attrName>style.visibility</p:attrName>
                                        </p:attrNameLst>
                                      </p:cBhvr>
                                      <p:to>
                                        <p:strVal val="visible"/>
                                      </p:to>
                                    </p:set>
                                    <p:anim calcmode="lin" valueType="num">
                                      <p:cBhvr additive="base">
                                        <p:cTn id="20" dur="500" fill="hold"/>
                                        <p:tgtEl>
                                          <p:spTgt spid="16414"/>
                                        </p:tgtEl>
                                        <p:attrNameLst>
                                          <p:attrName>ppt_x</p:attrName>
                                        </p:attrNameLst>
                                      </p:cBhvr>
                                      <p:tavLst>
                                        <p:tav tm="0">
                                          <p:val>
                                            <p:strVal val="#ppt_x"/>
                                          </p:val>
                                        </p:tav>
                                        <p:tav tm="100000">
                                          <p:val>
                                            <p:strVal val="#ppt_x"/>
                                          </p:val>
                                        </p:tav>
                                      </p:tavLst>
                                    </p:anim>
                                    <p:anim calcmode="lin" valueType="num">
                                      <p:cBhvr additive="base">
                                        <p:cTn id="21" dur="500" fill="hold"/>
                                        <p:tgtEl>
                                          <p:spTgt spid="164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6415"/>
                                        </p:tgtEl>
                                        <p:attrNameLst>
                                          <p:attrName>style.visibility</p:attrName>
                                        </p:attrNameLst>
                                      </p:cBhvr>
                                      <p:to>
                                        <p:strVal val="visible"/>
                                      </p:to>
                                    </p:set>
                                    <p:anim calcmode="lin" valueType="num">
                                      <p:cBhvr additive="base">
                                        <p:cTn id="26" dur="500" fill="hold"/>
                                        <p:tgtEl>
                                          <p:spTgt spid="16415"/>
                                        </p:tgtEl>
                                        <p:attrNameLst>
                                          <p:attrName>ppt_x</p:attrName>
                                        </p:attrNameLst>
                                      </p:cBhvr>
                                      <p:tavLst>
                                        <p:tav tm="0">
                                          <p:val>
                                            <p:strVal val="#ppt_x"/>
                                          </p:val>
                                        </p:tav>
                                        <p:tav tm="100000">
                                          <p:val>
                                            <p:strVal val="#ppt_x"/>
                                          </p:val>
                                        </p:tav>
                                      </p:tavLst>
                                    </p:anim>
                                    <p:anim calcmode="lin" valueType="num">
                                      <p:cBhvr additive="base">
                                        <p:cTn id="27" dur="500" fill="hold"/>
                                        <p:tgtEl>
                                          <p:spTgt spid="164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416"/>
                                        </p:tgtEl>
                                        <p:attrNameLst>
                                          <p:attrName>style.visibility</p:attrName>
                                        </p:attrNameLst>
                                      </p:cBhvr>
                                      <p:to>
                                        <p:strVal val="visible"/>
                                      </p:to>
                                    </p:set>
                                    <p:anim calcmode="lin" valueType="num">
                                      <p:cBhvr additive="base">
                                        <p:cTn id="32" dur="500" fill="hold"/>
                                        <p:tgtEl>
                                          <p:spTgt spid="16416"/>
                                        </p:tgtEl>
                                        <p:attrNameLst>
                                          <p:attrName>ppt_x</p:attrName>
                                        </p:attrNameLst>
                                      </p:cBhvr>
                                      <p:tavLst>
                                        <p:tav tm="0">
                                          <p:val>
                                            <p:strVal val="#ppt_x"/>
                                          </p:val>
                                        </p:tav>
                                        <p:tav tm="100000">
                                          <p:val>
                                            <p:strVal val="#ppt_x"/>
                                          </p:val>
                                        </p:tav>
                                      </p:tavLst>
                                    </p:anim>
                                    <p:anim calcmode="lin" valueType="num">
                                      <p:cBhvr additive="base">
                                        <p:cTn id="33" dur="500" fill="hold"/>
                                        <p:tgtEl>
                                          <p:spTgt spid="164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2" grpId="0"/>
      <p:bldP spid="16413" grpId="0"/>
      <p:bldP spid="16414" grpId="0"/>
      <p:bldP spid="16415" grpId="0"/>
      <p:bldP spid="164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12" name="组合 17411"/>
          <p:cNvGrpSpPr/>
          <p:nvPr/>
        </p:nvGrpSpPr>
        <p:grpSpPr>
          <a:xfrm>
            <a:off x="987425" y="421005"/>
            <a:ext cx="7176770" cy="3691890"/>
            <a:chOff x="144" y="622"/>
            <a:chExt cx="5346" cy="3216"/>
          </a:xfrm>
        </p:grpSpPr>
        <p:sp>
          <p:nvSpPr>
            <p:cNvPr id="17413" name="矩形 17412"/>
            <p:cNvSpPr/>
            <p:nvPr/>
          </p:nvSpPr>
          <p:spPr>
            <a:xfrm>
              <a:off x="144" y="622"/>
              <a:ext cx="5346" cy="3216"/>
            </a:xfrm>
            <a:prstGeom prst="rect">
              <a:avLst/>
            </a:prstGeom>
            <a:solidFill>
              <a:srgbClr val="FFFF99"/>
            </a:solidFill>
            <a:ln w="57150" cap="flat" cmpd="sng">
              <a:solidFill>
                <a:srgbClr val="FF3300"/>
              </a:solidFill>
              <a:prstDash val="solid"/>
              <a:miter/>
              <a:headEnd type="none" w="med" len="med"/>
              <a:tailEnd type="none" w="med" len="med"/>
            </a:ln>
          </p:spPr>
          <p:txBody>
            <a:bodyPr wrap="none" anchor="ctr"/>
            <a:p>
              <a:pPr algn="ctr"/>
              <a:endParaRPr lang="en-US" altLang="zh-CN" sz="2000" dirty="0">
                <a:latin typeface="Times New Roman" panose="02020603050405020304" charset="0"/>
                <a:cs typeface="Times New Roman" panose="02020603050405020304" charset="0"/>
              </a:endParaRPr>
            </a:p>
            <a:p>
              <a:pPr algn="ctr"/>
              <a:endParaRPr lang="en-US" altLang="zh-CN" sz="2000" b="1" dirty="0">
                <a:solidFill>
                  <a:schemeClr val="accent2"/>
                </a:solidFill>
                <a:latin typeface="Times New Roman" panose="02020603050405020304" charset="0"/>
                <a:cs typeface="Times New Roman" panose="02020603050405020304" charset="0"/>
              </a:endParaRPr>
            </a:p>
          </p:txBody>
        </p:sp>
        <p:sp>
          <p:nvSpPr>
            <p:cNvPr id="17414" name="直接连接符 17413"/>
            <p:cNvSpPr/>
            <p:nvPr/>
          </p:nvSpPr>
          <p:spPr>
            <a:xfrm>
              <a:off x="240" y="766"/>
              <a:ext cx="5153" cy="1"/>
            </a:xfrm>
            <a:prstGeom prst="line">
              <a:avLst/>
            </a:prstGeom>
            <a:ln w="38100" cap="flat" cmpd="sng">
              <a:solidFill>
                <a:schemeClr val="tx1"/>
              </a:solidFill>
              <a:prstDash val="solid"/>
              <a:headEnd type="none" w="med" len="med"/>
              <a:tailEnd type="none" w="med" len="med"/>
            </a:ln>
          </p:spPr>
        </p:sp>
        <p:sp>
          <p:nvSpPr>
            <p:cNvPr id="17415" name="直接连接符 17414"/>
            <p:cNvSpPr/>
            <p:nvPr/>
          </p:nvSpPr>
          <p:spPr>
            <a:xfrm>
              <a:off x="240" y="1390"/>
              <a:ext cx="5153" cy="1"/>
            </a:xfrm>
            <a:prstGeom prst="line">
              <a:avLst/>
            </a:prstGeom>
            <a:ln w="38100" cap="flat" cmpd="sng">
              <a:solidFill>
                <a:schemeClr val="tx1"/>
              </a:solidFill>
              <a:prstDash val="solid"/>
              <a:headEnd type="none" w="med" len="med"/>
              <a:tailEnd type="none" w="med" len="med"/>
            </a:ln>
          </p:spPr>
        </p:sp>
        <p:sp>
          <p:nvSpPr>
            <p:cNvPr id="17416" name="直接连接符 17415"/>
            <p:cNvSpPr/>
            <p:nvPr/>
          </p:nvSpPr>
          <p:spPr>
            <a:xfrm>
              <a:off x="240" y="1966"/>
              <a:ext cx="5153" cy="1"/>
            </a:xfrm>
            <a:prstGeom prst="line">
              <a:avLst/>
            </a:prstGeom>
            <a:ln w="38100" cap="flat" cmpd="sng">
              <a:solidFill>
                <a:schemeClr val="tx1"/>
              </a:solidFill>
              <a:prstDash val="solid"/>
              <a:headEnd type="none" w="med" len="med"/>
              <a:tailEnd type="none" w="med" len="med"/>
            </a:ln>
          </p:spPr>
        </p:sp>
        <p:sp>
          <p:nvSpPr>
            <p:cNvPr id="17417" name="直接连接符 17416"/>
            <p:cNvSpPr/>
            <p:nvPr/>
          </p:nvSpPr>
          <p:spPr>
            <a:xfrm>
              <a:off x="240" y="2590"/>
              <a:ext cx="5153" cy="1"/>
            </a:xfrm>
            <a:prstGeom prst="line">
              <a:avLst/>
            </a:prstGeom>
            <a:ln w="38100" cap="flat" cmpd="sng">
              <a:solidFill>
                <a:schemeClr val="tx1"/>
              </a:solidFill>
              <a:prstDash val="solid"/>
              <a:headEnd type="none" w="med" len="med"/>
              <a:tailEnd type="none" w="med" len="med"/>
            </a:ln>
          </p:spPr>
        </p:sp>
        <p:sp>
          <p:nvSpPr>
            <p:cNvPr id="17418" name="直接连接符 17417"/>
            <p:cNvSpPr/>
            <p:nvPr/>
          </p:nvSpPr>
          <p:spPr>
            <a:xfrm>
              <a:off x="240" y="3166"/>
              <a:ext cx="5153" cy="1"/>
            </a:xfrm>
            <a:prstGeom prst="line">
              <a:avLst/>
            </a:prstGeom>
            <a:ln w="38100" cap="flat" cmpd="sng">
              <a:solidFill>
                <a:schemeClr val="tx1"/>
              </a:solidFill>
              <a:prstDash val="solid"/>
              <a:headEnd type="none" w="med" len="med"/>
              <a:tailEnd type="none" w="med" len="med"/>
            </a:ln>
          </p:spPr>
        </p:sp>
        <p:sp>
          <p:nvSpPr>
            <p:cNvPr id="17419" name="直接连接符 17418"/>
            <p:cNvSpPr/>
            <p:nvPr/>
          </p:nvSpPr>
          <p:spPr>
            <a:xfrm>
              <a:off x="240" y="3742"/>
              <a:ext cx="5153" cy="1"/>
            </a:xfrm>
            <a:prstGeom prst="line">
              <a:avLst/>
            </a:prstGeom>
            <a:ln w="38100" cap="flat" cmpd="sng">
              <a:solidFill>
                <a:schemeClr val="tx1"/>
              </a:solidFill>
              <a:prstDash val="solid"/>
              <a:headEnd type="none" w="med" len="med"/>
              <a:tailEnd type="none" w="med" len="med"/>
            </a:ln>
          </p:spPr>
        </p:sp>
        <p:sp>
          <p:nvSpPr>
            <p:cNvPr id="17420" name="直接连接符 17419"/>
            <p:cNvSpPr/>
            <p:nvPr/>
          </p:nvSpPr>
          <p:spPr>
            <a:xfrm>
              <a:off x="240" y="766"/>
              <a:ext cx="0" cy="2976"/>
            </a:xfrm>
            <a:prstGeom prst="line">
              <a:avLst/>
            </a:prstGeom>
            <a:ln w="38100" cap="flat" cmpd="sng">
              <a:solidFill>
                <a:schemeClr val="tx1"/>
              </a:solidFill>
              <a:prstDash val="solid"/>
              <a:headEnd type="none" w="med" len="med"/>
              <a:tailEnd type="none" w="med" len="med"/>
            </a:ln>
          </p:spPr>
        </p:sp>
        <p:sp>
          <p:nvSpPr>
            <p:cNvPr id="17421" name="直接连接符 17420"/>
            <p:cNvSpPr/>
            <p:nvPr/>
          </p:nvSpPr>
          <p:spPr>
            <a:xfrm>
              <a:off x="1152" y="766"/>
              <a:ext cx="0" cy="2976"/>
            </a:xfrm>
            <a:prstGeom prst="line">
              <a:avLst/>
            </a:prstGeom>
            <a:ln w="38100" cap="flat" cmpd="sng">
              <a:solidFill>
                <a:schemeClr val="tx1"/>
              </a:solidFill>
              <a:prstDash val="solid"/>
              <a:headEnd type="none" w="med" len="med"/>
              <a:tailEnd type="none" w="med" len="med"/>
            </a:ln>
          </p:spPr>
        </p:sp>
        <p:sp>
          <p:nvSpPr>
            <p:cNvPr id="17422" name="直接连接符 17421"/>
            <p:cNvSpPr/>
            <p:nvPr/>
          </p:nvSpPr>
          <p:spPr>
            <a:xfrm>
              <a:off x="5376" y="766"/>
              <a:ext cx="0" cy="2976"/>
            </a:xfrm>
            <a:prstGeom prst="line">
              <a:avLst/>
            </a:prstGeom>
            <a:ln w="38100" cap="flat" cmpd="sng">
              <a:solidFill>
                <a:schemeClr val="tx1"/>
              </a:solidFill>
              <a:prstDash val="solid"/>
              <a:headEnd type="none" w="med" len="med"/>
              <a:tailEnd type="none" w="med" len="med"/>
            </a:ln>
          </p:spPr>
        </p:sp>
        <p:sp>
          <p:nvSpPr>
            <p:cNvPr id="17423" name="直接连接符 17422"/>
            <p:cNvSpPr/>
            <p:nvPr/>
          </p:nvSpPr>
          <p:spPr>
            <a:xfrm>
              <a:off x="2064" y="766"/>
              <a:ext cx="0" cy="2976"/>
            </a:xfrm>
            <a:prstGeom prst="line">
              <a:avLst/>
            </a:prstGeom>
            <a:ln w="38100" cap="flat" cmpd="sng">
              <a:solidFill>
                <a:schemeClr val="tx1"/>
              </a:solidFill>
              <a:prstDash val="solid"/>
              <a:headEnd type="none" w="med" len="med"/>
              <a:tailEnd type="none" w="med" len="med"/>
            </a:ln>
          </p:spPr>
        </p:sp>
        <p:sp>
          <p:nvSpPr>
            <p:cNvPr id="17424" name="直接连接符 17423"/>
            <p:cNvSpPr/>
            <p:nvPr/>
          </p:nvSpPr>
          <p:spPr>
            <a:xfrm>
              <a:off x="3312" y="1390"/>
              <a:ext cx="0" cy="2352"/>
            </a:xfrm>
            <a:prstGeom prst="line">
              <a:avLst/>
            </a:prstGeom>
            <a:ln w="38100" cap="flat" cmpd="sng">
              <a:solidFill>
                <a:schemeClr val="tx1"/>
              </a:solidFill>
              <a:prstDash val="solid"/>
              <a:headEnd type="none" w="med" len="med"/>
              <a:tailEnd type="none" w="med" len="med"/>
            </a:ln>
          </p:spPr>
        </p:sp>
        <p:sp>
          <p:nvSpPr>
            <p:cNvPr id="17425" name="文本框 17424"/>
            <p:cNvSpPr txBox="1"/>
            <p:nvPr/>
          </p:nvSpPr>
          <p:spPr>
            <a:xfrm>
              <a:off x="1200" y="910"/>
              <a:ext cx="915" cy="347"/>
            </a:xfrm>
            <a:prstGeom prst="rect">
              <a:avLst/>
            </a:prstGeom>
            <a:noFill/>
            <a:ln w="9525">
              <a:noFill/>
            </a:ln>
          </p:spPr>
          <p:txBody>
            <a:bodyPr>
              <a:spAutoFit/>
            </a:bodyPr>
            <a:p>
              <a:pPr>
                <a:spcBef>
                  <a:spcPct val="50000"/>
                </a:spcBef>
              </a:pPr>
              <a:r>
                <a:rPr lang="zh-CN" altLang="en-US" sz="2000" b="1" dirty="0">
                  <a:solidFill>
                    <a:srgbClr val="FF3300"/>
                  </a:solidFill>
                  <a:latin typeface="Times New Roman" panose="02020603050405020304" charset="0"/>
                </a:rPr>
                <a:t>氧化物</a:t>
              </a:r>
              <a:endParaRPr lang="zh-CN" altLang="en-US" sz="2000" b="1" baseline="-25000" dirty="0">
                <a:solidFill>
                  <a:srgbClr val="FF3300"/>
                </a:solidFill>
                <a:latin typeface="Times New Roman" panose="02020603050405020304" charset="0"/>
              </a:endParaRPr>
            </a:p>
          </p:txBody>
        </p:sp>
        <p:sp>
          <p:nvSpPr>
            <p:cNvPr id="17426" name="矩形 17425"/>
            <p:cNvSpPr/>
            <p:nvPr/>
          </p:nvSpPr>
          <p:spPr>
            <a:xfrm>
              <a:off x="2216" y="864"/>
              <a:ext cx="3033" cy="347"/>
            </a:xfrm>
            <a:prstGeom prst="rect">
              <a:avLst/>
            </a:prstGeom>
            <a:noFill/>
            <a:ln w="9525">
              <a:noFill/>
            </a:ln>
          </p:spPr>
          <p:txBody>
            <a:bodyPr wrap="square" anchor="t">
              <a:spAutoFit/>
            </a:bodyPr>
            <a:p>
              <a:pPr>
                <a:spcBef>
                  <a:spcPct val="50000"/>
                </a:spcBef>
              </a:pPr>
              <a:r>
                <a:rPr lang="zh-CN" altLang="en-US" sz="2000" b="1" dirty="0">
                  <a:solidFill>
                    <a:srgbClr val="FF3300"/>
                  </a:solidFill>
                  <a:latin typeface="Times New Roman" panose="02020603050405020304" charset="0"/>
                  <a:cs typeface="Times New Roman" panose="02020603050405020304" charset="0"/>
                </a:rPr>
                <a:t>最高价氧化物的水化物  </a:t>
              </a:r>
              <a:endParaRPr lang="zh-CN" altLang="en-US" sz="2000" b="1" baseline="-25000" dirty="0">
                <a:solidFill>
                  <a:srgbClr val="FF3300"/>
                </a:solidFill>
                <a:latin typeface="Times New Roman" panose="02020603050405020304" charset="0"/>
                <a:cs typeface="Times New Roman" panose="02020603050405020304" charset="0"/>
              </a:endParaRPr>
            </a:p>
          </p:txBody>
        </p:sp>
        <p:sp>
          <p:nvSpPr>
            <p:cNvPr id="17427" name="文本框 17426"/>
            <p:cNvSpPr txBox="1"/>
            <p:nvPr/>
          </p:nvSpPr>
          <p:spPr>
            <a:xfrm>
              <a:off x="336" y="862"/>
              <a:ext cx="867" cy="347"/>
            </a:xfrm>
            <a:prstGeom prst="rect">
              <a:avLst/>
            </a:prstGeom>
            <a:noFill/>
            <a:ln w="9525">
              <a:noFill/>
            </a:ln>
          </p:spPr>
          <p:txBody>
            <a:bodyPr>
              <a:spAutoFit/>
            </a:bodyPr>
            <a:p>
              <a:pPr>
                <a:spcBef>
                  <a:spcPct val="50000"/>
                </a:spcBef>
              </a:pPr>
              <a:r>
                <a:rPr lang="zh-CN" altLang="en-US" sz="2000" b="1" dirty="0">
                  <a:solidFill>
                    <a:srgbClr val="FF3300"/>
                  </a:solidFill>
                  <a:latin typeface="Times New Roman" panose="02020603050405020304" charset="0"/>
                </a:rPr>
                <a:t>元素</a:t>
              </a:r>
              <a:endParaRPr lang="zh-CN" altLang="en-US" sz="2000" b="1" dirty="0">
                <a:solidFill>
                  <a:srgbClr val="FF3300"/>
                </a:solidFill>
                <a:latin typeface="Times New Roman" panose="02020603050405020304" charset="0"/>
              </a:endParaRPr>
            </a:p>
          </p:txBody>
        </p:sp>
        <p:sp>
          <p:nvSpPr>
            <p:cNvPr id="17428" name="矩形 17427"/>
            <p:cNvSpPr/>
            <p:nvPr/>
          </p:nvSpPr>
          <p:spPr>
            <a:xfrm>
              <a:off x="384" y="1484"/>
              <a:ext cx="581" cy="347"/>
            </a:xfrm>
            <a:prstGeom prst="rect">
              <a:avLst/>
            </a:prstGeom>
            <a:noFill/>
            <a:ln w="9525">
              <a:noFill/>
            </a:ln>
          </p:spPr>
          <p:txBody>
            <a:bodyPr wrap="square" anchor="t">
              <a:spAutoFit/>
            </a:bodyPr>
            <a:p>
              <a:r>
                <a:rPr lang="en-US" altLang="zh-CN" sz="2000" b="1" baseline="-25000">
                  <a:latin typeface="Times New Roman" panose="02020603050405020304" charset="0"/>
                  <a:cs typeface="Times New Roman" panose="02020603050405020304" charset="0"/>
                </a:rPr>
                <a:t>14</a:t>
              </a:r>
              <a:r>
                <a:rPr lang="en-US" altLang="zh-CN" sz="2000" b="1">
                  <a:latin typeface="Times New Roman" panose="02020603050405020304" charset="0"/>
                  <a:cs typeface="Times New Roman" panose="02020603050405020304" charset="0"/>
                </a:rPr>
                <a:t>Si</a:t>
              </a:r>
              <a:endParaRPr lang="en-US" altLang="zh-CN" sz="2000" b="1">
                <a:solidFill>
                  <a:srgbClr val="006600"/>
                </a:solidFill>
                <a:latin typeface="Times New Roman" panose="02020603050405020304" charset="0"/>
                <a:cs typeface="Times New Roman" panose="02020603050405020304" charset="0"/>
              </a:endParaRPr>
            </a:p>
          </p:txBody>
        </p:sp>
        <p:sp>
          <p:nvSpPr>
            <p:cNvPr id="17429" name="直接连接符 17428"/>
            <p:cNvSpPr/>
            <p:nvPr/>
          </p:nvSpPr>
          <p:spPr>
            <a:xfrm>
              <a:off x="4320" y="1390"/>
              <a:ext cx="0" cy="2352"/>
            </a:xfrm>
            <a:prstGeom prst="line">
              <a:avLst/>
            </a:prstGeom>
            <a:ln w="38100" cap="flat" cmpd="sng">
              <a:solidFill>
                <a:schemeClr val="tx1"/>
              </a:solidFill>
              <a:prstDash val="solid"/>
              <a:headEnd type="none" w="med" len="med"/>
              <a:tailEnd type="none" w="med" len="med"/>
            </a:ln>
          </p:spPr>
        </p:sp>
        <p:sp>
          <p:nvSpPr>
            <p:cNvPr id="17430" name="矩形 17429"/>
            <p:cNvSpPr/>
            <p:nvPr/>
          </p:nvSpPr>
          <p:spPr>
            <a:xfrm>
              <a:off x="432" y="2062"/>
              <a:ext cx="517" cy="347"/>
            </a:xfrm>
            <a:prstGeom prst="rect">
              <a:avLst/>
            </a:prstGeom>
            <a:noFill/>
            <a:ln w="9525">
              <a:noFill/>
            </a:ln>
          </p:spPr>
          <p:txBody>
            <a:bodyPr wrap="square" anchor="t">
              <a:spAutoFit/>
            </a:bodyPr>
            <a:p>
              <a:r>
                <a:rPr lang="en-US" altLang="zh-CN" sz="2000" b="1" baseline="-25000">
                  <a:latin typeface="Times New Roman" panose="02020603050405020304" charset="0"/>
                  <a:cs typeface="Times New Roman" panose="02020603050405020304" charset="0"/>
                </a:rPr>
                <a:t>15</a:t>
              </a:r>
              <a:r>
                <a:rPr lang="en-US" altLang="zh-CN" sz="2000" b="1">
                  <a:latin typeface="Times New Roman" panose="02020603050405020304" charset="0"/>
                  <a:cs typeface="Times New Roman" panose="02020603050405020304" charset="0"/>
                </a:rPr>
                <a:t>P</a:t>
              </a:r>
              <a:endParaRPr lang="en-US" altLang="zh-CN" sz="2000" b="1">
                <a:solidFill>
                  <a:srgbClr val="006600"/>
                </a:solidFill>
                <a:latin typeface="Times New Roman" panose="02020603050405020304" charset="0"/>
                <a:cs typeface="Times New Roman" panose="02020603050405020304" charset="0"/>
              </a:endParaRPr>
            </a:p>
          </p:txBody>
        </p:sp>
        <p:sp>
          <p:nvSpPr>
            <p:cNvPr id="17431" name="矩形 17430"/>
            <p:cNvSpPr/>
            <p:nvPr/>
          </p:nvSpPr>
          <p:spPr>
            <a:xfrm>
              <a:off x="432" y="2686"/>
              <a:ext cx="501" cy="347"/>
            </a:xfrm>
            <a:prstGeom prst="rect">
              <a:avLst/>
            </a:prstGeom>
            <a:noFill/>
            <a:ln w="9525">
              <a:noFill/>
            </a:ln>
          </p:spPr>
          <p:txBody>
            <a:bodyPr wrap="square" anchor="t">
              <a:spAutoFit/>
            </a:bodyPr>
            <a:p>
              <a:r>
                <a:rPr lang="en-US" altLang="zh-CN" sz="2000" b="1" baseline="-25000">
                  <a:latin typeface="Times New Roman" panose="02020603050405020304" charset="0"/>
                  <a:cs typeface="Times New Roman" panose="02020603050405020304" charset="0"/>
                </a:rPr>
                <a:t>16</a:t>
              </a:r>
              <a:r>
                <a:rPr lang="en-US" altLang="zh-CN" sz="2000" b="1">
                  <a:latin typeface="Times New Roman" panose="02020603050405020304" charset="0"/>
                  <a:cs typeface="Times New Roman" panose="02020603050405020304" charset="0"/>
                </a:rPr>
                <a:t>S</a:t>
              </a:r>
              <a:endParaRPr lang="en-US" altLang="zh-CN" sz="2000" b="1">
                <a:solidFill>
                  <a:srgbClr val="006600"/>
                </a:solidFill>
                <a:latin typeface="Times New Roman" panose="02020603050405020304" charset="0"/>
                <a:cs typeface="Times New Roman" panose="02020603050405020304" charset="0"/>
              </a:endParaRPr>
            </a:p>
          </p:txBody>
        </p:sp>
        <p:sp>
          <p:nvSpPr>
            <p:cNvPr id="17432" name="矩形 17431"/>
            <p:cNvSpPr/>
            <p:nvPr/>
          </p:nvSpPr>
          <p:spPr>
            <a:xfrm>
              <a:off x="384" y="3294"/>
              <a:ext cx="597" cy="347"/>
            </a:xfrm>
            <a:prstGeom prst="rect">
              <a:avLst/>
            </a:prstGeom>
            <a:noFill/>
            <a:ln w="9525">
              <a:noFill/>
            </a:ln>
          </p:spPr>
          <p:txBody>
            <a:bodyPr wrap="square" anchor="t">
              <a:spAutoFit/>
            </a:bodyPr>
            <a:p>
              <a:r>
                <a:rPr lang="en-US" altLang="zh-CN" sz="2000" b="1" baseline="-25000">
                  <a:latin typeface="Times New Roman" panose="02020603050405020304" charset="0"/>
                  <a:cs typeface="Times New Roman" panose="02020603050405020304" charset="0"/>
                </a:rPr>
                <a:t>17</a:t>
              </a:r>
              <a:r>
                <a:rPr lang="en-US" altLang="zh-CN" sz="2000" b="1">
                  <a:latin typeface="Times New Roman" panose="02020603050405020304" charset="0"/>
                  <a:cs typeface="Times New Roman" panose="02020603050405020304" charset="0"/>
                </a:rPr>
                <a:t>Cl</a:t>
              </a:r>
              <a:endParaRPr lang="en-US" altLang="zh-CN" sz="2000" b="1">
                <a:solidFill>
                  <a:srgbClr val="006600"/>
                </a:solidFill>
                <a:latin typeface="Times New Roman" panose="02020603050405020304" charset="0"/>
                <a:cs typeface="Times New Roman" panose="02020603050405020304" charset="0"/>
              </a:endParaRPr>
            </a:p>
          </p:txBody>
        </p:sp>
        <p:sp>
          <p:nvSpPr>
            <p:cNvPr id="17433" name="文本框 17432"/>
            <p:cNvSpPr txBox="1"/>
            <p:nvPr/>
          </p:nvSpPr>
          <p:spPr>
            <a:xfrm>
              <a:off x="1296" y="1486"/>
              <a:ext cx="768" cy="347"/>
            </a:xfrm>
            <a:prstGeom prst="rect">
              <a:avLst/>
            </a:prstGeom>
            <a:noFill/>
            <a:ln w="9525">
              <a:noFill/>
            </a:ln>
          </p:spPr>
          <p:txBody>
            <a:bodyPr>
              <a:spAutoFit/>
            </a:bodyPr>
            <a:p>
              <a:pPr>
                <a:spcBef>
                  <a:spcPct val="50000"/>
                </a:spcBef>
              </a:pPr>
              <a:r>
                <a:rPr lang="en-US" altLang="zh-CN" sz="2000" b="1">
                  <a:solidFill>
                    <a:srgbClr val="990033"/>
                  </a:solidFill>
                  <a:latin typeface="Times New Roman" panose="02020603050405020304" charset="0"/>
                  <a:cs typeface="Times New Roman" panose="02020603050405020304" charset="0"/>
                </a:rPr>
                <a:t>SiO</a:t>
              </a:r>
              <a:r>
                <a:rPr lang="en-US" altLang="zh-CN" sz="2000" b="1" baseline="-25000">
                  <a:solidFill>
                    <a:srgbClr val="990033"/>
                  </a:solidFill>
                  <a:latin typeface="Times New Roman" panose="02020603050405020304" charset="0"/>
                  <a:cs typeface="Times New Roman" panose="02020603050405020304" charset="0"/>
                </a:rPr>
                <a:t>2</a:t>
              </a:r>
              <a:endParaRPr lang="en-US" altLang="zh-CN" sz="2000" b="1" baseline="-25000">
                <a:solidFill>
                  <a:srgbClr val="990033"/>
                </a:solidFill>
                <a:latin typeface="Times New Roman" panose="02020603050405020304" charset="0"/>
                <a:cs typeface="Times New Roman" panose="02020603050405020304" charset="0"/>
              </a:endParaRPr>
            </a:p>
          </p:txBody>
        </p:sp>
        <p:sp>
          <p:nvSpPr>
            <p:cNvPr id="17434" name="文本框 17433"/>
            <p:cNvSpPr txBox="1"/>
            <p:nvPr/>
          </p:nvSpPr>
          <p:spPr>
            <a:xfrm>
              <a:off x="1296" y="2110"/>
              <a:ext cx="768" cy="347"/>
            </a:xfrm>
            <a:prstGeom prst="rect">
              <a:avLst/>
            </a:prstGeom>
            <a:noFill/>
            <a:ln w="9525">
              <a:noFill/>
            </a:ln>
          </p:spPr>
          <p:txBody>
            <a:bodyPr>
              <a:spAutoFit/>
            </a:bodyPr>
            <a:p>
              <a:pPr>
                <a:spcBef>
                  <a:spcPct val="50000"/>
                </a:spcBef>
              </a:pPr>
              <a:r>
                <a:rPr lang="en-US" altLang="zh-CN" sz="2000" b="1">
                  <a:solidFill>
                    <a:srgbClr val="990033"/>
                  </a:solidFill>
                  <a:latin typeface="Times New Roman" panose="02020603050405020304" charset="0"/>
                  <a:cs typeface="Times New Roman" panose="02020603050405020304" charset="0"/>
                </a:rPr>
                <a:t>P</a:t>
              </a:r>
              <a:r>
                <a:rPr lang="en-US" altLang="zh-CN" sz="2000" b="1" baseline="-25000">
                  <a:solidFill>
                    <a:srgbClr val="990033"/>
                  </a:solidFill>
                  <a:latin typeface="Times New Roman" panose="02020603050405020304" charset="0"/>
                  <a:cs typeface="Times New Roman" panose="02020603050405020304" charset="0"/>
                </a:rPr>
                <a:t>2</a:t>
              </a:r>
              <a:r>
                <a:rPr lang="en-US" altLang="zh-CN" sz="2000" b="1">
                  <a:solidFill>
                    <a:srgbClr val="990033"/>
                  </a:solidFill>
                  <a:latin typeface="Times New Roman" panose="02020603050405020304" charset="0"/>
                  <a:cs typeface="Times New Roman" panose="02020603050405020304" charset="0"/>
                </a:rPr>
                <a:t>O</a:t>
              </a:r>
              <a:r>
                <a:rPr lang="en-US" altLang="zh-CN" sz="2000" b="1" baseline="-25000">
                  <a:solidFill>
                    <a:srgbClr val="990033"/>
                  </a:solidFill>
                  <a:latin typeface="Times New Roman" panose="02020603050405020304" charset="0"/>
                  <a:cs typeface="Times New Roman" panose="02020603050405020304" charset="0"/>
                </a:rPr>
                <a:t>5</a:t>
              </a:r>
              <a:endParaRPr lang="en-US" altLang="zh-CN" sz="2000" b="1" baseline="-25000">
                <a:solidFill>
                  <a:srgbClr val="990033"/>
                </a:solidFill>
                <a:latin typeface="Times New Roman" panose="02020603050405020304" charset="0"/>
                <a:cs typeface="Times New Roman" panose="02020603050405020304" charset="0"/>
              </a:endParaRPr>
            </a:p>
          </p:txBody>
        </p:sp>
        <p:sp>
          <p:nvSpPr>
            <p:cNvPr id="17435" name="文本框 17434"/>
            <p:cNvSpPr txBox="1"/>
            <p:nvPr/>
          </p:nvSpPr>
          <p:spPr>
            <a:xfrm>
              <a:off x="1344" y="2686"/>
              <a:ext cx="768" cy="347"/>
            </a:xfrm>
            <a:prstGeom prst="rect">
              <a:avLst/>
            </a:prstGeom>
            <a:noFill/>
            <a:ln w="9525">
              <a:noFill/>
            </a:ln>
          </p:spPr>
          <p:txBody>
            <a:bodyPr>
              <a:spAutoFit/>
            </a:bodyPr>
            <a:p>
              <a:pPr>
                <a:spcBef>
                  <a:spcPct val="50000"/>
                </a:spcBef>
              </a:pPr>
              <a:r>
                <a:rPr lang="en-US" altLang="zh-CN" sz="2000" b="1">
                  <a:solidFill>
                    <a:srgbClr val="990033"/>
                  </a:solidFill>
                  <a:latin typeface="Times New Roman" panose="02020603050405020304" charset="0"/>
                  <a:cs typeface="Times New Roman" panose="02020603050405020304" charset="0"/>
                </a:rPr>
                <a:t>SO</a:t>
              </a:r>
              <a:r>
                <a:rPr lang="en-US" altLang="zh-CN" sz="2000" b="1" baseline="-25000">
                  <a:solidFill>
                    <a:srgbClr val="990033"/>
                  </a:solidFill>
                  <a:latin typeface="Times New Roman" panose="02020603050405020304" charset="0"/>
                  <a:cs typeface="Times New Roman" panose="02020603050405020304" charset="0"/>
                </a:rPr>
                <a:t>3</a:t>
              </a:r>
              <a:endParaRPr lang="en-US" altLang="zh-CN" sz="2000" b="1" baseline="-25000">
                <a:solidFill>
                  <a:srgbClr val="990033"/>
                </a:solidFill>
                <a:latin typeface="Times New Roman" panose="02020603050405020304" charset="0"/>
                <a:cs typeface="Times New Roman" panose="02020603050405020304" charset="0"/>
              </a:endParaRPr>
            </a:p>
          </p:txBody>
        </p:sp>
        <p:sp>
          <p:nvSpPr>
            <p:cNvPr id="17436" name="文本框 17435"/>
            <p:cNvSpPr txBox="1"/>
            <p:nvPr/>
          </p:nvSpPr>
          <p:spPr>
            <a:xfrm>
              <a:off x="1248" y="3262"/>
              <a:ext cx="768" cy="347"/>
            </a:xfrm>
            <a:prstGeom prst="rect">
              <a:avLst/>
            </a:prstGeom>
            <a:noFill/>
            <a:ln w="9525">
              <a:noFill/>
            </a:ln>
          </p:spPr>
          <p:txBody>
            <a:bodyPr>
              <a:spAutoFit/>
            </a:bodyPr>
            <a:p>
              <a:pPr>
                <a:spcBef>
                  <a:spcPct val="50000"/>
                </a:spcBef>
              </a:pPr>
              <a:r>
                <a:rPr lang="en-US" altLang="zh-CN" sz="2000" b="1">
                  <a:solidFill>
                    <a:srgbClr val="990033"/>
                  </a:solidFill>
                  <a:latin typeface="Times New Roman" panose="02020603050405020304" charset="0"/>
                  <a:cs typeface="Times New Roman" panose="02020603050405020304" charset="0"/>
                </a:rPr>
                <a:t>Cl</a:t>
              </a:r>
              <a:r>
                <a:rPr lang="en-US" altLang="zh-CN" sz="2000" b="1" baseline="-25000">
                  <a:solidFill>
                    <a:srgbClr val="990033"/>
                  </a:solidFill>
                  <a:latin typeface="Times New Roman" panose="02020603050405020304" charset="0"/>
                  <a:cs typeface="Times New Roman" panose="02020603050405020304" charset="0"/>
                </a:rPr>
                <a:t>2</a:t>
              </a:r>
              <a:r>
                <a:rPr lang="en-US" altLang="zh-CN" sz="2000" b="1">
                  <a:solidFill>
                    <a:srgbClr val="990033"/>
                  </a:solidFill>
                  <a:latin typeface="Times New Roman" panose="02020603050405020304" charset="0"/>
                  <a:cs typeface="Times New Roman" panose="02020603050405020304" charset="0"/>
                </a:rPr>
                <a:t>O</a:t>
              </a:r>
              <a:r>
                <a:rPr lang="en-US" altLang="zh-CN" sz="2000" b="1" baseline="-25000">
                  <a:solidFill>
                    <a:srgbClr val="990033"/>
                  </a:solidFill>
                  <a:latin typeface="Times New Roman" panose="02020603050405020304" charset="0"/>
                  <a:cs typeface="Times New Roman" panose="02020603050405020304" charset="0"/>
                </a:rPr>
                <a:t>7</a:t>
              </a:r>
              <a:endParaRPr lang="en-US" altLang="zh-CN" sz="2000" b="1" baseline="-25000">
                <a:solidFill>
                  <a:srgbClr val="990033"/>
                </a:solidFill>
                <a:latin typeface="Times New Roman" panose="02020603050405020304" charset="0"/>
                <a:cs typeface="Times New Roman" panose="02020603050405020304" charset="0"/>
              </a:endParaRPr>
            </a:p>
          </p:txBody>
        </p:sp>
        <p:sp>
          <p:nvSpPr>
            <p:cNvPr id="17437" name="文本框 17436"/>
            <p:cNvSpPr txBox="1"/>
            <p:nvPr/>
          </p:nvSpPr>
          <p:spPr>
            <a:xfrm>
              <a:off x="2256" y="1486"/>
              <a:ext cx="960" cy="347"/>
            </a:xfrm>
            <a:prstGeom prst="rect">
              <a:avLst/>
            </a:prstGeom>
            <a:noFill/>
            <a:ln w="9525">
              <a:noFill/>
            </a:ln>
          </p:spPr>
          <p:txBody>
            <a:bodyPr>
              <a:spAutoFit/>
            </a:bodyPr>
            <a:p>
              <a:pPr>
                <a:spcBef>
                  <a:spcPct val="50000"/>
                </a:spcBef>
              </a:pPr>
              <a:r>
                <a:rPr lang="en-US" altLang="zh-CN" sz="2000" b="1">
                  <a:solidFill>
                    <a:srgbClr val="FF3300"/>
                  </a:solidFill>
                  <a:latin typeface="Times New Roman" panose="02020603050405020304" charset="0"/>
                  <a:cs typeface="Times New Roman" panose="02020603050405020304" charset="0"/>
                </a:rPr>
                <a:t>H</a:t>
              </a:r>
              <a:r>
                <a:rPr lang="en-US" altLang="zh-CN" sz="2000" b="1" baseline="-25000">
                  <a:solidFill>
                    <a:srgbClr val="FF3300"/>
                  </a:solidFill>
                  <a:latin typeface="Times New Roman" panose="02020603050405020304" charset="0"/>
                  <a:cs typeface="Times New Roman" panose="02020603050405020304" charset="0"/>
                </a:rPr>
                <a:t>2</a:t>
              </a:r>
              <a:r>
                <a:rPr lang="en-US" altLang="zh-CN" sz="2000" b="1">
                  <a:solidFill>
                    <a:srgbClr val="FF3300"/>
                  </a:solidFill>
                  <a:latin typeface="Times New Roman" panose="02020603050405020304" charset="0"/>
                  <a:cs typeface="Times New Roman" panose="02020603050405020304" charset="0"/>
                </a:rPr>
                <a:t>SiO</a:t>
              </a:r>
              <a:r>
                <a:rPr lang="en-US" altLang="zh-CN" sz="2000" b="1" baseline="-25000">
                  <a:solidFill>
                    <a:srgbClr val="FF3300"/>
                  </a:solidFill>
                  <a:latin typeface="Times New Roman" panose="02020603050405020304" charset="0"/>
                  <a:cs typeface="Times New Roman" panose="02020603050405020304" charset="0"/>
                </a:rPr>
                <a:t>3</a:t>
              </a:r>
              <a:endParaRPr lang="en-US" altLang="zh-CN" sz="2000" b="1" baseline="-25000">
                <a:solidFill>
                  <a:srgbClr val="FF3300"/>
                </a:solidFill>
                <a:latin typeface="Times New Roman" panose="02020603050405020304" charset="0"/>
                <a:cs typeface="Times New Roman" panose="02020603050405020304" charset="0"/>
              </a:endParaRPr>
            </a:p>
          </p:txBody>
        </p:sp>
        <p:sp>
          <p:nvSpPr>
            <p:cNvPr id="17438" name="文本框 17437"/>
            <p:cNvSpPr txBox="1"/>
            <p:nvPr/>
          </p:nvSpPr>
          <p:spPr>
            <a:xfrm>
              <a:off x="2208" y="2110"/>
              <a:ext cx="960" cy="347"/>
            </a:xfrm>
            <a:prstGeom prst="rect">
              <a:avLst/>
            </a:prstGeom>
            <a:noFill/>
            <a:ln w="9525">
              <a:noFill/>
            </a:ln>
          </p:spPr>
          <p:txBody>
            <a:bodyPr>
              <a:spAutoFit/>
            </a:bodyPr>
            <a:p>
              <a:pPr>
                <a:spcBef>
                  <a:spcPct val="50000"/>
                </a:spcBef>
              </a:pPr>
              <a:r>
                <a:rPr lang="en-US" altLang="zh-CN" sz="2000" b="1">
                  <a:solidFill>
                    <a:srgbClr val="FF3300"/>
                  </a:solidFill>
                  <a:latin typeface="Times New Roman" panose="02020603050405020304" charset="0"/>
                  <a:cs typeface="Times New Roman" panose="02020603050405020304" charset="0"/>
                </a:rPr>
                <a:t> H</a:t>
              </a:r>
              <a:r>
                <a:rPr lang="en-US" altLang="zh-CN" sz="2000" b="1" baseline="-25000">
                  <a:solidFill>
                    <a:srgbClr val="FF3300"/>
                  </a:solidFill>
                  <a:latin typeface="Times New Roman" panose="02020603050405020304" charset="0"/>
                  <a:cs typeface="Times New Roman" panose="02020603050405020304" charset="0"/>
                </a:rPr>
                <a:t>3</a:t>
              </a:r>
              <a:r>
                <a:rPr lang="en-US" altLang="zh-CN" sz="2000" b="1">
                  <a:solidFill>
                    <a:srgbClr val="FF3300"/>
                  </a:solidFill>
                  <a:latin typeface="Times New Roman" panose="02020603050405020304" charset="0"/>
                  <a:cs typeface="Times New Roman" panose="02020603050405020304" charset="0"/>
                </a:rPr>
                <a:t>PO</a:t>
              </a:r>
              <a:r>
                <a:rPr lang="en-US" altLang="zh-CN" sz="2000" b="1" baseline="-25000">
                  <a:solidFill>
                    <a:srgbClr val="FF3300"/>
                  </a:solidFill>
                  <a:latin typeface="Times New Roman" panose="02020603050405020304" charset="0"/>
                  <a:cs typeface="Times New Roman" panose="02020603050405020304" charset="0"/>
                </a:rPr>
                <a:t>4</a:t>
              </a:r>
              <a:endParaRPr lang="en-US" altLang="zh-CN" sz="2000" b="1" baseline="-25000">
                <a:solidFill>
                  <a:srgbClr val="FF3300"/>
                </a:solidFill>
                <a:latin typeface="Times New Roman" panose="02020603050405020304" charset="0"/>
                <a:cs typeface="Times New Roman" panose="02020603050405020304" charset="0"/>
              </a:endParaRPr>
            </a:p>
          </p:txBody>
        </p:sp>
        <p:sp>
          <p:nvSpPr>
            <p:cNvPr id="17439" name="文本框 17438"/>
            <p:cNvSpPr txBox="1"/>
            <p:nvPr/>
          </p:nvSpPr>
          <p:spPr>
            <a:xfrm>
              <a:off x="2208" y="2686"/>
              <a:ext cx="960" cy="347"/>
            </a:xfrm>
            <a:prstGeom prst="rect">
              <a:avLst/>
            </a:prstGeom>
            <a:noFill/>
            <a:ln w="9525">
              <a:noFill/>
            </a:ln>
          </p:spPr>
          <p:txBody>
            <a:bodyPr>
              <a:spAutoFit/>
            </a:bodyPr>
            <a:p>
              <a:pPr>
                <a:spcBef>
                  <a:spcPct val="50000"/>
                </a:spcBef>
              </a:pPr>
              <a:r>
                <a:rPr lang="en-US" altLang="zh-CN" sz="2000" b="1">
                  <a:solidFill>
                    <a:srgbClr val="FF3300"/>
                  </a:solidFill>
                  <a:latin typeface="Times New Roman" panose="02020603050405020304" charset="0"/>
                  <a:cs typeface="Times New Roman" panose="02020603050405020304" charset="0"/>
                </a:rPr>
                <a:t> H</a:t>
              </a:r>
              <a:r>
                <a:rPr lang="en-US" altLang="zh-CN" sz="2000" b="1" baseline="-25000">
                  <a:solidFill>
                    <a:srgbClr val="FF3300"/>
                  </a:solidFill>
                  <a:latin typeface="Times New Roman" panose="02020603050405020304" charset="0"/>
                  <a:cs typeface="Times New Roman" panose="02020603050405020304" charset="0"/>
                </a:rPr>
                <a:t>2</a:t>
              </a:r>
              <a:r>
                <a:rPr lang="en-US" altLang="zh-CN" sz="2000" b="1">
                  <a:solidFill>
                    <a:srgbClr val="FF3300"/>
                  </a:solidFill>
                  <a:latin typeface="Times New Roman" panose="02020603050405020304" charset="0"/>
                  <a:cs typeface="Times New Roman" panose="02020603050405020304" charset="0"/>
                </a:rPr>
                <a:t>SO</a:t>
              </a:r>
              <a:r>
                <a:rPr lang="en-US" altLang="zh-CN" sz="2000" b="1" baseline="-25000">
                  <a:solidFill>
                    <a:srgbClr val="FF3300"/>
                  </a:solidFill>
                  <a:latin typeface="Times New Roman" panose="02020603050405020304" charset="0"/>
                  <a:cs typeface="Times New Roman" panose="02020603050405020304" charset="0"/>
                </a:rPr>
                <a:t>4</a:t>
              </a:r>
              <a:endParaRPr lang="en-US" altLang="zh-CN" sz="2000" b="1" baseline="-25000">
                <a:solidFill>
                  <a:srgbClr val="FF3300"/>
                </a:solidFill>
                <a:latin typeface="Times New Roman" panose="02020603050405020304" charset="0"/>
                <a:cs typeface="Times New Roman" panose="02020603050405020304" charset="0"/>
              </a:endParaRPr>
            </a:p>
          </p:txBody>
        </p:sp>
        <p:sp>
          <p:nvSpPr>
            <p:cNvPr id="17440" name="文本框 17439"/>
            <p:cNvSpPr txBox="1"/>
            <p:nvPr/>
          </p:nvSpPr>
          <p:spPr>
            <a:xfrm>
              <a:off x="2208" y="3262"/>
              <a:ext cx="960" cy="347"/>
            </a:xfrm>
            <a:prstGeom prst="rect">
              <a:avLst/>
            </a:prstGeom>
            <a:noFill/>
            <a:ln w="9525">
              <a:noFill/>
            </a:ln>
          </p:spPr>
          <p:txBody>
            <a:bodyPr>
              <a:spAutoFit/>
            </a:bodyPr>
            <a:p>
              <a:pPr>
                <a:spcBef>
                  <a:spcPct val="50000"/>
                </a:spcBef>
              </a:pPr>
              <a:r>
                <a:rPr lang="en-US" altLang="zh-CN" sz="2000" b="1">
                  <a:solidFill>
                    <a:srgbClr val="FF3300"/>
                  </a:solidFill>
                  <a:latin typeface="Times New Roman" panose="02020603050405020304" charset="0"/>
                  <a:cs typeface="Times New Roman" panose="02020603050405020304" charset="0"/>
                </a:rPr>
                <a:t> HClO</a:t>
              </a:r>
              <a:r>
                <a:rPr lang="en-US" altLang="zh-CN" sz="2000" b="1" baseline="-25000">
                  <a:solidFill>
                    <a:srgbClr val="FF3300"/>
                  </a:solidFill>
                  <a:latin typeface="Times New Roman" panose="02020603050405020304" charset="0"/>
                  <a:cs typeface="Times New Roman" panose="02020603050405020304" charset="0"/>
                </a:rPr>
                <a:t>4</a:t>
              </a:r>
              <a:endParaRPr lang="en-US" altLang="zh-CN" sz="2000" b="1" baseline="-25000">
                <a:solidFill>
                  <a:srgbClr val="FF3300"/>
                </a:solidFill>
                <a:latin typeface="Times New Roman" panose="02020603050405020304" charset="0"/>
                <a:cs typeface="Times New Roman" panose="02020603050405020304" charset="0"/>
              </a:endParaRPr>
            </a:p>
          </p:txBody>
        </p:sp>
        <p:sp>
          <p:nvSpPr>
            <p:cNvPr id="17441" name="文本框 17440"/>
            <p:cNvSpPr txBox="1"/>
            <p:nvPr/>
          </p:nvSpPr>
          <p:spPr>
            <a:xfrm>
              <a:off x="3360" y="1486"/>
              <a:ext cx="960" cy="347"/>
            </a:xfrm>
            <a:prstGeom prst="rect">
              <a:avLst/>
            </a:prstGeom>
            <a:noFill/>
            <a:ln w="9525">
              <a:noFill/>
            </a:ln>
          </p:spPr>
          <p:txBody>
            <a:bodyPr>
              <a:spAutoFit/>
            </a:bodyPr>
            <a:p>
              <a:pPr>
                <a:spcBef>
                  <a:spcPct val="50000"/>
                </a:spcBef>
              </a:pPr>
              <a:r>
                <a:rPr lang="en-US" altLang="zh-CN" sz="2000" b="1" dirty="0">
                  <a:solidFill>
                    <a:srgbClr val="660033"/>
                  </a:solidFill>
                  <a:latin typeface="Times New Roman" panose="02020603050405020304" charset="0"/>
                  <a:cs typeface="Times New Roman" panose="02020603050405020304" charset="0"/>
                </a:rPr>
                <a:t> </a:t>
              </a:r>
              <a:r>
                <a:rPr lang="zh-CN" altLang="en-US" sz="2000" b="1" dirty="0">
                  <a:solidFill>
                    <a:srgbClr val="660033"/>
                  </a:solidFill>
                  <a:latin typeface="Times New Roman" panose="02020603050405020304" charset="0"/>
                  <a:cs typeface="Times New Roman" panose="02020603050405020304" charset="0"/>
                </a:rPr>
                <a:t>硅    酸</a:t>
              </a:r>
              <a:endParaRPr lang="zh-CN" altLang="en-US" sz="2000" b="1" baseline="-25000" dirty="0">
                <a:solidFill>
                  <a:srgbClr val="660033"/>
                </a:solidFill>
                <a:latin typeface="Times New Roman" panose="02020603050405020304" charset="0"/>
                <a:cs typeface="Times New Roman" panose="02020603050405020304" charset="0"/>
              </a:endParaRPr>
            </a:p>
          </p:txBody>
        </p:sp>
        <p:sp>
          <p:nvSpPr>
            <p:cNvPr id="17442" name="文本框 17441"/>
            <p:cNvSpPr txBox="1"/>
            <p:nvPr/>
          </p:nvSpPr>
          <p:spPr>
            <a:xfrm>
              <a:off x="3360" y="2110"/>
              <a:ext cx="960" cy="347"/>
            </a:xfrm>
            <a:prstGeom prst="rect">
              <a:avLst/>
            </a:prstGeom>
            <a:noFill/>
            <a:ln w="9525">
              <a:noFill/>
            </a:ln>
          </p:spPr>
          <p:txBody>
            <a:bodyPr>
              <a:spAutoFit/>
            </a:bodyPr>
            <a:p>
              <a:pPr>
                <a:spcBef>
                  <a:spcPct val="50000"/>
                </a:spcBef>
              </a:pPr>
              <a:r>
                <a:rPr lang="zh-CN" altLang="en-US" sz="2000" b="1" dirty="0">
                  <a:solidFill>
                    <a:srgbClr val="660033"/>
                  </a:solidFill>
                  <a:latin typeface="Times New Roman" panose="02020603050405020304" charset="0"/>
                  <a:cs typeface="Times New Roman" panose="02020603050405020304" charset="0"/>
                </a:rPr>
                <a:t>磷    酸</a:t>
              </a:r>
              <a:endParaRPr lang="zh-CN" altLang="en-US" sz="2000" b="1" baseline="-25000" dirty="0">
                <a:solidFill>
                  <a:srgbClr val="660033"/>
                </a:solidFill>
                <a:latin typeface="Times New Roman" panose="02020603050405020304" charset="0"/>
                <a:cs typeface="Times New Roman" panose="02020603050405020304" charset="0"/>
              </a:endParaRPr>
            </a:p>
          </p:txBody>
        </p:sp>
        <p:sp>
          <p:nvSpPr>
            <p:cNvPr id="17443" name="文本框 17442"/>
            <p:cNvSpPr txBox="1"/>
            <p:nvPr/>
          </p:nvSpPr>
          <p:spPr>
            <a:xfrm>
              <a:off x="3360" y="2686"/>
              <a:ext cx="960" cy="347"/>
            </a:xfrm>
            <a:prstGeom prst="rect">
              <a:avLst/>
            </a:prstGeom>
            <a:noFill/>
            <a:ln w="9525">
              <a:noFill/>
            </a:ln>
          </p:spPr>
          <p:txBody>
            <a:bodyPr>
              <a:spAutoFit/>
            </a:bodyPr>
            <a:p>
              <a:pPr>
                <a:spcBef>
                  <a:spcPct val="50000"/>
                </a:spcBef>
              </a:pPr>
              <a:r>
                <a:rPr lang="zh-CN" altLang="en-US" sz="2000" b="1" dirty="0">
                  <a:solidFill>
                    <a:srgbClr val="660033"/>
                  </a:solidFill>
                  <a:latin typeface="Times New Roman" panose="02020603050405020304" charset="0"/>
                  <a:cs typeface="Times New Roman" panose="02020603050405020304" charset="0"/>
                </a:rPr>
                <a:t>硫    酸</a:t>
              </a:r>
              <a:endParaRPr lang="zh-CN" altLang="en-US" sz="2000" b="1" baseline="-25000" dirty="0">
                <a:solidFill>
                  <a:srgbClr val="660033"/>
                </a:solidFill>
                <a:latin typeface="Times New Roman" panose="02020603050405020304" charset="0"/>
                <a:cs typeface="Times New Roman" panose="02020603050405020304" charset="0"/>
              </a:endParaRPr>
            </a:p>
          </p:txBody>
        </p:sp>
        <p:sp>
          <p:nvSpPr>
            <p:cNvPr id="17444" name="文本框 17443"/>
            <p:cNvSpPr txBox="1"/>
            <p:nvPr/>
          </p:nvSpPr>
          <p:spPr>
            <a:xfrm>
              <a:off x="3360" y="3262"/>
              <a:ext cx="960" cy="347"/>
            </a:xfrm>
            <a:prstGeom prst="rect">
              <a:avLst/>
            </a:prstGeom>
            <a:noFill/>
            <a:ln w="9525">
              <a:noFill/>
            </a:ln>
          </p:spPr>
          <p:txBody>
            <a:bodyPr>
              <a:spAutoFit/>
            </a:bodyPr>
            <a:p>
              <a:pPr>
                <a:spcBef>
                  <a:spcPct val="50000"/>
                </a:spcBef>
              </a:pPr>
              <a:r>
                <a:rPr lang="zh-CN" altLang="en-US" sz="2000" b="1" dirty="0">
                  <a:solidFill>
                    <a:srgbClr val="660033"/>
                  </a:solidFill>
                  <a:latin typeface="Times New Roman" panose="02020603050405020304" charset="0"/>
                </a:rPr>
                <a:t>高氯酸</a:t>
              </a:r>
              <a:endParaRPr lang="zh-CN" altLang="en-US" sz="2000" b="1" baseline="-25000" dirty="0">
                <a:solidFill>
                  <a:srgbClr val="660033"/>
                </a:solidFill>
                <a:latin typeface="Times New Roman" panose="02020603050405020304" charset="0"/>
              </a:endParaRPr>
            </a:p>
          </p:txBody>
        </p:sp>
        <p:sp>
          <p:nvSpPr>
            <p:cNvPr id="17445" name="文本框 17444"/>
            <p:cNvSpPr txBox="1"/>
            <p:nvPr/>
          </p:nvSpPr>
          <p:spPr>
            <a:xfrm>
              <a:off x="4416" y="1486"/>
              <a:ext cx="960" cy="347"/>
            </a:xfrm>
            <a:prstGeom prst="rect">
              <a:avLst/>
            </a:prstGeom>
            <a:noFill/>
            <a:ln w="9525">
              <a:noFill/>
            </a:ln>
          </p:spPr>
          <p:txBody>
            <a:bodyPr>
              <a:spAutoFit/>
            </a:bodyPr>
            <a:p>
              <a:pPr>
                <a:spcBef>
                  <a:spcPct val="50000"/>
                </a:spcBef>
              </a:pPr>
              <a:r>
                <a:rPr lang="zh-CN" altLang="en-US" sz="2000" b="1" dirty="0">
                  <a:solidFill>
                    <a:srgbClr val="FF3300"/>
                  </a:solidFill>
                  <a:latin typeface="Times New Roman" panose="02020603050405020304" charset="0"/>
                  <a:cs typeface="Times New Roman" panose="02020603050405020304" charset="0"/>
                </a:rPr>
                <a:t>弱    酸</a:t>
              </a:r>
              <a:endParaRPr lang="zh-CN" altLang="en-US" sz="2000" b="1" baseline="-25000" dirty="0">
                <a:solidFill>
                  <a:srgbClr val="FF3300"/>
                </a:solidFill>
                <a:latin typeface="Times New Roman" panose="02020603050405020304" charset="0"/>
                <a:cs typeface="Times New Roman" panose="02020603050405020304" charset="0"/>
              </a:endParaRPr>
            </a:p>
          </p:txBody>
        </p:sp>
        <p:sp>
          <p:nvSpPr>
            <p:cNvPr id="17446" name="文本框 17445"/>
            <p:cNvSpPr txBox="1"/>
            <p:nvPr/>
          </p:nvSpPr>
          <p:spPr>
            <a:xfrm>
              <a:off x="4416" y="2110"/>
              <a:ext cx="960" cy="347"/>
            </a:xfrm>
            <a:prstGeom prst="rect">
              <a:avLst/>
            </a:prstGeom>
            <a:noFill/>
            <a:ln w="9525">
              <a:noFill/>
            </a:ln>
          </p:spPr>
          <p:txBody>
            <a:bodyPr>
              <a:spAutoFit/>
            </a:bodyPr>
            <a:p>
              <a:pPr>
                <a:spcBef>
                  <a:spcPct val="50000"/>
                </a:spcBef>
              </a:pPr>
              <a:r>
                <a:rPr lang="zh-CN" altLang="en-US" sz="2000" b="1" dirty="0">
                  <a:solidFill>
                    <a:srgbClr val="FF3300"/>
                  </a:solidFill>
                  <a:latin typeface="Times New Roman" panose="02020603050405020304" charset="0"/>
                </a:rPr>
                <a:t>中强酸</a:t>
              </a:r>
              <a:endParaRPr lang="zh-CN" altLang="en-US" sz="2000" b="1" baseline="-25000" dirty="0">
                <a:solidFill>
                  <a:srgbClr val="FF3300"/>
                </a:solidFill>
                <a:latin typeface="Times New Roman" panose="02020603050405020304" charset="0"/>
              </a:endParaRPr>
            </a:p>
          </p:txBody>
        </p:sp>
        <p:sp>
          <p:nvSpPr>
            <p:cNvPr id="17447" name="文本框 17446"/>
            <p:cNvSpPr txBox="1"/>
            <p:nvPr/>
          </p:nvSpPr>
          <p:spPr>
            <a:xfrm>
              <a:off x="4416" y="2686"/>
              <a:ext cx="960" cy="347"/>
            </a:xfrm>
            <a:prstGeom prst="rect">
              <a:avLst/>
            </a:prstGeom>
            <a:noFill/>
            <a:ln w="9525">
              <a:noFill/>
            </a:ln>
          </p:spPr>
          <p:txBody>
            <a:bodyPr>
              <a:spAutoFit/>
            </a:bodyPr>
            <a:p>
              <a:pPr>
                <a:spcBef>
                  <a:spcPct val="50000"/>
                </a:spcBef>
              </a:pPr>
              <a:r>
                <a:rPr lang="zh-CN" altLang="en-US" sz="2000" b="1" dirty="0">
                  <a:solidFill>
                    <a:srgbClr val="FF3300"/>
                  </a:solidFill>
                  <a:latin typeface="Times New Roman" panose="02020603050405020304" charset="0"/>
                  <a:cs typeface="Times New Roman" panose="02020603050405020304" charset="0"/>
                </a:rPr>
                <a:t>强   酸</a:t>
              </a:r>
              <a:endParaRPr lang="zh-CN" altLang="en-US" sz="2000" b="1" baseline="-25000" dirty="0">
                <a:solidFill>
                  <a:srgbClr val="FF3300"/>
                </a:solidFill>
                <a:latin typeface="Times New Roman" panose="02020603050405020304" charset="0"/>
                <a:cs typeface="Times New Roman" panose="02020603050405020304" charset="0"/>
              </a:endParaRPr>
            </a:p>
          </p:txBody>
        </p:sp>
        <p:sp>
          <p:nvSpPr>
            <p:cNvPr id="17448" name="文本框 17447"/>
            <p:cNvSpPr txBox="1"/>
            <p:nvPr/>
          </p:nvSpPr>
          <p:spPr>
            <a:xfrm>
              <a:off x="4416" y="3262"/>
              <a:ext cx="960" cy="347"/>
            </a:xfrm>
            <a:prstGeom prst="rect">
              <a:avLst/>
            </a:prstGeom>
            <a:noFill/>
            <a:ln w="9525">
              <a:noFill/>
            </a:ln>
          </p:spPr>
          <p:txBody>
            <a:bodyPr>
              <a:spAutoFit/>
            </a:bodyPr>
            <a:p>
              <a:pPr>
                <a:spcBef>
                  <a:spcPct val="50000"/>
                </a:spcBef>
              </a:pPr>
              <a:r>
                <a:rPr lang="zh-CN" altLang="en-US" sz="2000" b="1" dirty="0">
                  <a:solidFill>
                    <a:srgbClr val="FF3300"/>
                  </a:solidFill>
                  <a:latin typeface="Times New Roman" panose="02020603050405020304" charset="0"/>
                </a:rPr>
                <a:t>最强酸</a:t>
              </a:r>
              <a:endParaRPr lang="zh-CN" altLang="en-US" sz="2000" b="1" baseline="-25000" dirty="0">
                <a:solidFill>
                  <a:srgbClr val="FF3300"/>
                </a:solidFill>
                <a:latin typeface="Times New Roman" panose="02020603050405020304" charset="0"/>
              </a:endParaRPr>
            </a:p>
          </p:txBody>
        </p:sp>
      </p:grpSp>
      <p:sp>
        <p:nvSpPr>
          <p:cNvPr id="17449" name="矩形 17448"/>
          <p:cNvSpPr/>
          <p:nvPr/>
        </p:nvSpPr>
        <p:spPr>
          <a:xfrm>
            <a:off x="2743835" y="4291330"/>
            <a:ext cx="4991735" cy="398780"/>
          </a:xfrm>
          <a:prstGeom prst="rect">
            <a:avLst/>
          </a:prstGeom>
          <a:noFill/>
          <a:ln w="9525">
            <a:noFill/>
          </a:ln>
        </p:spPr>
        <p:txBody>
          <a:bodyPr wrap="square" anchor="t">
            <a:spAutoFit/>
          </a:bodyPr>
          <a:p>
            <a:pPr>
              <a:spcBef>
                <a:spcPct val="50000"/>
              </a:spcBef>
            </a:pPr>
            <a:r>
              <a:rPr lang="zh-CN" altLang="en-US" sz="2000" b="1" dirty="0">
                <a:solidFill>
                  <a:srgbClr val="C00000"/>
                </a:solidFill>
                <a:latin typeface="Arial" panose="020B0604020202020204" pitchFamily="34" charset="0"/>
              </a:rPr>
              <a:t>非金属性：</a:t>
            </a:r>
            <a:r>
              <a:rPr lang="en-US" altLang="zh-CN" sz="2000" b="1" err="1">
                <a:solidFill>
                  <a:srgbClr val="C00000"/>
                </a:solidFill>
                <a:latin typeface="Arial" panose="020B0604020202020204" pitchFamily="34" charset="0"/>
              </a:rPr>
              <a:t>Si &lt; P &lt; S &lt; Cl</a:t>
            </a:r>
            <a:endParaRPr lang="en-US" altLang="zh-CN" sz="2000" b="1" err="1">
              <a:solidFill>
                <a:srgbClr val="C00000"/>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linds(vertical)">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8" name="图片 21507"/>
          <p:cNvPicPr>
            <a:picLocks noChangeAspect="1"/>
          </p:cNvPicPr>
          <p:nvPr/>
        </p:nvPicPr>
        <p:blipFill>
          <a:blip r:embed="rId1"/>
          <a:stretch>
            <a:fillRect/>
          </a:stretch>
        </p:blipFill>
        <p:spPr>
          <a:xfrm>
            <a:off x="834390" y="1345565"/>
            <a:ext cx="7167880" cy="3657600"/>
          </a:xfrm>
          <a:prstGeom prst="rect">
            <a:avLst/>
          </a:prstGeom>
          <a:noFill/>
          <a:ln w="9525">
            <a:noFill/>
          </a:ln>
        </p:spPr>
      </p:pic>
      <p:sp>
        <p:nvSpPr>
          <p:cNvPr id="21509" name="矩形 21508"/>
          <p:cNvSpPr/>
          <p:nvPr/>
        </p:nvSpPr>
        <p:spPr>
          <a:xfrm>
            <a:off x="1870299" y="885108"/>
            <a:ext cx="5283200" cy="460375"/>
          </a:xfrm>
          <a:prstGeom prst="rect">
            <a:avLst/>
          </a:prstGeom>
          <a:noFill/>
          <a:ln w="9525">
            <a:noFill/>
          </a:ln>
        </p:spPr>
        <p:txBody>
          <a:bodyPr wrap="none" anchor="ctr">
            <a:spAutoFit/>
          </a:bodyPr>
          <a:p>
            <a:pPr algn="ctr"/>
            <a:r>
              <a:rPr lang="zh-CN" altLang="en-US" sz="2400" dirty="0">
                <a:solidFill>
                  <a:srgbClr val="FF3300"/>
                </a:solidFill>
                <a:latin typeface="Arial" panose="020B0604020202020204" pitchFamily="34" charset="0"/>
              </a:rPr>
              <a:t>同周期元素（</a:t>
            </a:r>
            <a:r>
              <a:rPr lang="en-US" altLang="zh-CN" sz="2400" dirty="0">
                <a:solidFill>
                  <a:srgbClr val="FF3300"/>
                </a:solidFill>
                <a:latin typeface="Arial" panose="020B0604020202020204" pitchFamily="34" charset="0"/>
              </a:rPr>
              <a:t>11~17</a:t>
            </a:r>
            <a:r>
              <a:rPr lang="zh-CN" altLang="en-US" sz="2400" dirty="0">
                <a:solidFill>
                  <a:srgbClr val="FF3300"/>
                </a:solidFill>
                <a:latin typeface="Arial" panose="020B0604020202020204" pitchFamily="34" charset="0"/>
              </a:rPr>
              <a:t>）性质的递变规律</a:t>
            </a:r>
            <a:endParaRPr lang="zh-CN" altLang="en-US" sz="2400" dirty="0">
              <a:solidFill>
                <a:srgbClr val="FF3300"/>
              </a:solidFill>
              <a:latin typeface="Arial" panose="020B0604020202020204" pitchFamily="34" charset="0"/>
            </a:endParaRPr>
          </a:p>
        </p:txBody>
      </p:sp>
      <p:sp>
        <p:nvSpPr>
          <p:cNvPr id="21511" name="矩形 21510"/>
          <p:cNvSpPr/>
          <p:nvPr/>
        </p:nvSpPr>
        <p:spPr>
          <a:xfrm>
            <a:off x="236220" y="0"/>
            <a:ext cx="1510665" cy="667385"/>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小结：</a:t>
            </a:r>
            <a:endPar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矩形 20481"/>
          <p:cNvSpPr/>
          <p:nvPr/>
        </p:nvSpPr>
        <p:spPr>
          <a:xfrm>
            <a:off x="1547701" y="506396"/>
            <a:ext cx="4314825" cy="460375"/>
          </a:xfrm>
          <a:prstGeom prst="rect">
            <a:avLst/>
          </a:prstGeom>
          <a:noFill/>
          <a:ln w="9525">
            <a:noFill/>
          </a:ln>
        </p:spPr>
        <p:txBody>
          <a:bodyPr wrap="none" anchor="ctr">
            <a:spAutoFit/>
          </a:bodyPr>
          <a:p>
            <a:r>
              <a:rPr lang="en-US" altLang="zh-CN" sz="2400" dirty="0">
                <a:latin typeface="Arial" panose="020B0604020202020204" pitchFamily="34" charset="0"/>
              </a:rPr>
              <a:t>2</a:t>
            </a:r>
            <a:r>
              <a:rPr lang="zh-CN" altLang="en-US" sz="2400" dirty="0">
                <a:latin typeface="Arial" panose="020B0604020202020204" pitchFamily="34" charset="0"/>
              </a:rPr>
              <a:t>．同主族元素性质的递变规律</a:t>
            </a:r>
            <a:endParaRPr lang="zh-CN" altLang="en-US" sz="2400" dirty="0">
              <a:latin typeface="Arial" panose="020B0604020202020204" pitchFamily="34" charset="0"/>
            </a:endParaRPr>
          </a:p>
        </p:txBody>
      </p:sp>
      <p:pic>
        <p:nvPicPr>
          <p:cNvPr id="20483" name="图片 20482"/>
          <p:cNvPicPr>
            <a:picLocks noChangeAspect="1"/>
          </p:cNvPicPr>
          <p:nvPr/>
        </p:nvPicPr>
        <p:blipFill>
          <a:blip r:embed="rId1"/>
          <a:stretch>
            <a:fillRect/>
          </a:stretch>
        </p:blipFill>
        <p:spPr>
          <a:xfrm>
            <a:off x="1142788" y="1168292"/>
            <a:ext cx="6508373" cy="3808559"/>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2" name="图片 22531" descr="U6WL2E9242X4EBE0[1]"/>
          <p:cNvPicPr>
            <a:picLocks noChangeAspect="1"/>
          </p:cNvPicPr>
          <p:nvPr/>
        </p:nvPicPr>
        <p:blipFill>
          <a:blip r:embed="rId1"/>
          <a:srcRect l="2036" r="11053"/>
          <a:stretch>
            <a:fillRect/>
          </a:stretch>
        </p:blipFill>
        <p:spPr>
          <a:xfrm>
            <a:off x="1547701" y="1006327"/>
            <a:ext cx="6022478" cy="3862150"/>
          </a:xfrm>
          <a:prstGeom prst="rect">
            <a:avLst/>
          </a:prstGeom>
          <a:noFill/>
          <a:ln w="9525">
            <a:noFill/>
          </a:ln>
        </p:spPr>
      </p:pic>
      <p:sp>
        <p:nvSpPr>
          <p:cNvPr id="22533" name="矩形 22532"/>
          <p:cNvSpPr/>
          <p:nvPr/>
        </p:nvSpPr>
        <p:spPr>
          <a:xfrm>
            <a:off x="2141970" y="367609"/>
            <a:ext cx="4716780" cy="414020"/>
          </a:xfrm>
          <a:prstGeom prst="rect">
            <a:avLst/>
          </a:prstGeom>
          <a:noFill/>
          <a:ln w="9525">
            <a:noFill/>
          </a:ln>
        </p:spPr>
        <p:txBody>
          <a:bodyPr wrap="none" anchor="ctr">
            <a:spAutoFit/>
          </a:bodyPr>
          <a:p>
            <a:r>
              <a:rPr lang="zh-CN" altLang="en-US" sz="2100" dirty="0">
                <a:solidFill>
                  <a:srgbClr val="FF3300"/>
                </a:solidFill>
                <a:latin typeface="Arial" panose="020B0604020202020204" pitchFamily="34" charset="0"/>
              </a:rPr>
              <a:t>主族元素金属性和非金属性的变化规律</a:t>
            </a:r>
            <a:r>
              <a:rPr lang="zh-CN" altLang="en-US" sz="1200" dirty="0">
                <a:latin typeface="Arial" panose="020B0604020202020204" pitchFamily="34" charset="0"/>
              </a:rPr>
              <a:t> </a:t>
            </a:r>
            <a:endParaRPr lang="zh-CN" altLang="en-US" sz="12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矩形 23555"/>
          <p:cNvSpPr/>
          <p:nvPr/>
        </p:nvSpPr>
        <p:spPr>
          <a:xfrm>
            <a:off x="248995" y="442645"/>
            <a:ext cx="3095625" cy="460375"/>
          </a:xfrm>
          <a:prstGeom prst="rect">
            <a:avLst/>
          </a:prstGeom>
          <a:noFill/>
          <a:ln w="9525">
            <a:noFill/>
          </a:ln>
        </p:spPr>
        <p:txBody>
          <a:bodyPr wrap="none" anchor="ctr">
            <a:spAutoFit/>
          </a:bodyPr>
          <a:p>
            <a:r>
              <a:rPr lang="en-US" altLang="zh-CN" sz="2400" dirty="0">
                <a:latin typeface="Arial" panose="020B0604020202020204" pitchFamily="34" charset="0"/>
              </a:rPr>
              <a:t>3</a:t>
            </a:r>
            <a:r>
              <a:rPr lang="zh-CN" altLang="en-US" sz="2400" dirty="0">
                <a:latin typeface="Arial" panose="020B0604020202020204" pitchFamily="34" charset="0"/>
              </a:rPr>
              <a:t>．元素化合价的递变</a:t>
            </a:r>
            <a:endParaRPr lang="zh-CN" altLang="en-US" sz="2400" dirty="0">
              <a:latin typeface="Arial" panose="020B0604020202020204" pitchFamily="34" charset="0"/>
            </a:endParaRPr>
          </a:p>
        </p:txBody>
      </p:sp>
      <p:sp>
        <p:nvSpPr>
          <p:cNvPr id="23557" name="文本框 23556"/>
          <p:cNvSpPr txBox="1"/>
          <p:nvPr/>
        </p:nvSpPr>
        <p:spPr>
          <a:xfrm>
            <a:off x="1216025" y="1492250"/>
            <a:ext cx="7005955" cy="1014730"/>
          </a:xfrm>
          <a:prstGeom prst="rect">
            <a:avLst/>
          </a:prstGeom>
          <a:noFill/>
          <a:ln w="9525">
            <a:noFill/>
          </a:ln>
        </p:spPr>
        <p:txBody>
          <a:bodyPr wrap="square">
            <a:spAutoFit/>
          </a:bodyPr>
          <a:p>
            <a:pPr>
              <a:spcBef>
                <a:spcPct val="50000"/>
              </a:spcBef>
            </a:pPr>
            <a:r>
              <a:rPr lang="zh-CN" altLang="en-US" sz="2400" b="1" dirty="0">
                <a:latin typeface="宋体" panose="02010600030101010101" pitchFamily="2" charset="-122"/>
                <a:cs typeface="宋体" panose="02010600030101010101" pitchFamily="2" charset="-122"/>
              </a:rPr>
              <a:t>对于主族元素：</a:t>
            </a:r>
            <a:endParaRPr lang="zh-CN" altLang="en-US" sz="2400" b="1" dirty="0">
              <a:latin typeface="宋体" panose="02010600030101010101" pitchFamily="2" charset="-122"/>
              <a:cs typeface="宋体" panose="02010600030101010101" pitchFamily="2" charset="-122"/>
            </a:endParaRPr>
          </a:p>
          <a:p>
            <a:pPr>
              <a:spcBef>
                <a:spcPct val="50000"/>
              </a:spcBef>
            </a:pPr>
            <a:r>
              <a:rPr lang="zh-CN" altLang="en-US" sz="2400" b="1" dirty="0">
                <a:solidFill>
                  <a:srgbClr val="FF3300"/>
                </a:solidFill>
                <a:latin typeface="宋体" panose="02010600030101010101" pitchFamily="2" charset="-122"/>
                <a:cs typeface="宋体" panose="02010600030101010101" pitchFamily="2" charset="-122"/>
              </a:rPr>
              <a:t>价电子数</a:t>
            </a:r>
            <a:r>
              <a:rPr lang="en-US" altLang="zh-CN" sz="2400" b="1" dirty="0">
                <a:solidFill>
                  <a:srgbClr val="FF3300"/>
                </a:solidFill>
                <a:latin typeface="宋体" panose="02010600030101010101" pitchFamily="2" charset="-122"/>
                <a:cs typeface="宋体" panose="02010600030101010101" pitchFamily="2" charset="-122"/>
              </a:rPr>
              <a:t>=</a:t>
            </a:r>
            <a:r>
              <a:rPr lang="zh-CN" altLang="en-US" sz="2400" b="1" dirty="0">
                <a:solidFill>
                  <a:srgbClr val="FF3300"/>
                </a:solidFill>
                <a:latin typeface="宋体" panose="02010600030101010101" pitchFamily="2" charset="-122"/>
                <a:cs typeface="宋体" panose="02010600030101010101" pitchFamily="2" charset="-122"/>
              </a:rPr>
              <a:t>最外层电子数</a:t>
            </a:r>
            <a:r>
              <a:rPr lang="en-US" altLang="zh-CN" sz="2400" b="1" dirty="0">
                <a:solidFill>
                  <a:srgbClr val="FF3300"/>
                </a:solidFill>
                <a:latin typeface="宋体" panose="02010600030101010101" pitchFamily="2" charset="-122"/>
                <a:cs typeface="宋体" panose="02010600030101010101" pitchFamily="2" charset="-122"/>
              </a:rPr>
              <a:t>=</a:t>
            </a:r>
            <a:r>
              <a:rPr lang="zh-CN" altLang="en-US" sz="2400" b="1" dirty="0">
                <a:solidFill>
                  <a:srgbClr val="FF3300"/>
                </a:solidFill>
                <a:latin typeface="宋体" panose="02010600030101010101" pitchFamily="2" charset="-122"/>
                <a:cs typeface="宋体" panose="02010600030101010101" pitchFamily="2" charset="-122"/>
              </a:rPr>
              <a:t>族序数</a:t>
            </a:r>
            <a:r>
              <a:rPr lang="en-US" altLang="zh-CN" sz="2400" b="1" dirty="0">
                <a:solidFill>
                  <a:srgbClr val="FF3300"/>
                </a:solidFill>
                <a:latin typeface="宋体" panose="02010600030101010101" pitchFamily="2" charset="-122"/>
                <a:cs typeface="宋体" panose="02010600030101010101" pitchFamily="2" charset="-122"/>
              </a:rPr>
              <a:t>=</a:t>
            </a:r>
            <a:r>
              <a:rPr lang="zh-CN" altLang="en-US" sz="2400" b="1" dirty="0">
                <a:solidFill>
                  <a:srgbClr val="FF3300"/>
                </a:solidFill>
                <a:latin typeface="宋体" panose="02010600030101010101" pitchFamily="2" charset="-122"/>
                <a:cs typeface="宋体" panose="02010600030101010101" pitchFamily="2" charset="-122"/>
              </a:rPr>
              <a:t>最高正化合价</a:t>
            </a:r>
            <a:endParaRPr lang="zh-CN" altLang="en-US" sz="2400" dirty="0">
              <a:solidFill>
                <a:srgbClr val="FF3300"/>
              </a:solidFill>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0" name="矩形 24579"/>
          <p:cNvSpPr/>
          <p:nvPr/>
        </p:nvSpPr>
        <p:spPr>
          <a:xfrm>
            <a:off x="86360" y="389255"/>
            <a:ext cx="1659890" cy="687705"/>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讨论：</a:t>
            </a:r>
            <a:endPar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4582" name="文本框 24581"/>
          <p:cNvSpPr txBox="1"/>
          <p:nvPr/>
        </p:nvSpPr>
        <p:spPr>
          <a:xfrm>
            <a:off x="1403985" y="1076960"/>
            <a:ext cx="6476365" cy="2245360"/>
          </a:xfrm>
          <a:prstGeom prst="rect">
            <a:avLst/>
          </a:prstGeom>
          <a:noFill/>
          <a:ln w="9525">
            <a:noFill/>
          </a:ln>
        </p:spPr>
        <p:txBody>
          <a:bodyPr wrap="square">
            <a:spAutoFit/>
          </a:bodyPr>
          <a:p>
            <a:r>
              <a:rPr lang="en-US" altLang="zh-CN" sz="2000" dirty="0">
                <a:latin typeface="Arial" panose="020B0604020202020204" pitchFamily="34" charset="0"/>
              </a:rPr>
              <a:t>       1.</a:t>
            </a:r>
            <a:r>
              <a:rPr lang="zh-CN" altLang="en-US" sz="2000" dirty="0">
                <a:latin typeface="Arial" panose="020B0604020202020204" pitchFamily="34" charset="0"/>
              </a:rPr>
              <a:t>给出某主族元素的原子序数，不看元素周期表，如何推断它位于元素周期表哪一周期，哪一族？</a:t>
            </a:r>
            <a:endParaRPr lang="zh-CN" altLang="en-US" sz="2000" dirty="0">
              <a:latin typeface="Arial" panose="020B0604020202020204" pitchFamily="34" charset="0"/>
            </a:endParaRPr>
          </a:p>
          <a:p>
            <a:r>
              <a:rPr lang="zh-CN" altLang="en-US" sz="2000" dirty="0">
                <a:latin typeface="Arial" panose="020B0604020202020204" pitchFamily="34" charset="0"/>
              </a:rPr>
              <a:t>       </a:t>
            </a:r>
            <a:r>
              <a:rPr lang="en-US" altLang="zh-CN" sz="2000" dirty="0">
                <a:latin typeface="Arial" panose="020B0604020202020204" pitchFamily="34" charset="0"/>
              </a:rPr>
              <a:t>2.</a:t>
            </a:r>
            <a:r>
              <a:rPr lang="zh-CN" altLang="en-US" sz="2000" dirty="0">
                <a:latin typeface="Arial" panose="020B0604020202020204" pitchFamily="34" charset="0"/>
              </a:rPr>
              <a:t>同一周期的元素，其原子半径、金属性和非金属性是如何递变的，同一主族的元素，其原子半径、金属性和非金属性是如何递变的</a:t>
            </a:r>
            <a:endParaRPr lang="zh-CN" altLang="en-US" sz="2000" dirty="0">
              <a:latin typeface="Arial" panose="020B0604020202020204" pitchFamily="34" charset="0"/>
            </a:endParaRPr>
          </a:p>
          <a:p>
            <a:r>
              <a:rPr lang="zh-CN" altLang="en-US" sz="2000" dirty="0">
                <a:latin typeface="Arial" panose="020B0604020202020204" pitchFamily="34" charset="0"/>
              </a:rPr>
              <a:t>       </a:t>
            </a:r>
            <a:r>
              <a:rPr lang="en-US" altLang="zh-CN" sz="2000" dirty="0">
                <a:latin typeface="Arial" panose="020B0604020202020204" pitchFamily="34" charset="0"/>
              </a:rPr>
              <a:t>3.</a:t>
            </a:r>
            <a:r>
              <a:rPr lang="zh-CN" altLang="en-US" sz="2000" dirty="0">
                <a:latin typeface="Arial" panose="020B0604020202020204" pitchFamily="34" charset="0"/>
              </a:rPr>
              <a:t>对于主族元素来说，其化合价与其最外层电子数有何关系？</a:t>
            </a:r>
            <a:endParaRPr lang="zh-CN" altLang="en-US" sz="20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4" name="矩形 25603"/>
          <p:cNvSpPr/>
          <p:nvPr/>
        </p:nvSpPr>
        <p:spPr>
          <a:xfrm>
            <a:off x="2281710" y="584764"/>
            <a:ext cx="3484245" cy="460375"/>
          </a:xfrm>
          <a:prstGeom prst="rect">
            <a:avLst/>
          </a:prstGeom>
          <a:noFill/>
          <a:ln w="9525">
            <a:noFill/>
          </a:ln>
        </p:spPr>
        <p:txBody>
          <a:bodyPr wrap="none" anchor="ctr">
            <a:spAutoFit/>
          </a:bodyPr>
          <a:p>
            <a:r>
              <a:rPr lang="zh-CN" altLang="en-US" sz="2400" dirty="0">
                <a:solidFill>
                  <a:srgbClr val="CC3300"/>
                </a:solidFill>
                <a:latin typeface="Arial" panose="020B0604020202020204" pitchFamily="34" charset="0"/>
              </a:rPr>
              <a:t>任务三   初步了解化学键 </a:t>
            </a:r>
            <a:endParaRPr lang="zh-CN" altLang="en-US" sz="2400" dirty="0">
              <a:solidFill>
                <a:srgbClr val="CC3300"/>
              </a:solidFill>
              <a:latin typeface="Arial" panose="020B0604020202020204" pitchFamily="34" charset="0"/>
            </a:endParaRPr>
          </a:p>
        </p:txBody>
      </p:sp>
      <p:sp>
        <p:nvSpPr>
          <p:cNvPr id="25606" name="矩形 25605"/>
          <p:cNvSpPr/>
          <p:nvPr/>
        </p:nvSpPr>
        <p:spPr>
          <a:xfrm>
            <a:off x="2163445" y="1330325"/>
            <a:ext cx="899160" cy="882015"/>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想一想</a:t>
            </a:r>
            <a:endPar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5607" name="矩形 25606"/>
          <p:cNvSpPr/>
          <p:nvPr/>
        </p:nvSpPr>
        <p:spPr>
          <a:xfrm>
            <a:off x="2281307" y="2853102"/>
            <a:ext cx="5059680" cy="460375"/>
          </a:xfrm>
          <a:prstGeom prst="rect">
            <a:avLst/>
          </a:prstGeom>
          <a:noFill/>
          <a:ln w="9525">
            <a:noFill/>
          </a:ln>
        </p:spPr>
        <p:txBody>
          <a:bodyPr wrap="none" anchor="ctr">
            <a:spAutoFit/>
          </a:bodyPr>
          <a:p>
            <a:r>
              <a:rPr lang="zh-CN" altLang="en-US" sz="2400" dirty="0">
                <a:latin typeface="Arial" panose="020B0604020202020204" pitchFamily="34" charset="0"/>
              </a:rPr>
              <a:t>原子是怎样相互结合而形成分子的？ </a:t>
            </a:r>
            <a:endParaRPr lang="zh-CN" alt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边形 4"/>
          <p:cNvSpPr/>
          <p:nvPr/>
        </p:nvSpPr>
        <p:spPr>
          <a:xfrm flipH="1">
            <a:off x="-37585" y="-35169"/>
            <a:ext cx="3477465" cy="5179723"/>
          </a:xfrm>
          <a:custGeom>
            <a:avLst/>
            <a:gdLst>
              <a:gd name="connsiteX0" fmla="*/ 0 w 4608514"/>
              <a:gd name="connsiteY0" fmla="*/ 6043981 h 6043981"/>
              <a:gd name="connsiteX1" fmla="*/ 2819212 w 4608514"/>
              <a:gd name="connsiteY1" fmla="*/ 0 h 6043981"/>
              <a:gd name="connsiteX2" fmla="*/ 4608514 w 4608514"/>
              <a:gd name="connsiteY2" fmla="*/ 0 h 6043981"/>
              <a:gd name="connsiteX3" fmla="*/ 1789302 w 4608514"/>
              <a:gd name="connsiteY3" fmla="*/ 6043981 h 6043981"/>
              <a:gd name="connsiteX4" fmla="*/ 0 w 4608514"/>
              <a:gd name="connsiteY4" fmla="*/ 6043981 h 6043981"/>
              <a:gd name="connsiteX0-1" fmla="*/ 0 w 4613184"/>
              <a:gd name="connsiteY0-2" fmla="*/ 6043981 h 6084322"/>
              <a:gd name="connsiteX1-3" fmla="*/ 2819212 w 4613184"/>
              <a:gd name="connsiteY1-4" fmla="*/ 0 h 6084322"/>
              <a:gd name="connsiteX2-5" fmla="*/ 4608514 w 4613184"/>
              <a:gd name="connsiteY2-6" fmla="*/ 0 h 6084322"/>
              <a:gd name="connsiteX3-7" fmla="*/ 4613184 w 4613184"/>
              <a:gd name="connsiteY3-8" fmla="*/ 6084322 h 6084322"/>
              <a:gd name="connsiteX4-9" fmla="*/ 0 w 4613184"/>
              <a:gd name="connsiteY4-10" fmla="*/ 6043981 h 6084322"/>
              <a:gd name="connsiteX0-11" fmla="*/ 0 w 4613184"/>
              <a:gd name="connsiteY0-12" fmla="*/ 6864251 h 6904592"/>
              <a:gd name="connsiteX1-13" fmla="*/ 3209177 w 4613184"/>
              <a:gd name="connsiteY1-14" fmla="*/ 0 h 6904592"/>
              <a:gd name="connsiteX2-15" fmla="*/ 4608514 w 4613184"/>
              <a:gd name="connsiteY2-16" fmla="*/ 820270 h 6904592"/>
              <a:gd name="connsiteX3-17" fmla="*/ 4613184 w 4613184"/>
              <a:gd name="connsiteY3-18" fmla="*/ 6904592 h 6904592"/>
              <a:gd name="connsiteX4-19" fmla="*/ 0 w 4613184"/>
              <a:gd name="connsiteY4-20" fmla="*/ 6864251 h 6904592"/>
              <a:gd name="connsiteX0-21" fmla="*/ 0 w 4635476"/>
              <a:gd name="connsiteY0-22" fmla="*/ 6864251 h 6904592"/>
              <a:gd name="connsiteX1-23" fmla="*/ 3209177 w 4635476"/>
              <a:gd name="connsiteY1-24" fmla="*/ 0 h 6904592"/>
              <a:gd name="connsiteX2-25" fmla="*/ 4635408 w 4635476"/>
              <a:gd name="connsiteY2-26" fmla="*/ 0 h 6904592"/>
              <a:gd name="connsiteX3-27" fmla="*/ 4613184 w 4635476"/>
              <a:gd name="connsiteY3-28" fmla="*/ 6904592 h 6904592"/>
              <a:gd name="connsiteX4-29" fmla="*/ 0 w 4635476"/>
              <a:gd name="connsiteY4-30" fmla="*/ 6864251 h 69045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35476" h="6904592">
                <a:moveTo>
                  <a:pt x="0" y="6864251"/>
                </a:moveTo>
                <a:lnTo>
                  <a:pt x="3209177" y="0"/>
                </a:lnTo>
                <a:lnTo>
                  <a:pt x="4635408" y="0"/>
                </a:lnTo>
                <a:cubicBezTo>
                  <a:pt x="4636965" y="2028107"/>
                  <a:pt x="4611627" y="4876485"/>
                  <a:pt x="4613184" y="6904592"/>
                </a:cubicBezTo>
                <a:lnTo>
                  <a:pt x="0" y="686425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3" name="组合 2"/>
          <p:cNvGrpSpPr/>
          <p:nvPr/>
        </p:nvGrpSpPr>
        <p:grpSpPr>
          <a:xfrm>
            <a:off x="2474119" y="1578542"/>
            <a:ext cx="660523" cy="621153"/>
            <a:chOff x="1774669" y="1625954"/>
            <a:chExt cx="880480" cy="828000"/>
          </a:xfrm>
        </p:grpSpPr>
        <p:sp>
          <p:nvSpPr>
            <p:cNvPr id="9" name="椭圆 8"/>
            <p:cNvSpPr>
              <a:spLocks noChangeAspect="1"/>
            </p:cNvSpPr>
            <p:nvPr/>
          </p:nvSpPr>
          <p:spPr>
            <a:xfrm>
              <a:off x="1827149" y="1625954"/>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3" name="文本框 12"/>
            <p:cNvSpPr txBox="1"/>
            <p:nvPr/>
          </p:nvSpPr>
          <p:spPr>
            <a:xfrm>
              <a:off x="1774669" y="1763926"/>
              <a:ext cx="880316" cy="551890"/>
            </a:xfrm>
            <a:prstGeom prst="rect">
              <a:avLst/>
            </a:prstGeom>
            <a:noFill/>
          </p:spPr>
          <p:txBody>
            <a:bodyPr wrap="square" rtlCol="0">
              <a:spAutoFit/>
            </a:bodyPr>
            <a:lstStyle/>
            <a:p>
              <a:pPr algn="ctr"/>
              <a:r>
                <a:rPr lang="en-US" altLang="zh-CN" sz="2100" b="1" dirty="0" smtClean="0">
                  <a:solidFill>
                    <a:schemeClr val="tx1">
                      <a:lumMod val="85000"/>
                      <a:lumOff val="15000"/>
                    </a:schemeClr>
                  </a:solidFill>
                  <a:latin typeface="微软雅黑" panose="020B0503020204020204" pitchFamily="34" charset="-122"/>
                  <a:ea typeface="微软雅黑" panose="020B0503020204020204" pitchFamily="34" charset="-122"/>
                </a:rPr>
                <a:t>01</a:t>
              </a:r>
              <a:endParaRPr lang="zh-CN" altLang="en-US" sz="21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2947712" y="2488271"/>
            <a:ext cx="621153" cy="621153"/>
            <a:chOff x="2405971" y="2838627"/>
            <a:chExt cx="828000" cy="828000"/>
          </a:xfrm>
        </p:grpSpPr>
        <p:sp>
          <p:nvSpPr>
            <p:cNvPr id="10" name="椭圆 9"/>
            <p:cNvSpPr>
              <a:spLocks noChangeAspect="1"/>
            </p:cNvSpPr>
            <p:nvPr/>
          </p:nvSpPr>
          <p:spPr>
            <a:xfrm>
              <a:off x="2405971" y="2838627"/>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4" name="文本框 13"/>
            <p:cNvSpPr txBox="1"/>
            <p:nvPr/>
          </p:nvSpPr>
          <p:spPr>
            <a:xfrm>
              <a:off x="2444908" y="2976599"/>
              <a:ext cx="749961" cy="551890"/>
            </a:xfrm>
            <a:prstGeom prst="rect">
              <a:avLst/>
            </a:prstGeom>
            <a:noFill/>
          </p:spPr>
          <p:txBody>
            <a:bodyPr wrap="square" rtlCol="0">
              <a:spAutoFit/>
            </a:bodyPr>
            <a:lstStyle/>
            <a:p>
              <a:pPr algn="ctr"/>
              <a:r>
                <a:rPr lang="en-US" altLang="zh-CN" sz="2100" b="1" dirty="0" smtClean="0">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sz="21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539416" y="3488499"/>
            <a:ext cx="621153" cy="621153"/>
            <a:chOff x="2984793" y="4046659"/>
            <a:chExt cx="828000" cy="828000"/>
          </a:xfrm>
        </p:grpSpPr>
        <p:sp>
          <p:nvSpPr>
            <p:cNvPr id="11" name="椭圆 10"/>
            <p:cNvSpPr>
              <a:spLocks noChangeAspect="1"/>
            </p:cNvSpPr>
            <p:nvPr/>
          </p:nvSpPr>
          <p:spPr>
            <a:xfrm>
              <a:off x="2984793" y="4046659"/>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5" name="文本框 14"/>
            <p:cNvSpPr txBox="1"/>
            <p:nvPr/>
          </p:nvSpPr>
          <p:spPr>
            <a:xfrm>
              <a:off x="2984793" y="4184631"/>
              <a:ext cx="751654" cy="551890"/>
            </a:xfrm>
            <a:prstGeom prst="rect">
              <a:avLst/>
            </a:prstGeom>
            <a:noFill/>
          </p:spPr>
          <p:txBody>
            <a:bodyPr wrap="square" rtlCol="0">
              <a:spAutoFit/>
            </a:bodyPr>
            <a:lstStyle/>
            <a:p>
              <a:pPr algn="ctr"/>
              <a:r>
                <a:rPr lang="en-US" altLang="zh-CN" sz="2100" b="1" dirty="0" smtClean="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21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3439721" y="1589337"/>
            <a:ext cx="4188243" cy="398780"/>
          </a:xfrm>
          <a:prstGeom prst="rect">
            <a:avLst/>
          </a:prstGeom>
          <a:noFill/>
        </p:spPr>
        <p:txBody>
          <a:bodyPr wrap="square" rtlCol="0">
            <a:spAutoFit/>
          </a:bodyPr>
          <a:lstStyle/>
          <a:p>
            <a:r>
              <a:rPr lang="zh-CN" altLang="en-US" sz="2000" b="1" dirty="0" smtClean="0">
                <a:solidFill>
                  <a:schemeClr val="accent1">
                    <a:lumMod val="50000"/>
                  </a:schemeClr>
                </a:solidFill>
                <a:latin typeface="宋体" panose="02010600030101010101" pitchFamily="2" charset="-122"/>
                <a:sym typeface="+mn-ea"/>
              </a:rPr>
              <a:t>了解原子结构</a:t>
            </a:r>
            <a:endParaRPr lang="zh-CN" altLang="en-US" sz="2000" b="1" dirty="0" smtClean="0">
              <a:solidFill>
                <a:schemeClr val="accent1">
                  <a:lumMod val="50000"/>
                </a:schemeClr>
              </a:solidFill>
              <a:latin typeface="宋体" panose="02010600030101010101" pitchFamily="2" charset="-122"/>
              <a:cs typeface="Times New Roman" panose="02020603050405020304" charset="0"/>
              <a:sym typeface="+mn-ea"/>
            </a:endParaRPr>
          </a:p>
        </p:txBody>
      </p:sp>
      <p:sp>
        <p:nvSpPr>
          <p:cNvPr id="21" name="文本框 20"/>
          <p:cNvSpPr txBox="1"/>
          <p:nvPr/>
        </p:nvSpPr>
        <p:spPr>
          <a:xfrm>
            <a:off x="3875965" y="2470710"/>
            <a:ext cx="3751999" cy="368300"/>
          </a:xfrm>
          <a:prstGeom prst="rect">
            <a:avLst/>
          </a:prstGeom>
          <a:noFill/>
        </p:spPr>
        <p:txBody>
          <a:bodyPr wrap="square" rtlCol="0">
            <a:spAutoFit/>
          </a:bodyPr>
          <a:lstStyle/>
          <a:p>
            <a:pPr lvl="0" algn="l">
              <a:buClrTx/>
              <a:buSzTx/>
              <a:buFontTx/>
            </a:pPr>
            <a:r>
              <a:rPr lang="zh-CN" altLang="en-US" sz="2000" b="1" dirty="0" smtClean="0">
                <a:solidFill>
                  <a:schemeClr val="accent1">
                    <a:lumMod val="50000"/>
                  </a:schemeClr>
                </a:solidFill>
                <a:latin typeface="宋体" panose="02010600030101010101" pitchFamily="2" charset="-122"/>
                <a:sym typeface="+mn-ea"/>
              </a:rPr>
              <a:t>元素周期表与元素周期律</a:t>
            </a:r>
            <a:endParaRPr lang="zh-CN" altLang="en-US" sz="2000" b="1" dirty="0" smtClean="0">
              <a:solidFill>
                <a:schemeClr val="accent1">
                  <a:lumMod val="50000"/>
                </a:schemeClr>
              </a:solidFill>
              <a:latin typeface="宋体" panose="02010600030101010101" pitchFamily="2" charset="-122"/>
              <a:sym typeface="+mn-ea"/>
            </a:endParaRPr>
          </a:p>
        </p:txBody>
      </p:sp>
      <p:sp>
        <p:nvSpPr>
          <p:cNvPr id="22" name="文本框 21"/>
          <p:cNvSpPr txBox="1"/>
          <p:nvPr/>
        </p:nvSpPr>
        <p:spPr>
          <a:xfrm>
            <a:off x="4450003" y="3488608"/>
            <a:ext cx="3748058" cy="506730"/>
          </a:xfrm>
          <a:prstGeom prst="rect">
            <a:avLst/>
          </a:prstGeom>
          <a:noFill/>
        </p:spPr>
        <p:txBody>
          <a:bodyPr wrap="square" rtlCol="0">
            <a:spAutoFit/>
          </a:bodyPr>
          <a:lstStyle/>
          <a:p>
            <a:pPr lvl="0" algn="l">
              <a:buClrTx/>
              <a:buSzTx/>
              <a:buFontTx/>
            </a:pPr>
            <a:r>
              <a:rPr lang="zh-CN" altLang="en-US" sz="2000" b="1" dirty="0" smtClean="0">
                <a:solidFill>
                  <a:schemeClr val="accent1">
                    <a:lumMod val="50000"/>
                  </a:schemeClr>
                </a:solidFill>
                <a:latin typeface="宋体" panose="02010600030101010101" pitchFamily="2" charset="-122"/>
                <a:sym typeface="+mn-ea"/>
              </a:rPr>
              <a:t>初步认识化学键</a:t>
            </a:r>
            <a:endParaRPr lang="zh-CN" altLang="en-US" sz="2000" b="1" dirty="0" smtClean="0">
              <a:solidFill>
                <a:schemeClr val="accent1">
                  <a:lumMod val="50000"/>
                </a:schemeClr>
              </a:solidFill>
              <a:latin typeface="宋体" panose="02010600030101010101" pitchFamily="2" charset="-122"/>
              <a:sym typeface="+mn-ea"/>
            </a:endParaRPr>
          </a:p>
        </p:txBody>
      </p:sp>
      <p:sp>
        <p:nvSpPr>
          <p:cNvPr id="25" name="文本框 24"/>
          <p:cNvSpPr txBox="1"/>
          <p:nvPr/>
        </p:nvSpPr>
        <p:spPr>
          <a:xfrm>
            <a:off x="3231515" y="688340"/>
            <a:ext cx="4269105" cy="521970"/>
          </a:xfrm>
          <a:prstGeom prst="rect">
            <a:avLst/>
          </a:prstGeom>
          <a:noFill/>
        </p:spPr>
        <p:txBody>
          <a:bodyPr wrap="square" rtlCol="0">
            <a:spAutoFit/>
          </a:bodyPr>
          <a:lstStyle/>
          <a:p>
            <a:pPr algn="ctr"/>
            <a:r>
              <a:rPr lang="zh-CN" altLang="en-US" sz="2800" dirty="0">
                <a:solidFill>
                  <a:srgbClr val="C00000"/>
                </a:solidFill>
                <a:latin typeface="宋体" panose="02010600030101010101" pitchFamily="2" charset="-122"/>
                <a:sym typeface="+mn-ea"/>
              </a:rPr>
              <a:t>原子结构和元素周期律</a:t>
            </a:r>
            <a:endParaRPr lang="zh-CN" altLang="en-US" sz="2800" b="1" dirty="0">
              <a:solidFill>
                <a:srgbClr val="C00000"/>
              </a:solidFill>
              <a:latin typeface="宋体" panose="02010600030101010101" pitchFamily="2" charset="-122"/>
              <a:cs typeface="Times New Roman" panose="02020603050405020304" charset="0"/>
              <a:sym typeface="+mn-ea"/>
            </a:endParaRPr>
          </a:p>
        </p:txBody>
      </p:sp>
      <p:grpSp>
        <p:nvGrpSpPr>
          <p:cNvPr id="24" name="组合 23"/>
          <p:cNvGrpSpPr/>
          <p:nvPr/>
        </p:nvGrpSpPr>
        <p:grpSpPr>
          <a:xfrm>
            <a:off x="7599610" y="4890792"/>
            <a:ext cx="479089" cy="275590"/>
            <a:chOff x="8663567" y="6519446"/>
            <a:chExt cx="638628" cy="367363"/>
          </a:xfrm>
        </p:grpSpPr>
        <p:sp>
          <p:nvSpPr>
            <p:cNvPr id="26" name="矩形 25"/>
            <p:cNvSpPr/>
            <p:nvPr/>
          </p:nvSpPr>
          <p:spPr>
            <a:xfrm>
              <a:off x="8766881" y="6519446"/>
              <a:ext cx="432000"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7" name="文本框 26"/>
            <p:cNvSpPr txBox="1"/>
            <p:nvPr/>
          </p:nvSpPr>
          <p:spPr>
            <a:xfrm>
              <a:off x="8663567" y="6519446"/>
              <a:ext cx="638628" cy="367363"/>
            </a:xfrm>
            <a:prstGeom prst="rect">
              <a:avLst/>
            </a:prstGeom>
            <a:noFill/>
          </p:spPr>
          <p:txBody>
            <a:bodyPr wrap="square" rtlCol="0">
              <a:spAutoFit/>
            </a:bodyPr>
            <a:lstStyle/>
            <a:p>
              <a:pPr algn="ctr"/>
              <a:r>
                <a:rPr lang="en-US" altLang="zh-CN" sz="1200" dirty="0" smtClean="0">
                  <a:solidFill>
                    <a:schemeClr val="bg1"/>
                  </a:solidFill>
                  <a:latin typeface="微软雅黑" panose="020B0503020204020204" pitchFamily="34" charset="-122"/>
                  <a:ea typeface="微软雅黑" panose="020B0503020204020204" pitchFamily="34" charset="-122"/>
                </a:rPr>
                <a:t>02</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53" presetClass="entr" presetSubtype="16"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53" presetClass="entr" presetSubtype="16"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25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par>
                                <p:cTn id="35" presetID="22" presetClass="entr" presetSubtype="2"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right)">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7" grpId="0"/>
      <p:bldP spid="21" grpId="0"/>
      <p:bldP spid="22"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8" name="矩形 26627"/>
          <p:cNvSpPr/>
          <p:nvPr/>
        </p:nvSpPr>
        <p:spPr>
          <a:xfrm>
            <a:off x="336161" y="-115"/>
            <a:ext cx="1706880" cy="460375"/>
          </a:xfrm>
          <a:prstGeom prst="rect">
            <a:avLst/>
          </a:prstGeom>
          <a:noFill/>
          <a:ln w="9525">
            <a:noFill/>
          </a:ln>
        </p:spPr>
        <p:txBody>
          <a:bodyPr wrap="none" anchor="ctr">
            <a:spAutoFit/>
          </a:bodyPr>
          <a:p>
            <a:r>
              <a:rPr lang="zh-CN" altLang="en-US" sz="2400" dirty="0">
                <a:solidFill>
                  <a:schemeClr val="bg1"/>
                </a:solidFill>
                <a:latin typeface="Arial" panose="020B0604020202020204" pitchFamily="34" charset="0"/>
              </a:rPr>
              <a:t>一、离子键</a:t>
            </a:r>
            <a:endParaRPr lang="zh-CN" altLang="en-US" sz="2400" dirty="0">
              <a:solidFill>
                <a:schemeClr val="bg1"/>
              </a:solidFill>
              <a:latin typeface="Arial" panose="020B0604020202020204" pitchFamily="34" charset="0"/>
            </a:endParaRPr>
          </a:p>
        </p:txBody>
      </p:sp>
      <p:sp>
        <p:nvSpPr>
          <p:cNvPr id="26629" name="矩形 26628"/>
          <p:cNvSpPr/>
          <p:nvPr/>
        </p:nvSpPr>
        <p:spPr>
          <a:xfrm>
            <a:off x="1763257" y="826067"/>
            <a:ext cx="4754880" cy="398780"/>
          </a:xfrm>
          <a:prstGeom prst="rect">
            <a:avLst/>
          </a:prstGeom>
          <a:noFill/>
          <a:ln w="9525">
            <a:noFill/>
          </a:ln>
        </p:spPr>
        <p:txBody>
          <a:bodyPr wrap="none" anchor="ctr">
            <a:spAutoFit/>
          </a:bodyPr>
          <a:p>
            <a:r>
              <a:rPr lang="zh-CN" altLang="en-US" sz="2000" dirty="0">
                <a:latin typeface="Arial" panose="020B0604020202020204" pitchFamily="34" charset="0"/>
              </a:rPr>
              <a:t>金属钠在氯气中燃烧生成氯化钠的反应：</a:t>
            </a:r>
            <a:endParaRPr lang="zh-CN" altLang="en-US" sz="2000" dirty="0">
              <a:latin typeface="Arial" panose="020B0604020202020204" pitchFamily="34" charset="0"/>
            </a:endParaRPr>
          </a:p>
        </p:txBody>
      </p:sp>
      <p:pic>
        <p:nvPicPr>
          <p:cNvPr id="26630" name="图片 26629"/>
          <p:cNvPicPr>
            <a:picLocks noChangeAspect="1"/>
          </p:cNvPicPr>
          <p:nvPr/>
        </p:nvPicPr>
        <p:blipFill>
          <a:blip r:embed="rId1"/>
          <a:srcRect t="22999" b="11903"/>
          <a:stretch>
            <a:fillRect/>
          </a:stretch>
        </p:blipFill>
        <p:spPr>
          <a:xfrm>
            <a:off x="2498090" y="1551305"/>
            <a:ext cx="3811905" cy="614680"/>
          </a:xfrm>
          <a:prstGeom prst="rect">
            <a:avLst/>
          </a:prstGeom>
          <a:noFill/>
          <a:ln w="9525">
            <a:noFill/>
          </a:ln>
        </p:spPr>
      </p:pic>
      <p:sp>
        <p:nvSpPr>
          <p:cNvPr id="26633" name="文本框 26632"/>
          <p:cNvSpPr txBox="1"/>
          <p:nvPr/>
        </p:nvSpPr>
        <p:spPr>
          <a:xfrm>
            <a:off x="1551940" y="2573020"/>
            <a:ext cx="6466205" cy="814705"/>
          </a:xfrm>
          <a:prstGeom prst="rect">
            <a:avLst/>
          </a:prstGeom>
          <a:noFill/>
          <a:ln w="9525">
            <a:noFill/>
          </a:ln>
        </p:spPr>
        <p:txBody>
          <a:bodyPr wrap="square">
            <a:spAutoFit/>
          </a:bodyPr>
          <a:p>
            <a:pPr>
              <a:spcBef>
                <a:spcPct val="50000"/>
              </a:spcBef>
            </a:pPr>
            <a:r>
              <a:rPr lang="en-US" altLang="zh-CN" sz="2700" dirty="0">
                <a:solidFill>
                  <a:srgbClr val="C00000"/>
                </a:solidFill>
                <a:latin typeface="Arial" panose="020B0604020202020204" pitchFamily="34" charset="0"/>
              </a:rPr>
              <a:t>    </a:t>
            </a:r>
            <a:r>
              <a:rPr lang="zh-CN" altLang="en-US" sz="2000" dirty="0">
                <a:solidFill>
                  <a:srgbClr val="C00000"/>
                </a:solidFill>
                <a:latin typeface="Arial" panose="020B0604020202020204" pitchFamily="34" charset="0"/>
              </a:rPr>
              <a:t>像氯化钠这样，阴、阳离子间通过静电作用所形成的化学键叫做</a:t>
            </a:r>
            <a:r>
              <a:rPr lang="zh-CN" altLang="en-US" sz="2000" b="1" dirty="0">
                <a:solidFill>
                  <a:srgbClr val="C00000"/>
                </a:solidFill>
                <a:latin typeface="Arial" panose="020B0604020202020204" pitchFamily="34" charset="0"/>
              </a:rPr>
              <a:t>离子键</a:t>
            </a:r>
            <a:r>
              <a:rPr lang="zh-CN" altLang="en-US" sz="2000" dirty="0">
                <a:solidFill>
                  <a:srgbClr val="C00000"/>
                </a:solidFill>
                <a:latin typeface="Arial" panose="020B0604020202020204" pitchFamily="34" charset="0"/>
              </a:rPr>
              <a:t>。</a:t>
            </a:r>
            <a:endParaRPr lang="zh-CN" altLang="en-US" sz="2000" dirty="0">
              <a:solidFill>
                <a:srgbClr val="C00000"/>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2" name="矩形 27651"/>
          <p:cNvSpPr/>
          <p:nvPr/>
        </p:nvSpPr>
        <p:spPr>
          <a:xfrm>
            <a:off x="361945" y="-66091"/>
            <a:ext cx="1797685" cy="460375"/>
          </a:xfrm>
          <a:prstGeom prst="rect">
            <a:avLst/>
          </a:prstGeom>
          <a:noFill/>
          <a:ln w="9525">
            <a:noFill/>
          </a:ln>
        </p:spPr>
        <p:txBody>
          <a:bodyPr wrap="none" anchor="ctr">
            <a:spAutoFit/>
          </a:bodyPr>
          <a:p>
            <a:r>
              <a:rPr lang="zh-CN" altLang="en-US" sz="2400" b="1" dirty="0">
                <a:solidFill>
                  <a:schemeClr val="bg1"/>
                </a:solidFill>
                <a:latin typeface="Arial" panose="020B0604020202020204" pitchFamily="34" charset="0"/>
              </a:rPr>
              <a:t>二、 共价键</a:t>
            </a:r>
            <a:endParaRPr lang="zh-CN" altLang="en-US" sz="2400" b="1" dirty="0">
              <a:solidFill>
                <a:schemeClr val="bg1"/>
              </a:solidFill>
              <a:latin typeface="Arial" panose="020B0604020202020204" pitchFamily="34" charset="0"/>
            </a:endParaRPr>
          </a:p>
        </p:txBody>
      </p:sp>
      <p:sp>
        <p:nvSpPr>
          <p:cNvPr id="27653" name="文本框 27652"/>
          <p:cNvSpPr txBox="1"/>
          <p:nvPr/>
        </p:nvSpPr>
        <p:spPr>
          <a:xfrm>
            <a:off x="844338" y="511661"/>
            <a:ext cx="4780349" cy="398780"/>
          </a:xfrm>
          <a:prstGeom prst="rect">
            <a:avLst/>
          </a:prstGeom>
          <a:noFill/>
          <a:ln w="9525">
            <a:noFill/>
          </a:ln>
        </p:spPr>
        <p:txBody>
          <a:bodyPr>
            <a:spAutoFit/>
          </a:bodyPr>
          <a:p>
            <a:pPr>
              <a:spcBef>
                <a:spcPct val="20000"/>
              </a:spcBef>
            </a:pPr>
            <a:r>
              <a:rPr lang="zh-CN" altLang="en-US" sz="2000" dirty="0">
                <a:solidFill>
                  <a:srgbClr val="CC3300"/>
                </a:solidFill>
                <a:latin typeface="Times New Roman" panose="02020603050405020304" charset="0"/>
              </a:rPr>
              <a:t>分析氯化氢的形成过程</a:t>
            </a:r>
            <a:endParaRPr lang="zh-CN" altLang="en-US" sz="2000" dirty="0">
              <a:solidFill>
                <a:srgbClr val="CC3300"/>
              </a:solidFill>
              <a:latin typeface="Times New Roman" panose="02020603050405020304" charset="0"/>
            </a:endParaRPr>
          </a:p>
        </p:txBody>
      </p:sp>
      <p:grpSp>
        <p:nvGrpSpPr>
          <p:cNvPr id="27654" name="组合 27653"/>
          <p:cNvGrpSpPr/>
          <p:nvPr/>
        </p:nvGrpSpPr>
        <p:grpSpPr>
          <a:xfrm>
            <a:off x="1586807" y="975129"/>
            <a:ext cx="3295272" cy="532341"/>
            <a:chOff x="1111" y="649"/>
            <a:chExt cx="2767" cy="447"/>
          </a:xfrm>
        </p:grpSpPr>
        <p:sp>
          <p:nvSpPr>
            <p:cNvPr id="27655" name="文本框 27654"/>
            <p:cNvSpPr txBox="1"/>
            <p:nvPr/>
          </p:nvSpPr>
          <p:spPr>
            <a:xfrm>
              <a:off x="1111" y="709"/>
              <a:ext cx="2767" cy="387"/>
            </a:xfrm>
            <a:prstGeom prst="rect">
              <a:avLst/>
            </a:prstGeom>
            <a:noFill/>
            <a:ln w="9525">
              <a:noFill/>
            </a:ln>
          </p:spPr>
          <p:txBody>
            <a:bodyPr>
              <a:spAutoFit/>
            </a:bodyPr>
            <a:p>
              <a:pPr>
                <a:spcBef>
                  <a:spcPct val="50000"/>
                </a:spcBef>
              </a:pPr>
              <a:r>
                <a:rPr lang="en-US" altLang="zh-CN" sz="2400">
                  <a:latin typeface="Times New Roman" panose="02020603050405020304" charset="0"/>
                </a:rPr>
                <a:t>H</a:t>
              </a:r>
              <a:r>
                <a:rPr lang="en-US" altLang="zh-CN" sz="2400" baseline="-25000">
                  <a:latin typeface="Times New Roman" panose="02020603050405020304" charset="0"/>
                </a:rPr>
                <a:t>2</a:t>
              </a:r>
              <a:r>
                <a:rPr lang="en-US" altLang="zh-CN" sz="2400">
                  <a:latin typeface="Times New Roman" panose="02020603050405020304" charset="0"/>
                </a:rPr>
                <a:t>+Cl</a:t>
              </a:r>
              <a:r>
                <a:rPr lang="en-US" altLang="zh-CN" sz="2400" baseline="-25000">
                  <a:latin typeface="Times New Roman" panose="02020603050405020304" charset="0"/>
                </a:rPr>
                <a:t>2</a:t>
              </a:r>
              <a:r>
                <a:rPr lang="en-US" altLang="zh-CN" sz="2400">
                  <a:latin typeface="Times New Roman" panose="02020603050405020304" charset="0"/>
                </a:rPr>
                <a:t>===2HCl</a:t>
              </a:r>
              <a:endParaRPr lang="en-US" altLang="zh-CN" sz="2400">
                <a:latin typeface="Times New Roman" panose="02020603050405020304" charset="0"/>
              </a:endParaRPr>
            </a:p>
          </p:txBody>
        </p:sp>
        <p:sp>
          <p:nvSpPr>
            <p:cNvPr id="27656" name="文本框 27655"/>
            <p:cNvSpPr txBox="1"/>
            <p:nvPr/>
          </p:nvSpPr>
          <p:spPr>
            <a:xfrm>
              <a:off x="1906" y="649"/>
              <a:ext cx="480" cy="231"/>
            </a:xfrm>
            <a:prstGeom prst="rect">
              <a:avLst/>
            </a:prstGeom>
            <a:noFill/>
            <a:ln w="9525">
              <a:noFill/>
            </a:ln>
          </p:spPr>
          <p:txBody>
            <a:bodyPr>
              <a:spAutoFit/>
            </a:bodyPr>
            <a:p>
              <a:pPr>
                <a:spcBef>
                  <a:spcPct val="50000"/>
                </a:spcBef>
              </a:pPr>
              <a:r>
                <a:rPr lang="zh-CN" altLang="en-US" sz="1200" b="1" dirty="0">
                  <a:solidFill>
                    <a:srgbClr val="FF3300"/>
                  </a:solidFill>
                  <a:latin typeface="Times New Roman" panose="02020603050405020304" charset="0"/>
                </a:rPr>
                <a:t>点燃</a:t>
              </a:r>
              <a:endParaRPr lang="zh-CN" altLang="en-US" sz="1200" b="1">
                <a:solidFill>
                  <a:srgbClr val="FF3300"/>
                </a:solidFill>
                <a:latin typeface="Times New Roman" panose="02020603050405020304" charset="0"/>
              </a:endParaRPr>
            </a:p>
          </p:txBody>
        </p:sp>
      </p:grpSp>
      <p:grpSp>
        <p:nvGrpSpPr>
          <p:cNvPr id="27657" name="组合 27656"/>
          <p:cNvGrpSpPr/>
          <p:nvPr/>
        </p:nvGrpSpPr>
        <p:grpSpPr>
          <a:xfrm>
            <a:off x="1106805" y="1729105"/>
            <a:ext cx="3221990" cy="1856105"/>
            <a:chOff x="113" y="1253"/>
            <a:chExt cx="2881" cy="1658"/>
          </a:xfrm>
        </p:grpSpPr>
        <p:pic>
          <p:nvPicPr>
            <p:cNvPr id="27658" name="图片 27657" descr="HCl -1"/>
            <p:cNvPicPr>
              <a:picLocks noChangeAspect="1"/>
            </p:cNvPicPr>
            <p:nvPr/>
          </p:nvPicPr>
          <p:blipFill>
            <a:blip r:embed="rId1">
              <a:clrChange>
                <a:clrFrom>
                  <a:srgbClr val="FEEADF"/>
                </a:clrFrom>
                <a:clrTo>
                  <a:srgbClr val="FEEADF">
                    <a:alpha val="0"/>
                  </a:srgbClr>
                </a:clrTo>
              </a:clrChange>
            </a:blip>
            <a:stretch>
              <a:fillRect/>
            </a:stretch>
          </p:blipFill>
          <p:spPr>
            <a:xfrm>
              <a:off x="295" y="1253"/>
              <a:ext cx="2699" cy="1658"/>
            </a:xfrm>
            <a:prstGeom prst="rect">
              <a:avLst/>
            </a:prstGeom>
            <a:noFill/>
            <a:ln w="9525">
              <a:noFill/>
            </a:ln>
          </p:spPr>
        </p:pic>
        <p:sp>
          <p:nvSpPr>
            <p:cNvPr id="27659" name="文本框 27658"/>
            <p:cNvSpPr txBox="1"/>
            <p:nvPr/>
          </p:nvSpPr>
          <p:spPr>
            <a:xfrm>
              <a:off x="1701" y="1480"/>
              <a:ext cx="454" cy="494"/>
            </a:xfrm>
            <a:prstGeom prst="rect">
              <a:avLst/>
            </a:prstGeom>
            <a:noFill/>
            <a:ln w="9525">
              <a:noFill/>
            </a:ln>
          </p:spPr>
          <p:txBody>
            <a:bodyPr>
              <a:spAutoFit/>
            </a:bodyPr>
            <a:p>
              <a:pPr algn="ctr">
                <a:spcBef>
                  <a:spcPct val="50000"/>
                </a:spcBef>
              </a:pPr>
              <a:r>
                <a:rPr lang="en-US" altLang="zh-CN" sz="3000" b="1">
                  <a:solidFill>
                    <a:srgbClr val="FF0066"/>
                  </a:solidFill>
                  <a:latin typeface="Times New Roman" panose="02020603050405020304" charset="0"/>
                </a:rPr>
                <a:t>2</a:t>
              </a:r>
              <a:endParaRPr lang="en-US" altLang="zh-CN" sz="3000" b="1">
                <a:solidFill>
                  <a:srgbClr val="FF0066"/>
                </a:solidFill>
                <a:latin typeface="Times New Roman" panose="02020603050405020304" charset="0"/>
              </a:endParaRPr>
            </a:p>
          </p:txBody>
        </p:sp>
        <p:sp>
          <p:nvSpPr>
            <p:cNvPr id="27660" name="文本框 27659"/>
            <p:cNvSpPr txBox="1"/>
            <p:nvPr/>
          </p:nvSpPr>
          <p:spPr>
            <a:xfrm>
              <a:off x="113" y="1480"/>
              <a:ext cx="454" cy="494"/>
            </a:xfrm>
            <a:prstGeom prst="rect">
              <a:avLst/>
            </a:prstGeom>
            <a:noFill/>
            <a:ln w="9525">
              <a:noFill/>
            </a:ln>
          </p:spPr>
          <p:txBody>
            <a:bodyPr>
              <a:spAutoFit/>
            </a:bodyPr>
            <a:p>
              <a:pPr algn="ctr">
                <a:spcBef>
                  <a:spcPct val="50000"/>
                </a:spcBef>
              </a:pPr>
              <a:r>
                <a:rPr lang="en-US" altLang="zh-CN" sz="3000" b="1">
                  <a:solidFill>
                    <a:srgbClr val="FF0066"/>
                  </a:solidFill>
                  <a:latin typeface="Times New Roman" panose="02020603050405020304" charset="0"/>
                </a:rPr>
                <a:t>2</a:t>
              </a:r>
              <a:endParaRPr lang="en-US" altLang="zh-CN" sz="3000" b="1">
                <a:solidFill>
                  <a:srgbClr val="FF0066"/>
                </a:solidFill>
                <a:latin typeface="Times New Roman" panose="02020603050405020304" charset="0"/>
              </a:endParaRPr>
            </a:p>
          </p:txBody>
        </p:sp>
      </p:grpSp>
      <p:sp>
        <p:nvSpPr>
          <p:cNvPr id="27661" name="右箭头 27660"/>
          <p:cNvSpPr/>
          <p:nvPr/>
        </p:nvSpPr>
        <p:spPr>
          <a:xfrm>
            <a:off x="4572675" y="2319564"/>
            <a:ext cx="1296911" cy="216747"/>
          </a:xfrm>
          <a:prstGeom prst="rightArrow">
            <a:avLst>
              <a:gd name="adj1" fmla="val 50000"/>
              <a:gd name="adj2" fmla="val 149587"/>
            </a:avLst>
          </a:prstGeom>
          <a:solidFill>
            <a:schemeClr val="accent1"/>
          </a:solidFill>
          <a:ln w="9525" cap="flat" cmpd="sng">
            <a:solidFill>
              <a:schemeClr val="tx1"/>
            </a:solidFill>
            <a:prstDash val="solid"/>
            <a:miter/>
            <a:headEnd type="none" w="med" len="med"/>
            <a:tailEnd type="none" w="med" len="med"/>
          </a:ln>
        </p:spPr>
        <p:txBody>
          <a:bodyPr/>
          <a:p>
            <a:endParaRPr lang="zh-CN" altLang="en-US" sz="1200"/>
          </a:p>
        </p:txBody>
      </p:sp>
      <p:sp>
        <p:nvSpPr>
          <p:cNvPr id="27662" name="矩形 27661"/>
          <p:cNvSpPr/>
          <p:nvPr/>
        </p:nvSpPr>
        <p:spPr>
          <a:xfrm>
            <a:off x="4550794" y="1912660"/>
            <a:ext cx="1480312" cy="553085"/>
          </a:xfrm>
          <a:prstGeom prst="rect">
            <a:avLst/>
          </a:prstGeom>
          <a:noFill/>
          <a:ln w="9525">
            <a:noFill/>
          </a:ln>
        </p:spPr>
        <p:txBody>
          <a:bodyPr>
            <a:spAutoFit/>
          </a:bodyPr>
          <a:p>
            <a:r>
              <a:rPr lang="zh-CN" altLang="en-US" sz="1500" b="1" dirty="0">
                <a:solidFill>
                  <a:srgbClr val="0033CC"/>
                </a:solidFill>
                <a:latin typeface="Arial" panose="020B0604020202020204" pitchFamily="34" charset="0"/>
              </a:rPr>
              <a:t>通过共用电子对</a:t>
            </a:r>
            <a:endParaRPr lang="zh-CN" altLang="en-US" sz="1500" b="1" dirty="0">
              <a:solidFill>
                <a:srgbClr val="0033CC"/>
              </a:solidFill>
              <a:latin typeface="Arial" panose="020B0604020202020204" pitchFamily="34" charset="0"/>
            </a:endParaRPr>
          </a:p>
        </p:txBody>
      </p:sp>
      <p:pic>
        <p:nvPicPr>
          <p:cNvPr id="27663" name="图片 27662" descr="HCl -2"/>
          <p:cNvPicPr>
            <a:picLocks noChangeAspect="1"/>
          </p:cNvPicPr>
          <p:nvPr/>
        </p:nvPicPr>
        <p:blipFill>
          <a:blip r:embed="rId2">
            <a:clrChange>
              <a:clrFrom>
                <a:srgbClr val="FEEADF"/>
              </a:clrFrom>
              <a:clrTo>
                <a:srgbClr val="FEEADF">
                  <a:alpha val="0"/>
                </a:srgbClr>
              </a:clrTo>
            </a:clrChange>
          </a:blip>
          <a:stretch>
            <a:fillRect/>
          </a:stretch>
        </p:blipFill>
        <p:spPr>
          <a:xfrm>
            <a:off x="6409690" y="1782445"/>
            <a:ext cx="1417320" cy="1029970"/>
          </a:xfrm>
          <a:prstGeom prst="rect">
            <a:avLst/>
          </a:prstGeom>
          <a:noFill/>
          <a:ln w="9525">
            <a:noFill/>
          </a:ln>
        </p:spPr>
      </p:pic>
      <p:sp>
        <p:nvSpPr>
          <p:cNvPr id="27664" name="文本框 27663"/>
          <p:cNvSpPr txBox="1"/>
          <p:nvPr/>
        </p:nvSpPr>
        <p:spPr>
          <a:xfrm>
            <a:off x="5869546" y="1998425"/>
            <a:ext cx="540677" cy="598805"/>
          </a:xfrm>
          <a:prstGeom prst="rect">
            <a:avLst/>
          </a:prstGeom>
          <a:noFill/>
          <a:ln w="9525">
            <a:noFill/>
          </a:ln>
        </p:spPr>
        <p:txBody>
          <a:bodyPr>
            <a:spAutoFit/>
          </a:bodyPr>
          <a:p>
            <a:pPr algn="ctr">
              <a:spcBef>
                <a:spcPct val="50000"/>
              </a:spcBef>
            </a:pPr>
            <a:r>
              <a:rPr lang="en-US" altLang="zh-CN" sz="3300" b="1">
                <a:solidFill>
                  <a:srgbClr val="FF0066"/>
                </a:solidFill>
                <a:latin typeface="Times New Roman" panose="02020603050405020304" charset="0"/>
              </a:rPr>
              <a:t>2</a:t>
            </a:r>
            <a:endParaRPr lang="en-US" altLang="zh-CN" sz="3300" b="1">
              <a:solidFill>
                <a:srgbClr val="FF0066"/>
              </a:solidFill>
              <a:latin typeface="Times New Roman" panose="02020603050405020304" charset="0"/>
            </a:endParaRPr>
          </a:p>
        </p:txBody>
      </p:sp>
      <p:sp>
        <p:nvSpPr>
          <p:cNvPr id="27665" name="矩形 27664"/>
          <p:cNvSpPr/>
          <p:nvPr/>
        </p:nvSpPr>
        <p:spPr>
          <a:xfrm>
            <a:off x="982345" y="3759835"/>
            <a:ext cx="7179945" cy="768350"/>
          </a:xfrm>
          <a:prstGeom prst="rect">
            <a:avLst/>
          </a:prstGeom>
          <a:noFill/>
          <a:ln w="9525">
            <a:noFill/>
          </a:ln>
        </p:spPr>
        <p:txBody>
          <a:bodyPr wrap="square">
            <a:spAutoFit/>
          </a:bodyPr>
          <a:p>
            <a:r>
              <a:rPr lang="en-US" altLang="zh-CN" sz="2400" b="1" dirty="0">
                <a:solidFill>
                  <a:srgbClr val="0033CC"/>
                </a:solidFill>
                <a:latin typeface="Arial" panose="020B0604020202020204" pitchFamily="34" charset="0"/>
              </a:rPr>
              <a:t> </a:t>
            </a:r>
            <a:r>
              <a:rPr lang="en-US" altLang="zh-CN" sz="2000" b="1" dirty="0">
                <a:solidFill>
                  <a:srgbClr val="C00000"/>
                </a:solidFill>
                <a:latin typeface="Arial" panose="020B0604020202020204" pitchFamily="34" charset="0"/>
              </a:rPr>
              <a:t>   </a:t>
            </a:r>
            <a:r>
              <a:rPr lang="en-US" altLang="zh-CN" sz="2000" dirty="0">
                <a:solidFill>
                  <a:srgbClr val="C00000"/>
                </a:solidFill>
                <a:latin typeface="Arial" panose="020B0604020202020204" pitchFamily="34" charset="0"/>
              </a:rPr>
              <a:t>   </a:t>
            </a:r>
            <a:r>
              <a:rPr lang="zh-CN" altLang="en-US" sz="2000" dirty="0">
                <a:solidFill>
                  <a:srgbClr val="C00000"/>
                </a:solidFill>
                <a:latin typeface="Arial" panose="020B0604020202020204" pitchFamily="34" charset="0"/>
              </a:rPr>
              <a:t>原子之间通过共用电子对的相互作用所形成的化学键，叫做共价键。</a:t>
            </a:r>
            <a:endParaRPr lang="zh-CN" altLang="en-US" sz="2000" dirty="0">
              <a:solidFill>
                <a:srgbClr val="C00000"/>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7"/>
                                        </p:tgtEl>
                                        <p:attrNameLst>
                                          <p:attrName>style.visibility</p:attrName>
                                        </p:attrNameLst>
                                      </p:cBhvr>
                                      <p:to>
                                        <p:strVal val="visible"/>
                                      </p:to>
                                    </p:set>
                                    <p:anim calcmode="lin" valueType="num">
                                      <p:cBhvr additive="base">
                                        <p:cTn id="7" dur="500" fill="hold"/>
                                        <p:tgtEl>
                                          <p:spTgt spid="27657"/>
                                        </p:tgtEl>
                                        <p:attrNameLst>
                                          <p:attrName>ppt_x</p:attrName>
                                        </p:attrNameLst>
                                      </p:cBhvr>
                                      <p:tavLst>
                                        <p:tav tm="0">
                                          <p:val>
                                            <p:strVal val="#ppt_x"/>
                                          </p:val>
                                        </p:tav>
                                        <p:tav tm="100000">
                                          <p:val>
                                            <p:strVal val="#ppt_x"/>
                                          </p:val>
                                        </p:tav>
                                      </p:tavLst>
                                    </p:anim>
                                    <p:anim calcmode="lin" valueType="num">
                                      <p:cBhvr additive="base">
                                        <p:cTn id="8" dur="500" fill="hold"/>
                                        <p:tgtEl>
                                          <p:spTgt spid="276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7661"/>
                                        </p:tgtEl>
                                        <p:attrNameLst>
                                          <p:attrName>style.visibility</p:attrName>
                                        </p:attrNameLst>
                                      </p:cBhvr>
                                      <p:to>
                                        <p:strVal val="visible"/>
                                      </p:to>
                                    </p:set>
                                    <p:animEffect transition="in" filter="blinds(horizontal)">
                                      <p:cBhvr>
                                        <p:cTn id="13" dur="1000"/>
                                        <p:tgtEl>
                                          <p:spTgt spid="2766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7662"/>
                                        </p:tgtEl>
                                        <p:attrNameLst>
                                          <p:attrName>style.visibility</p:attrName>
                                        </p:attrNameLst>
                                      </p:cBhvr>
                                      <p:to>
                                        <p:strVal val="visible"/>
                                      </p:to>
                                    </p:set>
                                    <p:animEffect transition="in" filter="blinds(horizontal)">
                                      <p:cBhvr>
                                        <p:cTn id="18" dur="500"/>
                                        <p:tgtEl>
                                          <p:spTgt spid="2766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27663"/>
                                        </p:tgtEl>
                                        <p:attrNameLst>
                                          <p:attrName>style.visibility</p:attrName>
                                        </p:attrNameLst>
                                      </p:cBhvr>
                                      <p:to>
                                        <p:strVal val="visible"/>
                                      </p:to>
                                    </p:set>
                                    <p:anim calcmode="lin" valueType="num">
                                      <p:cBhvr additive="base">
                                        <p:cTn id="23" dur="1000" fill="hold"/>
                                        <p:tgtEl>
                                          <p:spTgt spid="27663"/>
                                        </p:tgtEl>
                                        <p:attrNameLst>
                                          <p:attrName>ppt_x</p:attrName>
                                        </p:attrNameLst>
                                      </p:cBhvr>
                                      <p:tavLst>
                                        <p:tav tm="0">
                                          <p:val>
                                            <p:strVal val="#ppt_x"/>
                                          </p:val>
                                        </p:tav>
                                        <p:tav tm="100000">
                                          <p:val>
                                            <p:strVal val="#ppt_x"/>
                                          </p:val>
                                        </p:tav>
                                      </p:tavLst>
                                    </p:anim>
                                    <p:anim calcmode="lin" valueType="num">
                                      <p:cBhvr additive="base">
                                        <p:cTn id="24" dur="1000" fill="hold"/>
                                        <p:tgtEl>
                                          <p:spTgt spid="27663"/>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664"/>
                                        </p:tgtEl>
                                        <p:attrNameLst>
                                          <p:attrName>style.visibility</p:attrName>
                                        </p:attrNameLst>
                                      </p:cBhvr>
                                      <p:to>
                                        <p:strVal val="visible"/>
                                      </p:to>
                                    </p:set>
                                    <p:anim calcmode="lin" valueType="num">
                                      <p:cBhvr additive="base">
                                        <p:cTn id="29" dur="500" fill="hold"/>
                                        <p:tgtEl>
                                          <p:spTgt spid="27664"/>
                                        </p:tgtEl>
                                        <p:attrNameLst>
                                          <p:attrName>ppt_x</p:attrName>
                                        </p:attrNameLst>
                                      </p:cBhvr>
                                      <p:tavLst>
                                        <p:tav tm="0">
                                          <p:val>
                                            <p:strVal val="#ppt_x"/>
                                          </p:val>
                                        </p:tav>
                                        <p:tav tm="100000">
                                          <p:val>
                                            <p:strVal val="#ppt_x"/>
                                          </p:val>
                                        </p:tav>
                                      </p:tavLst>
                                    </p:anim>
                                    <p:anim calcmode="lin" valueType="num">
                                      <p:cBhvr additive="base">
                                        <p:cTn id="30" dur="500" fill="hold"/>
                                        <p:tgtEl>
                                          <p:spTgt spid="276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p:bldP spid="276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8" name="矩形 28677"/>
          <p:cNvSpPr/>
          <p:nvPr/>
        </p:nvSpPr>
        <p:spPr>
          <a:xfrm>
            <a:off x="2141970" y="627615"/>
            <a:ext cx="1836397" cy="1404093"/>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讨论 </a:t>
            </a:r>
            <a:endPar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8679" name="文本框 28678"/>
          <p:cNvSpPr txBox="1"/>
          <p:nvPr/>
        </p:nvSpPr>
        <p:spPr>
          <a:xfrm>
            <a:off x="2465705" y="1978025"/>
            <a:ext cx="4755515" cy="1337945"/>
          </a:xfrm>
          <a:prstGeom prst="rect">
            <a:avLst/>
          </a:prstGeom>
          <a:noFill/>
          <a:ln w="9525">
            <a:noFill/>
          </a:ln>
        </p:spPr>
        <p:txBody>
          <a:bodyPr wrap="square">
            <a:spAutoFit/>
          </a:bodyPr>
          <a:p>
            <a:pPr>
              <a:spcBef>
                <a:spcPct val="50000"/>
              </a:spcBef>
            </a:pPr>
            <a:r>
              <a:rPr lang="en-US" altLang="zh-CN" sz="2700" dirty="0">
                <a:solidFill>
                  <a:schemeClr val="hlink"/>
                </a:solidFill>
                <a:latin typeface="Arial" panose="020B0604020202020204" pitchFamily="34" charset="0"/>
              </a:rPr>
              <a:t>     </a:t>
            </a:r>
            <a:r>
              <a:rPr lang="en-US" altLang="zh-CN" sz="2700" dirty="0">
                <a:solidFill>
                  <a:srgbClr val="C00000"/>
                </a:solidFill>
                <a:latin typeface="Arial" panose="020B0604020202020204" pitchFamily="34" charset="0"/>
              </a:rPr>
              <a:t>  </a:t>
            </a:r>
            <a:r>
              <a:rPr lang="zh-CN" altLang="en-US" sz="2700" dirty="0">
                <a:solidFill>
                  <a:srgbClr val="C00000"/>
                </a:solidFill>
                <a:latin typeface="Arial" panose="020B0604020202020204" pitchFamily="34" charset="0"/>
              </a:rPr>
              <a:t>活泼金属与活泼非金属化合时通常形成什么键？非金属元素之间通常以什么键化合？</a:t>
            </a:r>
            <a:r>
              <a:rPr lang="zh-CN" altLang="en-US" sz="2700" dirty="0">
                <a:solidFill>
                  <a:schemeClr val="hlink"/>
                </a:solidFill>
                <a:latin typeface="Arial" panose="020B0604020202020204" pitchFamily="34" charset="0"/>
              </a:rPr>
              <a:t> </a:t>
            </a:r>
            <a:endParaRPr lang="zh-CN" altLang="en-US" sz="2700" dirty="0">
              <a:solidFill>
                <a:schemeClr val="hlink"/>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6" name="矩形 3075"/>
          <p:cNvSpPr/>
          <p:nvPr/>
        </p:nvSpPr>
        <p:spPr>
          <a:xfrm>
            <a:off x="1515428" y="269875"/>
            <a:ext cx="5616575" cy="4892675"/>
          </a:xfrm>
          <a:prstGeom prst="rect">
            <a:avLst/>
          </a:prstGeom>
          <a:noFill/>
          <a:ln w="9525">
            <a:noFill/>
          </a:ln>
        </p:spPr>
        <p:txBody>
          <a:bodyPr anchor="ctr">
            <a:spAutoFit/>
          </a:bodyPr>
          <a:p>
            <a:pPr algn="ctr"/>
            <a:endParaRPr lang="zh-CN" altLang="en-US" sz="2800" dirty="0">
              <a:solidFill>
                <a:srgbClr val="CC3300"/>
              </a:solidFill>
              <a:latin typeface="Arial" panose="020B0604020202020204" pitchFamily="34" charset="0"/>
            </a:endParaRPr>
          </a:p>
          <a:p>
            <a:pPr algn="ctr"/>
            <a:r>
              <a:rPr lang="zh-CN" altLang="en-US" sz="2800" b="1" dirty="0">
                <a:solidFill>
                  <a:srgbClr val="A50021"/>
                </a:solidFill>
                <a:sym typeface="+mn-ea"/>
              </a:rPr>
              <a:t>二、非金属元素及其化合物</a:t>
            </a:r>
            <a:endParaRPr lang="zh-CN" altLang="en-US" sz="2800" b="1" dirty="0">
              <a:solidFill>
                <a:srgbClr val="A50021"/>
              </a:solidFill>
              <a:sym typeface="+mn-ea"/>
            </a:endParaRPr>
          </a:p>
          <a:p>
            <a:pPr algn="ctr"/>
            <a:endParaRPr lang="zh-CN" altLang="en-US" sz="2800" dirty="0">
              <a:solidFill>
                <a:srgbClr val="CC3300"/>
              </a:solidFill>
              <a:latin typeface="Arial" panose="020B0604020202020204" pitchFamily="34" charset="0"/>
            </a:endParaRPr>
          </a:p>
          <a:p>
            <a:pPr algn="l">
              <a:lnSpc>
                <a:spcPct val="150000"/>
              </a:lnSpc>
            </a:pPr>
            <a:r>
              <a:rPr lang="en-US" altLang="zh-CN" sz="2000" dirty="0">
                <a:solidFill>
                  <a:schemeClr val="accent1">
                    <a:lumMod val="50000"/>
                  </a:schemeClr>
                </a:solidFill>
                <a:sym typeface="+mn-ea"/>
              </a:rPr>
              <a:t>1.1  </a:t>
            </a:r>
            <a:r>
              <a:rPr lang="zh-CN" altLang="en-US" sz="2000" dirty="0">
                <a:solidFill>
                  <a:schemeClr val="accent1">
                    <a:lumMod val="50000"/>
                  </a:schemeClr>
                </a:solidFill>
                <a:latin typeface="Times New Roman" panose="02020603050405020304" charset="0"/>
                <a:cs typeface="Times New Roman" panose="02020603050405020304" charset="0"/>
                <a:sym typeface="+mn-ea"/>
              </a:rPr>
              <a:t>卤素单质及其化合物的性质</a:t>
            </a:r>
            <a:endParaRPr lang="zh-CN" altLang="en-US" sz="2000" dirty="0">
              <a:solidFill>
                <a:schemeClr val="accent1">
                  <a:lumMod val="50000"/>
                </a:schemeClr>
              </a:solidFill>
              <a:latin typeface="Times New Roman" panose="02020603050405020304" charset="0"/>
              <a:cs typeface="Times New Roman" panose="02020603050405020304" charset="0"/>
              <a:sym typeface="+mn-ea"/>
            </a:endParaRPr>
          </a:p>
          <a:p>
            <a:pPr algn="l">
              <a:lnSpc>
                <a:spcPct val="150000"/>
              </a:lnSpc>
            </a:pPr>
            <a:r>
              <a:rPr lang="en-US" altLang="zh-CN" sz="2000" dirty="0">
                <a:solidFill>
                  <a:schemeClr val="accent1">
                    <a:lumMod val="50000"/>
                  </a:schemeClr>
                </a:solidFill>
                <a:sym typeface="+mn-ea"/>
              </a:rPr>
              <a:t>1.2  </a:t>
            </a:r>
            <a:r>
              <a:rPr lang="zh-CN" altLang="en-US" sz="2000" dirty="0">
                <a:solidFill>
                  <a:schemeClr val="accent1">
                    <a:lumMod val="50000"/>
                  </a:schemeClr>
                </a:solidFill>
                <a:latin typeface="Times New Roman" panose="02020603050405020304" charset="0"/>
                <a:cs typeface="Times New Roman" panose="02020603050405020304" charset="0"/>
                <a:sym typeface="+mn-ea"/>
              </a:rPr>
              <a:t>含硫化合物的性质和应用</a:t>
            </a:r>
            <a:endParaRPr lang="zh-CN" altLang="en-US" sz="2000" dirty="0">
              <a:solidFill>
                <a:schemeClr val="accent1">
                  <a:lumMod val="50000"/>
                </a:schemeClr>
              </a:solidFill>
              <a:latin typeface="Times New Roman" panose="02020603050405020304" charset="0"/>
              <a:cs typeface="Times New Roman" panose="02020603050405020304" charset="0"/>
              <a:sym typeface="+mn-ea"/>
            </a:endParaRPr>
          </a:p>
          <a:p>
            <a:pPr algn="l">
              <a:lnSpc>
                <a:spcPct val="150000"/>
              </a:lnSpc>
              <a:buClrTx/>
              <a:buSzTx/>
              <a:buFontTx/>
            </a:pPr>
            <a:r>
              <a:rPr lang="en-US" altLang="zh-CN" sz="2000" dirty="0">
                <a:solidFill>
                  <a:schemeClr val="accent1">
                    <a:lumMod val="50000"/>
                  </a:schemeClr>
                </a:solidFill>
                <a:sym typeface="+mn-ea"/>
              </a:rPr>
              <a:t>1.3  </a:t>
            </a:r>
            <a:r>
              <a:rPr lang="zh-CN" altLang="en-US" sz="2000" dirty="0">
                <a:solidFill>
                  <a:schemeClr val="accent1">
                    <a:lumMod val="50000"/>
                  </a:schemeClr>
                </a:solidFill>
                <a:latin typeface="Times New Roman" panose="02020603050405020304" charset="0"/>
                <a:cs typeface="Times New Roman" panose="02020603050405020304" charset="0"/>
                <a:sym typeface="+mn-ea"/>
              </a:rPr>
              <a:t>氮、磷及其重要化合物</a:t>
            </a:r>
            <a:endParaRPr lang="zh-CN" altLang="en-US" sz="2000" dirty="0">
              <a:solidFill>
                <a:schemeClr val="accent1">
                  <a:lumMod val="50000"/>
                </a:schemeClr>
              </a:solidFill>
              <a:latin typeface="Times New Roman" panose="02020603050405020304" charset="0"/>
              <a:cs typeface="Times New Roman" panose="02020603050405020304" charset="0"/>
              <a:sym typeface="+mn-ea"/>
            </a:endParaRPr>
          </a:p>
          <a:p>
            <a:pPr algn="l">
              <a:lnSpc>
                <a:spcPct val="150000"/>
              </a:lnSpc>
              <a:buClrTx/>
              <a:buSzTx/>
              <a:buFontTx/>
            </a:pPr>
            <a:r>
              <a:rPr lang="en-US" altLang="zh-CN" sz="2000" dirty="0">
                <a:solidFill>
                  <a:schemeClr val="accent1">
                    <a:lumMod val="50000"/>
                  </a:schemeClr>
                </a:solidFill>
                <a:sym typeface="+mn-ea"/>
              </a:rPr>
              <a:t>1.4</a:t>
            </a:r>
            <a:r>
              <a:rPr lang="en-US" altLang="zh-CN" sz="2000" dirty="0">
                <a:solidFill>
                  <a:schemeClr val="accent1">
                    <a:lumMod val="50000"/>
                  </a:schemeClr>
                </a:solidFill>
                <a:latin typeface="Times New Roman" panose="02020603050405020304" charset="0"/>
                <a:cs typeface="Times New Roman" panose="02020603050405020304" charset="0"/>
                <a:sym typeface="+mn-ea"/>
              </a:rPr>
              <a:t>  </a:t>
            </a:r>
            <a:r>
              <a:rPr lang="zh-CN" altLang="en-US" sz="2000" dirty="0">
                <a:solidFill>
                  <a:schemeClr val="accent1">
                    <a:lumMod val="50000"/>
                  </a:schemeClr>
                </a:solidFill>
                <a:latin typeface="Times New Roman" panose="02020603050405020304" charset="0"/>
                <a:cs typeface="Times New Roman" panose="02020603050405020304" charset="0"/>
                <a:sym typeface="+mn-ea"/>
              </a:rPr>
              <a:t>硅及其无机非金属材料 </a:t>
            </a:r>
            <a:endParaRPr lang="zh-CN" altLang="en-US" sz="2000" dirty="0">
              <a:solidFill>
                <a:schemeClr val="accent1">
                  <a:lumMod val="50000"/>
                </a:schemeClr>
              </a:solidFill>
              <a:latin typeface="Times New Roman" panose="02020603050405020304" charset="0"/>
              <a:cs typeface="Times New Roman" panose="02020603050405020304" charset="0"/>
            </a:endParaRPr>
          </a:p>
          <a:p>
            <a:pPr algn="l">
              <a:lnSpc>
                <a:spcPct val="150000"/>
              </a:lnSpc>
              <a:buClrTx/>
              <a:buSzTx/>
              <a:buFontTx/>
            </a:pPr>
            <a:endParaRPr lang="zh-CN" altLang="en-US" sz="2000" dirty="0">
              <a:solidFill>
                <a:schemeClr val="accent1">
                  <a:lumMod val="50000"/>
                </a:schemeClr>
              </a:solidFill>
              <a:latin typeface="Times New Roman" panose="02020603050405020304" charset="0"/>
              <a:cs typeface="Times New Roman" panose="02020603050405020304" charset="0"/>
            </a:endParaRPr>
          </a:p>
          <a:p>
            <a:pPr algn="l">
              <a:lnSpc>
                <a:spcPct val="150000"/>
              </a:lnSpc>
            </a:pPr>
            <a:r>
              <a:rPr lang="zh-CN" altLang="en-US" sz="2000" dirty="0">
                <a:solidFill>
                  <a:schemeClr val="tx1"/>
                </a:solidFill>
                <a:sym typeface="+mn-ea"/>
              </a:rPr>
              <a:t> </a:t>
            </a:r>
            <a:endParaRPr lang="zh-CN" altLang="en-US" sz="2000" dirty="0">
              <a:solidFill>
                <a:schemeClr val="tx1"/>
              </a:solidFill>
              <a:latin typeface="Arial" panose="020B0604020202020204" pitchFamily="34" charset="0"/>
            </a:endParaRPr>
          </a:p>
          <a:p>
            <a:pPr algn="ctr"/>
            <a:endParaRPr lang="zh-CN" altLang="en-US" sz="2000" dirty="0">
              <a:solidFill>
                <a:schemeClr val="tx1"/>
              </a:solidFill>
              <a:latin typeface="Arial" panose="020B0604020202020204" pitchFamily="34" charset="0"/>
            </a:endParaRPr>
          </a:p>
          <a:p>
            <a:pPr algn="ctr"/>
            <a:r>
              <a:rPr lang="zh-CN" altLang="en-US" sz="2800" dirty="0">
                <a:solidFill>
                  <a:srgbClr val="CC3300"/>
                </a:solidFill>
                <a:latin typeface="Arial" panose="020B0604020202020204" pitchFamily="34" charset="0"/>
              </a:rPr>
              <a:t>  </a:t>
            </a:r>
            <a:endParaRPr lang="zh-CN" altLang="en-US" sz="2800" dirty="0">
              <a:solidFill>
                <a:srgbClr val="CC3300"/>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4" name="矩形 5123"/>
          <p:cNvSpPr/>
          <p:nvPr/>
        </p:nvSpPr>
        <p:spPr>
          <a:xfrm>
            <a:off x="1562306" y="553279"/>
            <a:ext cx="5554980" cy="984885"/>
          </a:xfrm>
          <a:prstGeom prst="rect">
            <a:avLst/>
          </a:prstGeom>
          <a:noFill/>
          <a:ln w="9525">
            <a:noFill/>
          </a:ln>
        </p:spPr>
        <p:txBody>
          <a:bodyPr wrap="none" tIns="123816" bIns="123816" anchor="ctr">
            <a:spAutoFit/>
          </a:bodyPr>
          <a:p>
            <a:r>
              <a:rPr lang="zh-CN" altLang="en-US" sz="2400" b="1" dirty="0">
                <a:solidFill>
                  <a:srgbClr val="A50021"/>
                </a:solidFill>
                <a:latin typeface="Arial" panose="020B0604020202020204" pitchFamily="34" charset="0"/>
              </a:rPr>
              <a:t>任务一  认识卤素单质及其化合物的性质</a:t>
            </a:r>
            <a:endParaRPr lang="zh-CN" altLang="en-US" sz="2400" b="1" dirty="0">
              <a:solidFill>
                <a:srgbClr val="A50021"/>
              </a:solidFill>
              <a:latin typeface="Arial" panose="020B0604020202020204" pitchFamily="34" charset="0"/>
            </a:endParaRPr>
          </a:p>
          <a:p>
            <a:pPr eaLnBrk="0" hangingPunct="0"/>
            <a:endParaRPr lang="zh-CN" altLang="en-US" sz="2400" b="1" dirty="0">
              <a:solidFill>
                <a:srgbClr val="A50021"/>
              </a:solidFill>
              <a:latin typeface="Arial" panose="020B0604020202020204" pitchFamily="34" charset="0"/>
            </a:endParaRPr>
          </a:p>
        </p:txBody>
      </p:sp>
      <p:sp>
        <p:nvSpPr>
          <p:cNvPr id="5125" name="矩形 5124"/>
          <p:cNvSpPr/>
          <p:nvPr/>
        </p:nvSpPr>
        <p:spPr>
          <a:xfrm>
            <a:off x="1345565" y="1745933"/>
            <a:ext cx="6250940" cy="1060450"/>
          </a:xfrm>
          <a:prstGeom prst="rect">
            <a:avLst/>
          </a:prstGeom>
          <a:noFill/>
          <a:ln w="9525">
            <a:noFill/>
          </a:ln>
        </p:spPr>
        <p:txBody>
          <a:bodyPr wrap="square" anchor="ctr">
            <a:spAutoFit/>
          </a:bodyPr>
          <a:p>
            <a:r>
              <a:rPr lang="en-US" altLang="zh-CN" sz="1200" dirty="0">
                <a:latin typeface="Arial" panose="020B0604020202020204" pitchFamily="34" charset="0"/>
              </a:rPr>
              <a:t>              </a:t>
            </a:r>
            <a:r>
              <a:rPr lang="zh-CN" altLang="en-US" sz="2100" dirty="0">
                <a:latin typeface="Arial" panose="020B0604020202020204" pitchFamily="34" charset="0"/>
              </a:rPr>
              <a:t>元素氟（</a:t>
            </a:r>
            <a:r>
              <a:rPr lang="en-US" altLang="zh-CN" sz="2100" dirty="0">
                <a:latin typeface="Arial" panose="020B0604020202020204" pitchFamily="34" charset="0"/>
              </a:rPr>
              <a:t>F</a:t>
            </a:r>
            <a:r>
              <a:rPr lang="zh-CN" altLang="en-US" sz="2100" dirty="0">
                <a:latin typeface="Arial" panose="020B0604020202020204" pitchFamily="34" charset="0"/>
              </a:rPr>
              <a:t>）、氯（</a:t>
            </a:r>
            <a:r>
              <a:rPr lang="en-US" altLang="zh-CN" sz="2100" err="1">
                <a:latin typeface="Arial" panose="020B0604020202020204" pitchFamily="34" charset="0"/>
              </a:rPr>
              <a:t>Cl</a:t>
            </a:r>
            <a:r>
              <a:rPr lang="zh-CN" altLang="en-US" sz="2100" dirty="0">
                <a:latin typeface="Arial" panose="020B0604020202020204" pitchFamily="34" charset="0"/>
              </a:rPr>
              <a:t>）、溴（</a:t>
            </a:r>
            <a:r>
              <a:rPr lang="en-US" altLang="zh-CN" sz="2100" dirty="0">
                <a:latin typeface="Arial" panose="020B0604020202020204" pitchFamily="34" charset="0"/>
              </a:rPr>
              <a:t>Br</a:t>
            </a:r>
            <a:r>
              <a:rPr lang="zh-CN" altLang="en-US" sz="2100" dirty="0">
                <a:latin typeface="Arial" panose="020B0604020202020204" pitchFamily="34" charset="0"/>
              </a:rPr>
              <a:t>）、碘（</a:t>
            </a:r>
            <a:r>
              <a:rPr lang="en-US" altLang="zh-CN" sz="2100" dirty="0">
                <a:latin typeface="Arial" panose="020B0604020202020204" pitchFamily="34" charset="0"/>
              </a:rPr>
              <a:t>I</a:t>
            </a:r>
            <a:r>
              <a:rPr lang="zh-CN" altLang="en-US" sz="2100" dirty="0">
                <a:latin typeface="Arial" panose="020B0604020202020204" pitchFamily="34" charset="0"/>
              </a:rPr>
              <a:t>）、砹（</a:t>
            </a:r>
            <a:r>
              <a:rPr lang="en-US" altLang="zh-CN" sz="2100" dirty="0">
                <a:latin typeface="Arial" panose="020B0604020202020204" pitchFamily="34" charset="0"/>
              </a:rPr>
              <a:t>At</a:t>
            </a:r>
            <a:r>
              <a:rPr lang="zh-CN" altLang="en-US" sz="2100" dirty="0">
                <a:latin typeface="Arial" panose="020B0604020202020204" pitchFamily="34" charset="0"/>
              </a:rPr>
              <a:t>），它们都是活泼的非金属元素，性质相似，都容易与金属直接化合成盐，故统称为卤素。 </a:t>
            </a:r>
            <a:endParaRPr lang="zh-CN" altLang="en-US" sz="21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8" name="矩形 6147"/>
          <p:cNvSpPr/>
          <p:nvPr/>
        </p:nvSpPr>
        <p:spPr>
          <a:xfrm>
            <a:off x="-177" y="402730"/>
            <a:ext cx="2482850" cy="460375"/>
          </a:xfrm>
          <a:prstGeom prst="rect">
            <a:avLst/>
          </a:prstGeom>
          <a:noFill/>
          <a:ln w="9525">
            <a:noFill/>
          </a:ln>
        </p:spPr>
        <p:txBody>
          <a:bodyPr wrap="none" anchor="ctr">
            <a:spAutoFit/>
          </a:bodyPr>
          <a:p>
            <a:r>
              <a:rPr lang="zh-CN" altLang="en-US" sz="2400" dirty="0">
                <a:latin typeface="Arial" panose="020B0604020202020204" pitchFamily="34" charset="0"/>
              </a:rPr>
              <a:t>一、 氯气（</a:t>
            </a:r>
            <a:r>
              <a:rPr lang="en-US" altLang="zh-CN" sz="2400">
                <a:solidFill>
                  <a:srgbClr val="C00000"/>
                </a:solidFill>
                <a:latin typeface="Times New Roman" panose="02020603050405020304" charset="0"/>
                <a:cs typeface="Times New Roman" panose="02020603050405020304" charset="0"/>
              </a:rPr>
              <a:t>Cl</a:t>
            </a:r>
            <a:r>
              <a:rPr lang="en-US" altLang="zh-CN" sz="2400" baseline="-25000">
                <a:solidFill>
                  <a:srgbClr val="C00000"/>
                </a:solidFill>
                <a:latin typeface="Times New Roman" panose="02020603050405020304" charset="0"/>
                <a:cs typeface="Times New Roman" panose="02020603050405020304" charset="0"/>
              </a:rPr>
              <a:t>2</a:t>
            </a:r>
            <a:r>
              <a:rPr lang="zh-CN" altLang="en-US" sz="2400" dirty="0">
                <a:latin typeface="Arial" panose="020B0604020202020204" pitchFamily="34" charset="0"/>
              </a:rPr>
              <a:t>）</a:t>
            </a:r>
            <a:endParaRPr lang="zh-CN" altLang="en-US" sz="2400" dirty="0">
              <a:latin typeface="Arial" panose="020B0604020202020204" pitchFamily="34" charset="0"/>
            </a:endParaRPr>
          </a:p>
        </p:txBody>
      </p:sp>
      <p:sp>
        <p:nvSpPr>
          <p:cNvPr id="6149" name="矩形 6148"/>
          <p:cNvSpPr/>
          <p:nvPr/>
        </p:nvSpPr>
        <p:spPr>
          <a:xfrm>
            <a:off x="2205035" y="1228042"/>
            <a:ext cx="2329180" cy="691515"/>
          </a:xfrm>
          <a:prstGeom prst="rect">
            <a:avLst/>
          </a:prstGeom>
          <a:noFill/>
          <a:ln w="9525">
            <a:noFill/>
          </a:ln>
        </p:spPr>
        <p:txBody>
          <a:bodyPr wrap="none" anchor="ctr">
            <a:spAutoFit/>
          </a:bodyPr>
          <a:p>
            <a:r>
              <a:rPr lang="zh-CN" altLang="en-US" sz="1800" dirty="0">
                <a:latin typeface="Arial" panose="020B0604020202020204" pitchFamily="34" charset="0"/>
              </a:rPr>
              <a:t>氯气呈黄绿色</a:t>
            </a:r>
            <a:endParaRPr lang="zh-CN" altLang="en-US" sz="1800" dirty="0">
              <a:latin typeface="Arial" panose="020B0604020202020204" pitchFamily="34" charset="0"/>
            </a:endParaRPr>
          </a:p>
          <a:p>
            <a:r>
              <a:rPr lang="zh-CN" altLang="en-US" sz="1800" dirty="0">
                <a:latin typeface="Arial" panose="020B0604020202020204" pitchFamily="34" charset="0"/>
              </a:rPr>
              <a:t>其密度是空气的</a:t>
            </a:r>
            <a:r>
              <a:rPr lang="en-US" altLang="zh-CN" sz="1800" dirty="0">
                <a:latin typeface="Arial" panose="020B0604020202020204" pitchFamily="34" charset="0"/>
              </a:rPr>
              <a:t>2.5</a:t>
            </a:r>
            <a:r>
              <a:rPr lang="zh-CN" altLang="en-US" sz="1800" dirty="0">
                <a:latin typeface="Arial" panose="020B0604020202020204" pitchFamily="34" charset="0"/>
              </a:rPr>
              <a:t>倍</a:t>
            </a:r>
            <a:r>
              <a:rPr lang="zh-CN" altLang="en-US" sz="2100" dirty="0">
                <a:latin typeface="Arial" panose="020B0604020202020204" pitchFamily="34" charset="0"/>
              </a:rPr>
              <a:t> </a:t>
            </a:r>
            <a:endParaRPr lang="zh-CN" altLang="en-US" sz="2100" dirty="0">
              <a:latin typeface="Arial" panose="020B0604020202020204" pitchFamily="34" charset="0"/>
            </a:endParaRPr>
          </a:p>
        </p:txBody>
      </p:sp>
      <p:sp>
        <p:nvSpPr>
          <p:cNvPr id="6150" name="文本框 6149"/>
          <p:cNvSpPr txBox="1"/>
          <p:nvPr/>
        </p:nvSpPr>
        <p:spPr>
          <a:xfrm>
            <a:off x="2274250" y="1919445"/>
            <a:ext cx="3186899" cy="368300"/>
          </a:xfrm>
          <a:prstGeom prst="rect">
            <a:avLst/>
          </a:prstGeom>
          <a:noFill/>
          <a:ln w="9525">
            <a:noFill/>
          </a:ln>
        </p:spPr>
        <p:txBody>
          <a:bodyPr>
            <a:spAutoFit/>
          </a:bodyPr>
          <a:p>
            <a:pPr fontAlgn="ctr">
              <a:spcBef>
                <a:spcPct val="50000"/>
              </a:spcBef>
            </a:pPr>
            <a:r>
              <a:rPr lang="zh-CN" altLang="en-US" sz="1800" dirty="0">
                <a:solidFill>
                  <a:srgbClr val="000000"/>
                </a:solidFill>
                <a:latin typeface="Times New Roman" panose="02020603050405020304" charset="0"/>
              </a:rPr>
              <a:t>可溶于水（体积比</a:t>
            </a:r>
            <a:r>
              <a:rPr lang="en-US" altLang="zh-CN" sz="1800" dirty="0">
                <a:solidFill>
                  <a:srgbClr val="000000"/>
                </a:solidFill>
                <a:latin typeface="Times New Roman" panose="02020603050405020304" charset="0"/>
              </a:rPr>
              <a:t>1</a:t>
            </a:r>
            <a:r>
              <a:rPr lang="zh-CN" altLang="en-US" sz="1800" dirty="0">
                <a:solidFill>
                  <a:srgbClr val="000000"/>
                </a:solidFill>
                <a:latin typeface="Times New Roman" panose="02020603050405020304" charset="0"/>
              </a:rPr>
              <a:t>：</a:t>
            </a:r>
            <a:r>
              <a:rPr lang="en-US" altLang="zh-CN" sz="1800" dirty="0">
                <a:solidFill>
                  <a:srgbClr val="000000"/>
                </a:solidFill>
                <a:latin typeface="Times New Roman" panose="02020603050405020304" charset="0"/>
              </a:rPr>
              <a:t>2</a:t>
            </a:r>
            <a:r>
              <a:rPr lang="zh-CN" altLang="en-US" sz="1800" dirty="0">
                <a:solidFill>
                  <a:srgbClr val="000000"/>
                </a:solidFill>
                <a:latin typeface="Times New Roman" panose="02020603050405020304" charset="0"/>
              </a:rPr>
              <a:t>）</a:t>
            </a:r>
            <a:endParaRPr lang="zh-CN" altLang="en-US" sz="1800">
              <a:solidFill>
                <a:srgbClr val="000000"/>
              </a:solidFill>
              <a:latin typeface="Times New Roman" panose="02020603050405020304" charset="0"/>
            </a:endParaRPr>
          </a:p>
        </p:txBody>
      </p:sp>
      <p:grpSp>
        <p:nvGrpSpPr>
          <p:cNvPr id="6151" name="组合 6150"/>
          <p:cNvGrpSpPr/>
          <p:nvPr/>
        </p:nvGrpSpPr>
        <p:grpSpPr>
          <a:xfrm rot="-10800000">
            <a:off x="711102" y="999673"/>
            <a:ext cx="628805" cy="1086118"/>
            <a:chOff x="816" y="2064"/>
            <a:chExt cx="528" cy="912"/>
          </a:xfrm>
        </p:grpSpPr>
        <p:sp>
          <p:nvSpPr>
            <p:cNvPr id="6152" name="直接连接符 6151"/>
            <p:cNvSpPr/>
            <p:nvPr/>
          </p:nvSpPr>
          <p:spPr>
            <a:xfrm>
              <a:off x="816" y="2064"/>
              <a:ext cx="0" cy="720"/>
            </a:xfrm>
            <a:prstGeom prst="line">
              <a:avLst/>
            </a:prstGeom>
            <a:ln w="0" cap="flat" cmpd="sng">
              <a:solidFill>
                <a:schemeClr val="tx1"/>
              </a:solidFill>
              <a:prstDash val="solid"/>
              <a:headEnd type="none" w="med" len="med"/>
              <a:tailEnd type="none" w="med" len="med"/>
            </a:ln>
          </p:spPr>
        </p:sp>
        <p:sp>
          <p:nvSpPr>
            <p:cNvPr id="6153" name="直接连接符 6152"/>
            <p:cNvSpPr/>
            <p:nvPr/>
          </p:nvSpPr>
          <p:spPr>
            <a:xfrm>
              <a:off x="1296" y="2064"/>
              <a:ext cx="0" cy="720"/>
            </a:xfrm>
            <a:prstGeom prst="line">
              <a:avLst/>
            </a:prstGeom>
            <a:ln w="0" cap="flat" cmpd="sng">
              <a:solidFill>
                <a:schemeClr val="tx1"/>
              </a:solidFill>
              <a:prstDash val="solid"/>
              <a:headEnd type="none" w="med" len="med"/>
              <a:tailEnd type="none" w="med" len="med"/>
            </a:ln>
          </p:spPr>
        </p:sp>
        <p:sp>
          <p:nvSpPr>
            <p:cNvPr id="6154" name="直接连接符 6153"/>
            <p:cNvSpPr/>
            <p:nvPr/>
          </p:nvSpPr>
          <p:spPr>
            <a:xfrm>
              <a:off x="816" y="2064"/>
              <a:ext cx="480" cy="0"/>
            </a:xfrm>
            <a:prstGeom prst="line">
              <a:avLst/>
            </a:prstGeom>
            <a:ln w="0" cap="flat" cmpd="sng">
              <a:solidFill>
                <a:schemeClr val="tx1"/>
              </a:solidFill>
              <a:prstDash val="solid"/>
              <a:headEnd type="none" w="med" len="med"/>
              <a:tailEnd type="none" w="med" len="med"/>
            </a:ln>
          </p:spPr>
        </p:sp>
        <p:sp>
          <p:nvSpPr>
            <p:cNvPr id="6155" name="直接连接符 6154"/>
            <p:cNvSpPr/>
            <p:nvPr/>
          </p:nvSpPr>
          <p:spPr>
            <a:xfrm>
              <a:off x="816" y="2784"/>
              <a:ext cx="144" cy="0"/>
            </a:xfrm>
            <a:prstGeom prst="line">
              <a:avLst/>
            </a:prstGeom>
            <a:ln w="0" cap="flat" cmpd="sng">
              <a:solidFill>
                <a:schemeClr val="tx1"/>
              </a:solidFill>
              <a:prstDash val="solid"/>
              <a:headEnd type="none" w="med" len="med"/>
              <a:tailEnd type="none" w="med" len="med"/>
            </a:ln>
          </p:spPr>
        </p:sp>
        <p:sp>
          <p:nvSpPr>
            <p:cNvPr id="6156" name="直接连接符 6155"/>
            <p:cNvSpPr/>
            <p:nvPr/>
          </p:nvSpPr>
          <p:spPr>
            <a:xfrm>
              <a:off x="1152" y="2784"/>
              <a:ext cx="144" cy="0"/>
            </a:xfrm>
            <a:prstGeom prst="line">
              <a:avLst/>
            </a:prstGeom>
            <a:ln w="0" cap="flat" cmpd="sng">
              <a:solidFill>
                <a:schemeClr val="tx1"/>
              </a:solidFill>
              <a:prstDash val="solid"/>
              <a:headEnd type="none" w="med" len="med"/>
              <a:tailEnd type="none" w="med" len="med"/>
            </a:ln>
          </p:spPr>
        </p:sp>
        <p:sp>
          <p:nvSpPr>
            <p:cNvPr id="6157" name="直接连接符 6156"/>
            <p:cNvSpPr/>
            <p:nvPr/>
          </p:nvSpPr>
          <p:spPr>
            <a:xfrm>
              <a:off x="960" y="2784"/>
              <a:ext cx="0" cy="192"/>
            </a:xfrm>
            <a:prstGeom prst="line">
              <a:avLst/>
            </a:prstGeom>
            <a:ln w="0" cap="flat" cmpd="sng">
              <a:solidFill>
                <a:schemeClr val="tx1"/>
              </a:solidFill>
              <a:prstDash val="solid"/>
              <a:headEnd type="none" w="med" len="med"/>
              <a:tailEnd type="none" w="med" len="med"/>
            </a:ln>
          </p:spPr>
        </p:sp>
        <p:sp>
          <p:nvSpPr>
            <p:cNvPr id="6158" name="直接连接符 6157"/>
            <p:cNvSpPr/>
            <p:nvPr/>
          </p:nvSpPr>
          <p:spPr>
            <a:xfrm>
              <a:off x="1152" y="2784"/>
              <a:ext cx="0" cy="192"/>
            </a:xfrm>
            <a:prstGeom prst="line">
              <a:avLst/>
            </a:prstGeom>
            <a:ln w="0" cap="flat" cmpd="sng">
              <a:solidFill>
                <a:schemeClr val="tx1"/>
              </a:solidFill>
              <a:prstDash val="solid"/>
              <a:headEnd type="none" w="med" len="med"/>
              <a:tailEnd type="none" w="med" len="med"/>
            </a:ln>
          </p:spPr>
        </p:sp>
        <p:sp>
          <p:nvSpPr>
            <p:cNvPr id="6159" name="直接连接符 6158"/>
            <p:cNvSpPr/>
            <p:nvPr/>
          </p:nvSpPr>
          <p:spPr>
            <a:xfrm>
              <a:off x="816" y="2976"/>
              <a:ext cx="528" cy="0"/>
            </a:xfrm>
            <a:prstGeom prst="line">
              <a:avLst/>
            </a:prstGeom>
            <a:ln w="0" cap="flat" cmpd="sng">
              <a:solidFill>
                <a:schemeClr val="tx1"/>
              </a:solidFill>
              <a:prstDash val="solid"/>
              <a:headEnd type="none" w="med" len="med"/>
              <a:tailEnd type="none" w="med" len="med"/>
            </a:ln>
          </p:spPr>
        </p:sp>
        <p:sp>
          <p:nvSpPr>
            <p:cNvPr id="6160" name="矩形 6159"/>
            <p:cNvSpPr/>
            <p:nvPr/>
          </p:nvSpPr>
          <p:spPr>
            <a:xfrm>
              <a:off x="816" y="2064"/>
              <a:ext cx="480" cy="720"/>
            </a:xfrm>
            <a:prstGeom prst="rect">
              <a:avLst/>
            </a:prstGeom>
            <a:solidFill>
              <a:srgbClr val="CCFF33"/>
            </a:solidFill>
            <a:ln w="0" cap="flat" cmpd="sng">
              <a:solidFill>
                <a:schemeClr val="tx1"/>
              </a:solidFill>
              <a:prstDash val="solid"/>
              <a:miter/>
              <a:headEnd type="none" w="med" len="med"/>
              <a:tailEnd type="none" w="med" len="med"/>
            </a:ln>
          </p:spPr>
          <p:txBody>
            <a:bodyPr/>
            <a:p>
              <a:endParaRPr lang="zh-CN" altLang="en-US" sz="1200"/>
            </a:p>
          </p:txBody>
        </p:sp>
        <p:sp>
          <p:nvSpPr>
            <p:cNvPr id="6161" name="矩形 6160"/>
            <p:cNvSpPr/>
            <p:nvPr/>
          </p:nvSpPr>
          <p:spPr>
            <a:xfrm>
              <a:off x="960" y="2784"/>
              <a:ext cx="192" cy="192"/>
            </a:xfrm>
            <a:prstGeom prst="rect">
              <a:avLst/>
            </a:prstGeom>
            <a:solidFill>
              <a:srgbClr val="CCFF33"/>
            </a:solidFill>
            <a:ln w="0" cap="flat" cmpd="sng">
              <a:solidFill>
                <a:schemeClr val="tx1"/>
              </a:solidFill>
              <a:prstDash val="solid"/>
              <a:miter/>
              <a:headEnd type="none" w="med" len="med"/>
              <a:tailEnd type="none" w="med" len="med"/>
            </a:ln>
          </p:spPr>
          <p:txBody>
            <a:bodyPr/>
            <a:p>
              <a:endParaRPr lang="zh-CN" altLang="en-US" sz="1200"/>
            </a:p>
          </p:txBody>
        </p:sp>
      </p:grpSp>
      <p:pic>
        <p:nvPicPr>
          <p:cNvPr id="6162" name="图片 6161" descr="Q1OSTDMJXQYWXJ7T[1]"/>
          <p:cNvPicPr>
            <a:picLocks noChangeAspect="1"/>
          </p:cNvPicPr>
          <p:nvPr/>
        </p:nvPicPr>
        <p:blipFill>
          <a:blip r:embed="rId1"/>
          <a:stretch>
            <a:fillRect/>
          </a:stretch>
        </p:blipFill>
        <p:spPr>
          <a:xfrm>
            <a:off x="7228274" y="-97"/>
            <a:ext cx="1917380" cy="1819724"/>
          </a:xfrm>
          <a:prstGeom prst="rect">
            <a:avLst/>
          </a:prstGeom>
          <a:noFill/>
          <a:ln w="9525">
            <a:noFill/>
          </a:ln>
        </p:spPr>
      </p:pic>
      <p:sp>
        <p:nvSpPr>
          <p:cNvPr id="6163" name="矩形 6162"/>
          <p:cNvSpPr/>
          <p:nvPr/>
        </p:nvSpPr>
        <p:spPr>
          <a:xfrm>
            <a:off x="7512451" y="1919493"/>
            <a:ext cx="1097280" cy="275590"/>
          </a:xfrm>
          <a:prstGeom prst="rect">
            <a:avLst/>
          </a:prstGeom>
          <a:noFill/>
          <a:ln w="9525">
            <a:noFill/>
          </a:ln>
        </p:spPr>
        <p:txBody>
          <a:bodyPr wrap="none" anchor="ctr">
            <a:spAutoFit/>
          </a:bodyPr>
          <a:p>
            <a:r>
              <a:rPr lang="zh-CN" altLang="en-US" sz="1200" dirty="0">
                <a:latin typeface="Arial" panose="020B0604020202020204" pitchFamily="34" charset="0"/>
              </a:rPr>
              <a:t>闻气体的方法</a:t>
            </a:r>
            <a:endParaRPr lang="zh-CN" altLang="en-US" sz="1200" dirty="0">
              <a:latin typeface="Arial" panose="020B0604020202020204" pitchFamily="34" charset="0"/>
            </a:endParaRPr>
          </a:p>
        </p:txBody>
      </p:sp>
      <p:sp>
        <p:nvSpPr>
          <p:cNvPr id="6164" name="云形标注 6163"/>
          <p:cNvSpPr/>
          <p:nvPr/>
        </p:nvSpPr>
        <p:spPr>
          <a:xfrm>
            <a:off x="1073150" y="2287905"/>
            <a:ext cx="6155690" cy="2311400"/>
          </a:xfrm>
          <a:prstGeom prst="cloudCallout">
            <a:avLst>
              <a:gd name="adj1" fmla="val -44329"/>
              <a:gd name="adj2" fmla="val -45153"/>
            </a:avLst>
          </a:prstGeom>
          <a:solidFill>
            <a:srgbClr val="FFFF00"/>
          </a:solidFill>
          <a:ln w="9525" cap="flat" cmpd="sng">
            <a:solidFill>
              <a:srgbClr val="A50021"/>
            </a:solidFill>
            <a:prstDash val="solid"/>
            <a:headEnd type="none" w="med" len="med"/>
            <a:tailEnd type="none" w="med" len="med"/>
          </a:ln>
        </p:spPr>
        <p:txBody>
          <a:bodyPr/>
          <a:p>
            <a:pPr algn="just"/>
            <a:r>
              <a:rPr lang="zh-CN" altLang="en-US" sz="1200" dirty="0">
                <a:solidFill>
                  <a:srgbClr val="FF0000"/>
                </a:solidFill>
                <a:latin typeface="Times New Roman" panose="02020603050405020304" charset="0"/>
              </a:rPr>
              <a:t>注意</a:t>
            </a:r>
            <a:endParaRPr lang="zh-CN" altLang="en-US" sz="1200" dirty="0">
              <a:solidFill>
                <a:srgbClr val="FF0000"/>
              </a:solidFill>
              <a:latin typeface="Times New Roman" panose="02020603050405020304" charset="0"/>
            </a:endParaRPr>
          </a:p>
          <a:p>
            <a:pPr algn="just">
              <a:lnSpc>
                <a:spcPct val="176000"/>
              </a:lnSpc>
            </a:pPr>
            <a:r>
              <a:rPr lang="zh-CN" altLang="en-US" sz="1200" dirty="0">
                <a:solidFill>
                  <a:srgbClr val="FF0000"/>
                </a:solidFill>
                <a:latin typeface="Times New Roman" panose="02020603050405020304" charset="0"/>
              </a:rPr>
              <a:t>氯气有毒，具有强烈的令人窒息的刺激性气味，吸入少量的氯气会对呼吸道黏膜产生刺激，引起胸部疼痛和激烈的咳嗽，吸入大量的氯气会因为呼吸道及肺部水肿而使人窒息死亡。所以，在实验室里闻氯气时，必须十分小心，应该用手轻轻地在瓶口扇动，使极少量的氯气飘进鼻孔。</a:t>
            </a:r>
            <a:endParaRPr lang="zh-CN" altLang="en-US" sz="1200" dirty="0">
              <a:solidFill>
                <a:srgbClr val="FF0000"/>
              </a:solidFill>
              <a:latin typeface="Times New Roman" panose="02020603050405020304" charset="0"/>
            </a:endParaRPr>
          </a:p>
          <a:p>
            <a:endParaRPr lang="zh-CN" altLang="en-US" sz="1200" dirty="0">
              <a:solidFill>
                <a:srgbClr val="FF0000"/>
              </a:solidFill>
              <a:latin typeface="Times New Roman" panose="02020603050405020304" charset="0"/>
            </a:endParaRPr>
          </a:p>
        </p:txBody>
      </p:sp>
      <p:sp>
        <p:nvSpPr>
          <p:cNvPr id="6165" name="矩形 6164"/>
          <p:cNvSpPr/>
          <p:nvPr/>
        </p:nvSpPr>
        <p:spPr>
          <a:xfrm>
            <a:off x="1818040" y="863031"/>
            <a:ext cx="2346960" cy="414020"/>
          </a:xfrm>
          <a:prstGeom prst="rect">
            <a:avLst/>
          </a:prstGeom>
          <a:noFill/>
          <a:ln w="9525">
            <a:noFill/>
          </a:ln>
        </p:spPr>
        <p:txBody>
          <a:bodyPr wrap="none" anchor="ctr">
            <a:spAutoFit/>
          </a:bodyPr>
          <a:p>
            <a:r>
              <a:rPr lang="en-US" altLang="zh-CN" sz="2100" dirty="0">
                <a:latin typeface="Arial" panose="020B0604020202020204" pitchFamily="34" charset="0"/>
              </a:rPr>
              <a:t>1. </a:t>
            </a:r>
            <a:r>
              <a:rPr lang="zh-CN" altLang="en-US" sz="2100" dirty="0">
                <a:latin typeface="Arial" panose="020B0604020202020204" pitchFamily="34" charset="0"/>
              </a:rPr>
              <a:t>氯气的物理性质</a:t>
            </a:r>
            <a:endParaRPr lang="zh-CN" altLang="en-US" sz="21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blinds(horizontal)">
                                      <p:cBhvr>
                                        <p:cTn id="7" dur="5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151"/>
                                        </p:tgtEl>
                                        <p:attrNameLst>
                                          <p:attrName>style.visibility</p:attrName>
                                        </p:attrNameLst>
                                      </p:cBhvr>
                                      <p:to>
                                        <p:strVal val="visible"/>
                                      </p:to>
                                    </p:set>
                                    <p:anim calcmode="lin" valueType="num">
                                      <p:cBhvr additive="base">
                                        <p:cTn id="12" dur="500" fill="hold"/>
                                        <p:tgtEl>
                                          <p:spTgt spid="6151"/>
                                        </p:tgtEl>
                                        <p:attrNameLst>
                                          <p:attrName>ppt_x</p:attrName>
                                        </p:attrNameLst>
                                      </p:cBhvr>
                                      <p:tavLst>
                                        <p:tav tm="0">
                                          <p:val>
                                            <p:strVal val="0-#ppt_w/2"/>
                                          </p:val>
                                        </p:tav>
                                        <p:tav tm="100000">
                                          <p:val>
                                            <p:strVal val="#ppt_x"/>
                                          </p:val>
                                        </p:tav>
                                      </p:tavLst>
                                    </p:anim>
                                    <p:anim calcmode="lin" valueType="num">
                                      <p:cBhvr additive="base">
                                        <p:cTn id="13"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94" name="图片 7193"/>
          <p:cNvPicPr>
            <a:picLocks noChangeAspect="1"/>
          </p:cNvPicPr>
          <p:nvPr/>
        </p:nvPicPr>
        <p:blipFill>
          <a:blip r:embed="rId1"/>
          <a:stretch>
            <a:fillRect/>
          </a:stretch>
        </p:blipFill>
        <p:spPr>
          <a:xfrm>
            <a:off x="1690370" y="3588385"/>
            <a:ext cx="2177415" cy="1148715"/>
          </a:xfrm>
          <a:prstGeom prst="rect">
            <a:avLst/>
          </a:prstGeom>
          <a:noFill/>
          <a:ln w="9525">
            <a:noFill/>
          </a:ln>
        </p:spPr>
      </p:pic>
      <p:sp>
        <p:nvSpPr>
          <p:cNvPr id="7172" name="矩形 7171"/>
          <p:cNvSpPr/>
          <p:nvPr/>
        </p:nvSpPr>
        <p:spPr>
          <a:xfrm>
            <a:off x="81446" y="433694"/>
            <a:ext cx="2654935" cy="460375"/>
          </a:xfrm>
          <a:prstGeom prst="rect">
            <a:avLst/>
          </a:prstGeom>
          <a:noFill/>
          <a:ln w="9525">
            <a:noFill/>
          </a:ln>
        </p:spPr>
        <p:txBody>
          <a:bodyPr wrap="none" anchor="ctr">
            <a:spAutoFit/>
          </a:bodyPr>
          <a:p>
            <a:r>
              <a:rPr lang="en-US" altLang="zh-CN" sz="2400" dirty="0">
                <a:latin typeface="Arial" panose="020B0604020202020204" pitchFamily="34" charset="0"/>
              </a:rPr>
              <a:t>2. </a:t>
            </a:r>
            <a:r>
              <a:rPr lang="zh-CN" altLang="en-US" sz="2400" dirty="0">
                <a:latin typeface="Arial" panose="020B0604020202020204" pitchFamily="34" charset="0"/>
              </a:rPr>
              <a:t>氯气的化学性质</a:t>
            </a:r>
            <a:endParaRPr lang="zh-CN" altLang="en-US" sz="2400" dirty="0">
              <a:latin typeface="Arial" panose="020B0604020202020204" pitchFamily="34" charset="0"/>
            </a:endParaRPr>
          </a:p>
        </p:txBody>
      </p:sp>
      <p:sp>
        <p:nvSpPr>
          <p:cNvPr id="7173" name="矩形 7172"/>
          <p:cNvSpPr/>
          <p:nvPr/>
        </p:nvSpPr>
        <p:spPr>
          <a:xfrm>
            <a:off x="467566" y="877855"/>
            <a:ext cx="2595880" cy="645160"/>
          </a:xfrm>
          <a:prstGeom prst="rect">
            <a:avLst/>
          </a:prstGeom>
          <a:noFill/>
          <a:ln w="9525">
            <a:noFill/>
          </a:ln>
        </p:spPr>
        <p:txBody>
          <a:bodyPr wrap="square" anchor="ctr">
            <a:spAutoFit/>
          </a:bodyPr>
          <a:p>
            <a:r>
              <a:rPr lang="zh-CN" altLang="en-US" sz="1800" dirty="0">
                <a:latin typeface="Arial" panose="020B0604020202020204" pitchFamily="34" charset="0"/>
              </a:rPr>
              <a:t>（</a:t>
            </a:r>
            <a:r>
              <a:rPr lang="en-US" altLang="zh-CN" sz="1800" dirty="0">
                <a:latin typeface="Arial" panose="020B0604020202020204" pitchFamily="34" charset="0"/>
              </a:rPr>
              <a:t>1</a:t>
            </a:r>
            <a:r>
              <a:rPr lang="zh-CN" altLang="en-US" sz="1800" dirty="0">
                <a:latin typeface="Arial" panose="020B0604020202020204" pitchFamily="34" charset="0"/>
              </a:rPr>
              <a:t>）氯气与金属的反应</a:t>
            </a:r>
            <a:endParaRPr lang="zh-CN" altLang="en-US" sz="1800" dirty="0">
              <a:latin typeface="Arial" panose="020B0604020202020204" pitchFamily="34" charset="0"/>
            </a:endParaRPr>
          </a:p>
          <a:p>
            <a:pPr eaLnBrk="0" hangingPunct="0"/>
            <a:endParaRPr lang="zh-CN" altLang="en-US" sz="1800" dirty="0">
              <a:latin typeface="Arial" panose="020B0604020202020204" pitchFamily="34" charset="0"/>
            </a:endParaRPr>
          </a:p>
        </p:txBody>
      </p:sp>
      <p:sp>
        <p:nvSpPr>
          <p:cNvPr id="7175" name="矩形 7174"/>
          <p:cNvSpPr/>
          <p:nvPr/>
        </p:nvSpPr>
        <p:spPr>
          <a:xfrm>
            <a:off x="792298" y="1489068"/>
            <a:ext cx="1233170" cy="414020"/>
          </a:xfrm>
          <a:prstGeom prst="rect">
            <a:avLst/>
          </a:prstGeom>
          <a:noFill/>
          <a:ln w="9525">
            <a:noFill/>
          </a:ln>
        </p:spPr>
        <p:txBody>
          <a:bodyPr wrap="none" anchor="ctr">
            <a:spAutoFit/>
          </a:bodyPr>
          <a:p>
            <a:pPr algn="ctr"/>
            <a:r>
              <a:rPr lang="en-US" altLang="zh-CN" sz="2100">
                <a:latin typeface="Times New Roman" panose="02020603050405020304" charset="0"/>
                <a:cs typeface="Times New Roman" panose="02020603050405020304" charset="0"/>
              </a:rPr>
              <a:t>Cu </a:t>
            </a:r>
            <a:r>
              <a:rPr lang="zh-CN" altLang="en-US" sz="2100" dirty="0">
                <a:latin typeface="Times New Roman" panose="02020603050405020304" charset="0"/>
                <a:cs typeface="Times New Roman" panose="02020603050405020304" charset="0"/>
              </a:rPr>
              <a:t>＋ </a:t>
            </a:r>
            <a:r>
              <a:rPr lang="en-US" altLang="zh-CN" sz="2100">
                <a:latin typeface="Times New Roman" panose="02020603050405020304" charset="0"/>
                <a:cs typeface="Times New Roman" panose="02020603050405020304" charset="0"/>
              </a:rPr>
              <a:t>Cl</a:t>
            </a:r>
            <a:r>
              <a:rPr lang="en-US" altLang="zh-CN" sz="2100" baseline="-30000">
                <a:latin typeface="Times New Roman" panose="02020603050405020304" charset="0"/>
                <a:cs typeface="Times New Roman" panose="02020603050405020304" charset="0"/>
              </a:rPr>
              <a:t>2</a:t>
            </a:r>
            <a:endParaRPr lang="en-US" altLang="zh-CN" sz="2100">
              <a:latin typeface="Arial" panose="020B0604020202020204" pitchFamily="34" charset="0"/>
            </a:endParaRPr>
          </a:p>
        </p:txBody>
      </p:sp>
      <p:pic>
        <p:nvPicPr>
          <p:cNvPr id="7174" name="图片 7173"/>
          <p:cNvPicPr>
            <a:picLocks noChangeAspect="1"/>
          </p:cNvPicPr>
          <p:nvPr/>
        </p:nvPicPr>
        <p:blipFill>
          <a:blip r:embed="rId2"/>
          <a:stretch>
            <a:fillRect/>
          </a:stretch>
        </p:blipFill>
        <p:spPr>
          <a:xfrm>
            <a:off x="2087005" y="1360029"/>
            <a:ext cx="902717" cy="671678"/>
          </a:xfrm>
          <a:prstGeom prst="rect">
            <a:avLst/>
          </a:prstGeom>
          <a:noFill/>
          <a:ln w="9525">
            <a:noFill/>
          </a:ln>
        </p:spPr>
      </p:pic>
      <p:sp>
        <p:nvSpPr>
          <p:cNvPr id="7176" name="矩形 7175"/>
          <p:cNvSpPr/>
          <p:nvPr/>
        </p:nvSpPr>
        <p:spPr>
          <a:xfrm>
            <a:off x="3275790" y="1522800"/>
            <a:ext cx="833120" cy="414020"/>
          </a:xfrm>
          <a:prstGeom prst="rect">
            <a:avLst/>
          </a:prstGeom>
          <a:noFill/>
          <a:ln w="9525">
            <a:noFill/>
          </a:ln>
        </p:spPr>
        <p:txBody>
          <a:bodyPr wrap="none" anchor="ctr">
            <a:spAutoFit/>
          </a:bodyPr>
          <a:p>
            <a:pPr algn="ctr"/>
            <a:r>
              <a:rPr lang="en-US" altLang="zh-CN" sz="2100">
                <a:latin typeface="Times New Roman" panose="02020603050405020304" charset="0"/>
                <a:cs typeface="Times New Roman" panose="02020603050405020304" charset="0"/>
              </a:rPr>
              <a:t>CuCl</a:t>
            </a:r>
            <a:r>
              <a:rPr lang="en-US" altLang="zh-CN" sz="2100" baseline="-30000">
                <a:latin typeface="Times New Roman" panose="02020603050405020304" charset="0"/>
                <a:cs typeface="Times New Roman" panose="02020603050405020304" charset="0"/>
              </a:rPr>
              <a:t>2</a:t>
            </a:r>
            <a:endParaRPr lang="en-US" altLang="zh-CN" sz="2100">
              <a:latin typeface="Arial" panose="020B0604020202020204" pitchFamily="34" charset="0"/>
            </a:endParaRPr>
          </a:p>
        </p:txBody>
      </p:sp>
      <p:pic>
        <p:nvPicPr>
          <p:cNvPr id="7177" name="图片 7176" descr="news_200561915545"/>
          <p:cNvPicPr>
            <a:picLocks noChangeAspect="1"/>
          </p:cNvPicPr>
          <p:nvPr/>
        </p:nvPicPr>
        <p:blipFill>
          <a:blip r:embed="rId3"/>
          <a:stretch>
            <a:fillRect/>
          </a:stretch>
        </p:blipFill>
        <p:spPr>
          <a:xfrm>
            <a:off x="5258435" y="531495"/>
            <a:ext cx="988695" cy="1337310"/>
          </a:xfrm>
          <a:prstGeom prst="rect">
            <a:avLst/>
          </a:prstGeom>
          <a:noFill/>
          <a:ln w="9525">
            <a:noFill/>
          </a:ln>
        </p:spPr>
      </p:pic>
      <p:sp>
        <p:nvSpPr>
          <p:cNvPr id="7178" name="矩形 7177"/>
          <p:cNvSpPr/>
          <p:nvPr/>
        </p:nvSpPr>
        <p:spPr>
          <a:xfrm>
            <a:off x="5225324" y="1902943"/>
            <a:ext cx="1292225" cy="275590"/>
          </a:xfrm>
          <a:prstGeom prst="rect">
            <a:avLst/>
          </a:prstGeom>
          <a:noFill/>
          <a:ln w="9525">
            <a:noFill/>
          </a:ln>
        </p:spPr>
        <p:txBody>
          <a:bodyPr wrap="none" anchor="ctr">
            <a:spAutoFit/>
          </a:bodyPr>
          <a:p>
            <a:r>
              <a:rPr lang="en-US" altLang="zh-CN" sz="1200" dirty="0">
                <a:latin typeface="Arial" panose="020B0604020202020204" pitchFamily="34" charset="0"/>
              </a:rPr>
              <a:t> </a:t>
            </a:r>
            <a:r>
              <a:rPr lang="zh-CN" altLang="en-US" sz="1200" dirty="0">
                <a:latin typeface="Arial" panose="020B0604020202020204" pitchFamily="34" charset="0"/>
              </a:rPr>
              <a:t>铜在氯气里燃烧</a:t>
            </a:r>
            <a:endParaRPr lang="zh-CN" altLang="en-US" sz="1200" dirty="0">
              <a:latin typeface="Arial" panose="020B0604020202020204" pitchFamily="34" charset="0"/>
            </a:endParaRPr>
          </a:p>
        </p:txBody>
      </p:sp>
      <p:sp>
        <p:nvSpPr>
          <p:cNvPr id="7182" name="椭圆形标注 7181"/>
          <p:cNvSpPr/>
          <p:nvPr/>
        </p:nvSpPr>
        <p:spPr>
          <a:xfrm>
            <a:off x="6517406" y="141720"/>
            <a:ext cx="1242128" cy="594268"/>
          </a:xfrm>
          <a:prstGeom prst="wedgeEllipseCallout">
            <a:avLst>
              <a:gd name="adj1" fmla="val -70708"/>
              <a:gd name="adj2" fmla="val 96894"/>
            </a:avLst>
          </a:prstGeom>
          <a:solidFill>
            <a:schemeClr val="accent1"/>
          </a:solidFill>
          <a:ln w="9525" cap="flat" cmpd="sng">
            <a:solidFill>
              <a:schemeClr val="tx1"/>
            </a:solidFill>
            <a:prstDash val="solid"/>
            <a:miter/>
            <a:headEnd type="none" w="med" len="med"/>
            <a:tailEnd type="none" w="med" len="med"/>
          </a:ln>
        </p:spPr>
        <p:txBody>
          <a:bodyPr/>
          <a:p>
            <a:pPr algn="ctr"/>
            <a:r>
              <a:rPr lang="zh-CN" altLang="en-US" sz="1500" b="1" dirty="0">
                <a:solidFill>
                  <a:srgbClr val="CC6600"/>
                </a:solidFill>
                <a:latin typeface="Arial" panose="020B0604020202020204" pitchFamily="34" charset="0"/>
              </a:rPr>
              <a:t>棕黄色烟</a:t>
            </a:r>
            <a:endParaRPr lang="zh-CN" altLang="en-US" sz="1500" b="1" dirty="0">
              <a:solidFill>
                <a:srgbClr val="CC6600"/>
              </a:solidFill>
              <a:latin typeface="Arial" panose="020B0604020202020204" pitchFamily="34" charset="0"/>
            </a:endParaRPr>
          </a:p>
        </p:txBody>
      </p:sp>
      <p:sp>
        <p:nvSpPr>
          <p:cNvPr id="7183" name="矩形 7182"/>
          <p:cNvSpPr/>
          <p:nvPr/>
        </p:nvSpPr>
        <p:spPr>
          <a:xfrm>
            <a:off x="467646" y="2365105"/>
            <a:ext cx="2824480" cy="414020"/>
          </a:xfrm>
          <a:prstGeom prst="rect">
            <a:avLst/>
          </a:prstGeom>
          <a:noFill/>
          <a:ln w="9525">
            <a:noFill/>
          </a:ln>
        </p:spPr>
        <p:txBody>
          <a:bodyPr wrap="none" anchor="ctr">
            <a:spAutoFit/>
          </a:bodyPr>
          <a:p>
            <a:r>
              <a:rPr lang="zh-CN" altLang="en-US" sz="1800" dirty="0">
                <a:latin typeface="Arial" panose="020B0604020202020204" pitchFamily="34" charset="0"/>
              </a:rPr>
              <a:t>（</a:t>
            </a:r>
            <a:r>
              <a:rPr lang="en-US" altLang="zh-CN" sz="1800" dirty="0">
                <a:latin typeface="Arial" panose="020B0604020202020204" pitchFamily="34" charset="0"/>
              </a:rPr>
              <a:t>2</a:t>
            </a:r>
            <a:r>
              <a:rPr lang="zh-CN" altLang="en-US" sz="1800" dirty="0">
                <a:latin typeface="Arial" panose="020B0604020202020204" pitchFamily="34" charset="0"/>
              </a:rPr>
              <a:t>）氯气与非金属的反应</a:t>
            </a:r>
            <a:r>
              <a:rPr lang="zh-CN" altLang="en-US" sz="2100" dirty="0">
                <a:latin typeface="Arial" panose="020B0604020202020204" pitchFamily="34" charset="0"/>
              </a:rPr>
              <a:t> </a:t>
            </a:r>
            <a:endParaRPr lang="zh-CN" altLang="en-US" sz="2100" dirty="0">
              <a:latin typeface="Arial" panose="020B0604020202020204" pitchFamily="34" charset="0"/>
            </a:endParaRPr>
          </a:p>
        </p:txBody>
      </p:sp>
      <p:sp>
        <p:nvSpPr>
          <p:cNvPr id="7185" name="矩形 7184"/>
          <p:cNvSpPr/>
          <p:nvPr/>
        </p:nvSpPr>
        <p:spPr>
          <a:xfrm>
            <a:off x="885556" y="2995820"/>
            <a:ext cx="1201420" cy="414020"/>
          </a:xfrm>
          <a:prstGeom prst="rect">
            <a:avLst/>
          </a:prstGeom>
          <a:noFill/>
          <a:ln w="9525">
            <a:noFill/>
          </a:ln>
        </p:spPr>
        <p:txBody>
          <a:bodyPr wrap="none" anchor="ctr">
            <a:spAutoFit/>
          </a:bodyPr>
          <a:p>
            <a:r>
              <a:rPr lang="en-US" altLang="zh-CN" sz="2100">
                <a:latin typeface="Times New Roman" panose="02020603050405020304" charset="0"/>
                <a:cs typeface="Times New Roman" panose="02020603050405020304" charset="0"/>
              </a:rPr>
              <a:t>H</a:t>
            </a:r>
            <a:r>
              <a:rPr lang="en-US" altLang="zh-CN" sz="2100" baseline="-30000">
                <a:latin typeface="Times New Roman" panose="02020603050405020304" charset="0"/>
                <a:cs typeface="Times New Roman" panose="02020603050405020304" charset="0"/>
              </a:rPr>
              <a:t>2</a:t>
            </a:r>
            <a:r>
              <a:rPr lang="en-US" altLang="zh-CN" sz="2100">
                <a:latin typeface="Times New Roman" panose="02020603050405020304" charset="0"/>
                <a:cs typeface="Times New Roman" panose="02020603050405020304" charset="0"/>
              </a:rPr>
              <a:t> </a:t>
            </a:r>
            <a:r>
              <a:rPr lang="zh-CN" altLang="en-US" sz="2100" dirty="0">
                <a:latin typeface="Times New Roman" panose="02020603050405020304" charset="0"/>
                <a:cs typeface="Times New Roman" panose="02020603050405020304" charset="0"/>
              </a:rPr>
              <a:t>＋ </a:t>
            </a:r>
            <a:r>
              <a:rPr lang="en-US" altLang="zh-CN" sz="2100">
                <a:latin typeface="Times New Roman" panose="02020603050405020304" charset="0"/>
                <a:cs typeface="Times New Roman" panose="02020603050405020304" charset="0"/>
              </a:rPr>
              <a:t>Cl</a:t>
            </a:r>
            <a:r>
              <a:rPr lang="en-US" altLang="zh-CN" sz="2100" baseline="-30000">
                <a:latin typeface="Times New Roman" panose="02020603050405020304" charset="0"/>
                <a:cs typeface="Times New Roman" panose="02020603050405020304" charset="0"/>
              </a:rPr>
              <a:t>2</a:t>
            </a:r>
            <a:endParaRPr lang="en-US" altLang="zh-CN" sz="2100">
              <a:latin typeface="Arial" panose="020B0604020202020204" pitchFamily="34" charset="0"/>
            </a:endParaRPr>
          </a:p>
        </p:txBody>
      </p:sp>
      <p:pic>
        <p:nvPicPr>
          <p:cNvPr id="7184" name="图片 7183"/>
          <p:cNvPicPr>
            <a:picLocks noChangeAspect="1"/>
          </p:cNvPicPr>
          <p:nvPr/>
        </p:nvPicPr>
        <p:blipFill>
          <a:blip r:embed="rId2"/>
          <a:stretch>
            <a:fillRect/>
          </a:stretch>
        </p:blipFill>
        <p:spPr>
          <a:xfrm>
            <a:off x="2229880" y="2910752"/>
            <a:ext cx="918198" cy="683587"/>
          </a:xfrm>
          <a:prstGeom prst="rect">
            <a:avLst/>
          </a:prstGeom>
          <a:noFill/>
          <a:ln w="9525">
            <a:noFill/>
          </a:ln>
        </p:spPr>
      </p:pic>
      <p:sp>
        <p:nvSpPr>
          <p:cNvPr id="7186" name="矩形 7185"/>
          <p:cNvSpPr/>
          <p:nvPr/>
        </p:nvSpPr>
        <p:spPr>
          <a:xfrm>
            <a:off x="3359705" y="3045985"/>
            <a:ext cx="1998362" cy="414020"/>
          </a:xfrm>
          <a:prstGeom prst="rect">
            <a:avLst/>
          </a:prstGeom>
          <a:noFill/>
          <a:ln w="9525">
            <a:noFill/>
          </a:ln>
        </p:spPr>
        <p:txBody>
          <a:bodyPr anchor="ctr">
            <a:spAutoFit/>
          </a:bodyPr>
          <a:p>
            <a:r>
              <a:rPr lang="en-US" altLang="zh-CN" sz="2100">
                <a:latin typeface="Times New Roman" panose="02020603050405020304" charset="0"/>
                <a:cs typeface="Times New Roman" panose="02020603050405020304" charset="0"/>
              </a:rPr>
              <a:t>2HCl</a:t>
            </a:r>
            <a:endParaRPr lang="en-US" altLang="zh-CN" sz="2100">
              <a:latin typeface="Arial" panose="020B0604020202020204" pitchFamily="34" charset="0"/>
            </a:endParaRPr>
          </a:p>
        </p:txBody>
      </p:sp>
      <p:sp>
        <p:nvSpPr>
          <p:cNvPr id="7191" name="椭圆形标注 7190"/>
          <p:cNvSpPr/>
          <p:nvPr/>
        </p:nvSpPr>
        <p:spPr>
          <a:xfrm>
            <a:off x="4557045" y="2541614"/>
            <a:ext cx="2917752" cy="918198"/>
          </a:xfrm>
          <a:prstGeom prst="wedgeEllipseCallout">
            <a:avLst>
              <a:gd name="adj1" fmla="val -54694"/>
              <a:gd name="adj2" fmla="val 29898"/>
            </a:avLst>
          </a:prstGeom>
          <a:solidFill>
            <a:schemeClr val="accent1"/>
          </a:solidFill>
          <a:ln w="9525" cap="flat" cmpd="sng">
            <a:solidFill>
              <a:schemeClr val="tx1"/>
            </a:solidFill>
            <a:prstDash val="solid"/>
            <a:miter/>
            <a:headEnd type="none" w="med" len="med"/>
            <a:tailEnd type="none" w="med" len="med"/>
          </a:ln>
        </p:spPr>
        <p:txBody>
          <a:bodyPr/>
          <a:p>
            <a:r>
              <a:rPr lang="zh-CN" altLang="en-US" sz="1200" b="1" dirty="0">
                <a:latin typeface="Arial" panose="020B0604020202020204" pitchFamily="34" charset="0"/>
              </a:rPr>
              <a:t>安静燃烧，苍白色火焰，瓶口有白雾，有刺激性气味气体生成</a:t>
            </a:r>
            <a:endParaRPr lang="zh-CN" altLang="en-US" sz="1200" b="1" dirty="0">
              <a:latin typeface="Arial" panose="020B0604020202020204" pitchFamily="34" charset="0"/>
            </a:endParaRPr>
          </a:p>
          <a:p>
            <a:endParaRPr lang="zh-CN" altLang="en-US" sz="1200" dirty="0">
              <a:latin typeface="Arial" panose="020B0604020202020204" pitchFamily="34" charset="0"/>
            </a:endParaRPr>
          </a:p>
          <a:p>
            <a:pPr algn="ctr"/>
            <a:endParaRPr lang="zh-CN" altLang="en-US" sz="1500" b="1" dirty="0">
              <a:latin typeface="Arial" panose="020B0604020202020204" pitchFamily="34" charset="0"/>
            </a:endParaRPr>
          </a:p>
        </p:txBody>
      </p:sp>
      <p:sp>
        <p:nvSpPr>
          <p:cNvPr id="7192" name="矩形 7191"/>
          <p:cNvSpPr/>
          <p:nvPr/>
        </p:nvSpPr>
        <p:spPr>
          <a:xfrm>
            <a:off x="879417" y="4003343"/>
            <a:ext cx="1201420" cy="414020"/>
          </a:xfrm>
          <a:prstGeom prst="rect">
            <a:avLst/>
          </a:prstGeom>
          <a:noFill/>
          <a:ln w="9525">
            <a:noFill/>
          </a:ln>
        </p:spPr>
        <p:txBody>
          <a:bodyPr wrap="none" anchor="ctr">
            <a:spAutoFit/>
          </a:bodyPr>
          <a:p>
            <a:r>
              <a:rPr lang="en-US" altLang="zh-CN" sz="2100">
                <a:latin typeface="Times New Roman" panose="02020603050405020304" charset="0"/>
                <a:cs typeface="Times New Roman" panose="02020603050405020304" charset="0"/>
              </a:rPr>
              <a:t>H</a:t>
            </a:r>
            <a:r>
              <a:rPr lang="en-US" altLang="zh-CN" sz="2100" baseline="-30000">
                <a:latin typeface="Times New Roman" panose="02020603050405020304" charset="0"/>
                <a:cs typeface="Times New Roman" panose="02020603050405020304" charset="0"/>
              </a:rPr>
              <a:t>2</a:t>
            </a:r>
            <a:r>
              <a:rPr lang="en-US" altLang="zh-CN" sz="2100">
                <a:latin typeface="Times New Roman" panose="02020603050405020304" charset="0"/>
                <a:cs typeface="Times New Roman" panose="02020603050405020304" charset="0"/>
              </a:rPr>
              <a:t> </a:t>
            </a:r>
            <a:r>
              <a:rPr lang="zh-CN" altLang="en-US" sz="2100" dirty="0">
                <a:latin typeface="Times New Roman" panose="02020603050405020304" charset="0"/>
                <a:cs typeface="Times New Roman" panose="02020603050405020304" charset="0"/>
              </a:rPr>
              <a:t>＋ </a:t>
            </a:r>
            <a:r>
              <a:rPr lang="en-US" altLang="zh-CN" sz="2100">
                <a:latin typeface="Times New Roman" panose="02020603050405020304" charset="0"/>
                <a:cs typeface="Times New Roman" panose="02020603050405020304" charset="0"/>
              </a:rPr>
              <a:t>Cl</a:t>
            </a:r>
            <a:r>
              <a:rPr lang="en-US" altLang="zh-CN" sz="2100" baseline="-30000">
                <a:latin typeface="Times New Roman" panose="02020603050405020304" charset="0"/>
                <a:cs typeface="Times New Roman" panose="02020603050405020304" charset="0"/>
              </a:rPr>
              <a:t>2</a:t>
            </a:r>
            <a:endParaRPr lang="en-US" altLang="zh-CN" sz="2100">
              <a:latin typeface="Arial" panose="020B0604020202020204" pitchFamily="34" charset="0"/>
            </a:endParaRPr>
          </a:p>
        </p:txBody>
      </p:sp>
      <p:sp>
        <p:nvSpPr>
          <p:cNvPr id="7193" name="矩形 7192"/>
          <p:cNvSpPr/>
          <p:nvPr/>
        </p:nvSpPr>
        <p:spPr>
          <a:xfrm>
            <a:off x="3276097" y="4072558"/>
            <a:ext cx="1998362" cy="414020"/>
          </a:xfrm>
          <a:prstGeom prst="rect">
            <a:avLst/>
          </a:prstGeom>
          <a:noFill/>
          <a:ln w="9525">
            <a:noFill/>
          </a:ln>
        </p:spPr>
        <p:txBody>
          <a:bodyPr anchor="ctr">
            <a:spAutoFit/>
          </a:bodyPr>
          <a:p>
            <a:r>
              <a:rPr lang="en-US" altLang="zh-CN" sz="2100">
                <a:latin typeface="Times New Roman" panose="02020603050405020304" charset="0"/>
                <a:cs typeface="Times New Roman" panose="02020603050405020304" charset="0"/>
              </a:rPr>
              <a:t>2HCl</a:t>
            </a:r>
            <a:endParaRPr lang="en-US" altLang="zh-CN" sz="2100">
              <a:latin typeface="Arial" panose="020B0604020202020204" pitchFamily="34" charset="0"/>
            </a:endParaRPr>
          </a:p>
        </p:txBody>
      </p:sp>
      <p:sp>
        <p:nvSpPr>
          <p:cNvPr id="7195" name="爆炸形 1 7194"/>
          <p:cNvSpPr/>
          <p:nvPr/>
        </p:nvSpPr>
        <p:spPr>
          <a:xfrm>
            <a:off x="4624957" y="3761134"/>
            <a:ext cx="2781987" cy="1383848"/>
          </a:xfrm>
          <a:prstGeom prst="irregularSeal1">
            <a:avLst/>
          </a:prstGeom>
          <a:solidFill>
            <a:schemeClr val="accent1"/>
          </a:solidFill>
          <a:ln w="9525" cap="flat" cmpd="sng">
            <a:solidFill>
              <a:schemeClr val="tx1"/>
            </a:solidFill>
            <a:prstDash val="solid"/>
            <a:miter/>
            <a:headEnd type="none" w="med" len="med"/>
            <a:tailEnd type="none" w="med" len="med"/>
          </a:ln>
        </p:spPr>
        <p:txBody>
          <a:bodyPr wrap="none" anchor="ctr"/>
          <a:p>
            <a:pPr algn="ctr">
              <a:spcBef>
                <a:spcPct val="50000"/>
              </a:spcBef>
            </a:pPr>
            <a:r>
              <a:rPr lang="zh-CN" altLang="en-US" sz="1200" b="1" dirty="0">
                <a:solidFill>
                  <a:srgbClr val="000000"/>
                </a:solidFill>
                <a:latin typeface="Arial" panose="020B0604020202020204" pitchFamily="34" charset="0"/>
              </a:rPr>
              <a:t>爆炸，瓶口有白雾</a:t>
            </a:r>
            <a:endParaRPr lang="zh-CN" altLang="en-US" sz="1200" dirty="0">
              <a:solidFill>
                <a:srgbClr val="000000"/>
              </a:solidFill>
              <a:latin typeface="Arial" panose="020B0604020202020204" pitchFamily="34" charset="0"/>
            </a:endParaRPr>
          </a:p>
          <a:p>
            <a:pPr algn="ctr"/>
            <a:endParaRPr lang="zh-CN" altLang="en-US" sz="12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6" name="矩形 8195"/>
          <p:cNvSpPr/>
          <p:nvPr/>
        </p:nvSpPr>
        <p:spPr>
          <a:xfrm>
            <a:off x="62396" y="483146"/>
            <a:ext cx="2731770" cy="414020"/>
          </a:xfrm>
          <a:prstGeom prst="rect">
            <a:avLst/>
          </a:prstGeom>
          <a:noFill/>
          <a:ln w="9525">
            <a:noFill/>
          </a:ln>
        </p:spPr>
        <p:txBody>
          <a:bodyPr wrap="none" anchor="ctr">
            <a:spAutoFit/>
          </a:bodyPr>
          <a:p>
            <a:r>
              <a:rPr lang="zh-CN" altLang="en-US" sz="2100" dirty="0">
                <a:latin typeface="Arial" panose="020B0604020202020204" pitchFamily="34" charset="0"/>
              </a:rPr>
              <a:t>（</a:t>
            </a:r>
            <a:r>
              <a:rPr lang="en-US" altLang="zh-CN" sz="2100" dirty="0">
                <a:latin typeface="Arial" panose="020B0604020202020204" pitchFamily="34" charset="0"/>
              </a:rPr>
              <a:t>3</a:t>
            </a:r>
            <a:r>
              <a:rPr lang="zh-CN" altLang="en-US" sz="2100" dirty="0">
                <a:latin typeface="Arial" panose="020B0604020202020204" pitchFamily="34" charset="0"/>
              </a:rPr>
              <a:t>）氯气与水的反应 </a:t>
            </a:r>
            <a:endParaRPr lang="zh-CN" altLang="en-US" sz="2100" dirty="0">
              <a:latin typeface="Arial" panose="020B0604020202020204" pitchFamily="34" charset="0"/>
            </a:endParaRPr>
          </a:p>
        </p:txBody>
      </p:sp>
      <p:pic>
        <p:nvPicPr>
          <p:cNvPr id="8197" name="图片 8196" descr="F53WK1ZNXDQRNVFB[1]"/>
          <p:cNvPicPr>
            <a:picLocks noChangeAspect="1"/>
          </p:cNvPicPr>
          <p:nvPr/>
        </p:nvPicPr>
        <p:blipFill>
          <a:blip r:embed="rId1"/>
          <a:srcRect l="-633" b="6850"/>
          <a:stretch>
            <a:fillRect/>
          </a:stretch>
        </p:blipFill>
        <p:spPr>
          <a:xfrm>
            <a:off x="5707380" y="373380"/>
            <a:ext cx="1484630" cy="1496060"/>
          </a:xfrm>
          <a:prstGeom prst="rect">
            <a:avLst/>
          </a:prstGeom>
          <a:noFill/>
          <a:ln w="9525">
            <a:noFill/>
          </a:ln>
        </p:spPr>
      </p:pic>
      <p:pic>
        <p:nvPicPr>
          <p:cNvPr id="8198" name="图片 8197" descr="D:/教学/基础化学（智恒平）04260课件(1)/基础化学（智恒平）04260课件/http:/www.chemsky.net/Photo/UploadPhotos/200608/20060824001011813_S.jpg"/>
          <p:cNvPicPr>
            <a:picLocks noChangeAspect="1"/>
          </p:cNvPicPr>
          <p:nvPr/>
        </p:nvPicPr>
        <p:blipFill>
          <a:blip r:embed="rId2" r:link="rId3"/>
          <a:stretch>
            <a:fillRect/>
          </a:stretch>
        </p:blipFill>
        <p:spPr>
          <a:xfrm>
            <a:off x="6138694" y="3058280"/>
            <a:ext cx="957499" cy="614514"/>
          </a:xfrm>
          <a:prstGeom prst="rect">
            <a:avLst/>
          </a:prstGeom>
          <a:noFill/>
          <a:ln w="9525">
            <a:noFill/>
          </a:ln>
        </p:spPr>
      </p:pic>
      <p:sp>
        <p:nvSpPr>
          <p:cNvPr id="8200" name="文本框 8199"/>
          <p:cNvSpPr txBox="1"/>
          <p:nvPr/>
        </p:nvSpPr>
        <p:spPr>
          <a:xfrm>
            <a:off x="5976729" y="1869743"/>
            <a:ext cx="1512467" cy="378712"/>
          </a:xfrm>
          <a:prstGeom prst="rect">
            <a:avLst/>
          </a:prstGeom>
          <a:solidFill>
            <a:srgbClr val="FFFFFF"/>
          </a:solidFill>
          <a:ln w="9525">
            <a:noFill/>
          </a:ln>
        </p:spPr>
        <p:txBody>
          <a:bodyPr lIns="0" tIns="0" rIns="0" bIns="0"/>
          <a:p>
            <a:pPr algn="just"/>
            <a:endParaRPr lang="en-US" altLang="zh-CN" sz="750" dirty="0">
              <a:latin typeface="Times New Roman" panose="02020603050405020304" charset="0"/>
            </a:endParaRPr>
          </a:p>
          <a:p>
            <a:pPr algn="just"/>
            <a:r>
              <a:rPr lang="en-US" altLang="zh-CN" sz="1200" dirty="0">
                <a:latin typeface="Times New Roman" panose="02020603050405020304" charset="0"/>
              </a:rPr>
              <a:t>  </a:t>
            </a:r>
            <a:r>
              <a:rPr lang="zh-CN" altLang="en-US" sz="1200" dirty="0">
                <a:latin typeface="Times New Roman" panose="02020603050405020304" charset="0"/>
              </a:rPr>
              <a:t>氯气使鲜花褪色</a:t>
            </a:r>
            <a:endParaRPr lang="zh-CN" altLang="en-US" sz="1200" dirty="0">
              <a:latin typeface="Arial" panose="020B0604020202020204" pitchFamily="34" charset="0"/>
            </a:endParaRPr>
          </a:p>
        </p:txBody>
      </p:sp>
      <p:sp>
        <p:nvSpPr>
          <p:cNvPr id="8201" name="矩形 8200"/>
          <p:cNvSpPr/>
          <p:nvPr/>
        </p:nvSpPr>
        <p:spPr>
          <a:xfrm>
            <a:off x="636093" y="1105917"/>
            <a:ext cx="3486785" cy="460375"/>
          </a:xfrm>
          <a:prstGeom prst="rect">
            <a:avLst/>
          </a:prstGeom>
          <a:noFill/>
          <a:ln w="9525">
            <a:noFill/>
          </a:ln>
        </p:spPr>
        <p:txBody>
          <a:bodyPr wrap="none" anchor="ctr">
            <a:spAutoFit/>
          </a:bodyPr>
          <a:p>
            <a:r>
              <a:rPr lang="en-US" altLang="zh-CN" sz="2400">
                <a:solidFill>
                  <a:schemeClr val="tx1"/>
                </a:solidFill>
                <a:latin typeface="Arial" panose="020B0604020202020204" pitchFamily="34" charset="0"/>
              </a:rPr>
              <a:t>Cl</a:t>
            </a:r>
            <a:r>
              <a:rPr lang="en-US" altLang="zh-CN" sz="2400" baseline="-25000">
                <a:solidFill>
                  <a:schemeClr val="tx1"/>
                </a:solidFill>
                <a:latin typeface="Arial" panose="020B0604020202020204" pitchFamily="34" charset="0"/>
              </a:rPr>
              <a:t>2</a:t>
            </a:r>
            <a:r>
              <a:rPr lang="zh-CN" altLang="en-US" sz="2400" dirty="0">
                <a:solidFill>
                  <a:schemeClr val="tx1"/>
                </a:solidFill>
                <a:latin typeface="Arial" panose="020B0604020202020204" pitchFamily="34" charset="0"/>
              </a:rPr>
              <a:t>＋</a:t>
            </a:r>
            <a:r>
              <a:rPr lang="en-US" altLang="zh-CN" sz="2400">
                <a:solidFill>
                  <a:schemeClr val="tx1"/>
                </a:solidFill>
                <a:latin typeface="Arial" panose="020B0604020202020204" pitchFamily="34" charset="0"/>
              </a:rPr>
              <a:t>H</a:t>
            </a:r>
            <a:r>
              <a:rPr lang="en-US" altLang="zh-CN" sz="2400" baseline="-25000">
                <a:solidFill>
                  <a:schemeClr val="tx1"/>
                </a:solidFill>
                <a:latin typeface="Arial" panose="020B0604020202020204" pitchFamily="34" charset="0"/>
              </a:rPr>
              <a:t>2</a:t>
            </a:r>
            <a:r>
              <a:rPr lang="en-US" altLang="zh-CN" sz="2400" dirty="0">
                <a:solidFill>
                  <a:schemeClr val="tx1"/>
                </a:solidFill>
                <a:latin typeface="Arial" panose="020B0604020202020204" pitchFamily="34" charset="0"/>
              </a:rPr>
              <a:t>O</a:t>
            </a:r>
            <a:r>
              <a:rPr lang="zh-CN" altLang="en-US" sz="2400" dirty="0">
                <a:solidFill>
                  <a:schemeClr val="tx1"/>
                </a:solidFill>
                <a:latin typeface="Arial" panose="020B0604020202020204" pitchFamily="34" charset="0"/>
              </a:rPr>
              <a:t>＝</a:t>
            </a:r>
            <a:r>
              <a:rPr lang="en-US" altLang="zh-CN" sz="2400" err="1">
                <a:solidFill>
                  <a:schemeClr val="tx1"/>
                </a:solidFill>
                <a:latin typeface="Arial" panose="020B0604020202020204" pitchFamily="34" charset="0"/>
              </a:rPr>
              <a:t>HClO</a:t>
            </a:r>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 </a:t>
            </a:r>
            <a:r>
              <a:rPr lang="en-US" altLang="zh-CN" sz="2400" err="1">
                <a:solidFill>
                  <a:schemeClr val="tx1"/>
                </a:solidFill>
                <a:latin typeface="Arial" panose="020B0604020202020204" pitchFamily="34" charset="0"/>
              </a:rPr>
              <a:t>HCl</a:t>
            </a:r>
            <a:endParaRPr lang="en-US" altLang="zh-CN" sz="2400" err="1">
              <a:solidFill>
                <a:schemeClr val="tx1"/>
              </a:solidFill>
              <a:latin typeface="Arial" panose="020B0604020202020204" pitchFamily="34" charset="0"/>
            </a:endParaRPr>
          </a:p>
        </p:txBody>
      </p:sp>
      <p:sp>
        <p:nvSpPr>
          <p:cNvPr id="8202" name="矩形 8201"/>
          <p:cNvSpPr/>
          <p:nvPr/>
        </p:nvSpPr>
        <p:spPr>
          <a:xfrm>
            <a:off x="2342407" y="1593862"/>
            <a:ext cx="641985" cy="275590"/>
          </a:xfrm>
          <a:prstGeom prst="rect">
            <a:avLst/>
          </a:prstGeom>
          <a:noFill/>
          <a:ln w="9525">
            <a:noFill/>
          </a:ln>
        </p:spPr>
        <p:txBody>
          <a:bodyPr wrap="none" anchor="t">
            <a:spAutoFit/>
          </a:bodyPr>
          <a:p>
            <a:pPr>
              <a:spcBef>
                <a:spcPct val="50000"/>
              </a:spcBef>
            </a:pPr>
            <a:r>
              <a:rPr lang="zh-CN" altLang="en-US" sz="1200" b="1" dirty="0">
                <a:latin typeface="Arial" panose="020B0604020202020204" pitchFamily="34" charset="0"/>
              </a:rPr>
              <a:t>次氯酸</a:t>
            </a:r>
            <a:endParaRPr lang="zh-CN" altLang="en-US" sz="1200" b="1" dirty="0">
              <a:latin typeface="Arial" panose="020B0604020202020204" pitchFamily="34" charset="0"/>
            </a:endParaRPr>
          </a:p>
        </p:txBody>
      </p:sp>
      <p:sp>
        <p:nvSpPr>
          <p:cNvPr id="8204" name="矩形 8203"/>
          <p:cNvSpPr/>
          <p:nvPr/>
        </p:nvSpPr>
        <p:spPr>
          <a:xfrm>
            <a:off x="762418" y="3004689"/>
            <a:ext cx="1028954" cy="1050391"/>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讨论：</a:t>
            </a:r>
            <a:endPar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8205" name="矩形 8204"/>
          <p:cNvSpPr/>
          <p:nvPr/>
        </p:nvSpPr>
        <p:spPr>
          <a:xfrm>
            <a:off x="1689042" y="4008483"/>
            <a:ext cx="2926080" cy="368300"/>
          </a:xfrm>
          <a:prstGeom prst="rect">
            <a:avLst/>
          </a:prstGeom>
          <a:noFill/>
          <a:ln w="9525">
            <a:noFill/>
          </a:ln>
        </p:spPr>
        <p:txBody>
          <a:bodyPr wrap="none" anchor="ctr">
            <a:spAutoFit/>
          </a:bodyPr>
          <a:p>
            <a:r>
              <a:rPr lang="zh-CN" altLang="en-US" sz="1800" dirty="0">
                <a:solidFill>
                  <a:schemeClr val="hlink"/>
                </a:solidFill>
                <a:latin typeface="Arial" panose="020B0604020202020204" pitchFamily="34" charset="0"/>
              </a:rPr>
              <a:t>液氯和氯水是不是一回事？</a:t>
            </a:r>
            <a:endParaRPr lang="zh-CN" altLang="en-US" sz="1800" dirty="0">
              <a:solidFill>
                <a:schemeClr val="hlink"/>
              </a:solidFill>
              <a:latin typeface="Arial" panose="020B0604020202020204" pitchFamily="34" charset="0"/>
            </a:endParaRPr>
          </a:p>
        </p:txBody>
      </p:sp>
      <p:sp>
        <p:nvSpPr>
          <p:cNvPr id="8207" name="文本框 8206"/>
          <p:cNvSpPr txBox="1"/>
          <p:nvPr/>
        </p:nvSpPr>
        <p:spPr>
          <a:xfrm>
            <a:off x="556895" y="2055495"/>
            <a:ext cx="4457065" cy="829945"/>
          </a:xfrm>
          <a:prstGeom prst="rect">
            <a:avLst/>
          </a:prstGeom>
          <a:noFill/>
          <a:ln w="9525">
            <a:noFill/>
          </a:ln>
        </p:spPr>
        <p:txBody>
          <a:bodyPr wrap="square">
            <a:spAutoFit/>
          </a:bodyPr>
          <a:p>
            <a:r>
              <a:rPr lang="en-US" altLang="zh-CN" dirty="0">
                <a:latin typeface="Arial" panose="020B0604020202020204" pitchFamily="34" charset="0"/>
              </a:rPr>
              <a:t>        </a:t>
            </a:r>
            <a:r>
              <a:rPr lang="zh-CN" altLang="en-US" dirty="0">
                <a:latin typeface="Arial" panose="020B0604020202020204" pitchFamily="34" charset="0"/>
              </a:rPr>
              <a:t>次氯酸是一种强氧化剂，能杀死水中的细菌</a:t>
            </a:r>
            <a:r>
              <a:rPr lang="en-US" altLang="zh-CN" dirty="0">
                <a:latin typeface="Arial" panose="020B0604020202020204" pitchFamily="34" charset="0"/>
              </a:rPr>
              <a:t>,</a:t>
            </a:r>
            <a:r>
              <a:rPr lang="zh-CN" altLang="en-US" dirty="0">
                <a:latin typeface="Arial" panose="020B0604020202020204" pitchFamily="34" charset="0"/>
              </a:rPr>
              <a:t>还能使某些染料和有机色素褪色</a:t>
            </a:r>
            <a:r>
              <a:rPr lang="en-US" altLang="zh-CN" dirty="0">
                <a:latin typeface="Arial" panose="020B0604020202020204" pitchFamily="34" charset="0"/>
              </a:rPr>
              <a:t>,  </a:t>
            </a:r>
            <a:r>
              <a:rPr lang="zh-CN" altLang="en-US" dirty="0">
                <a:latin typeface="Arial" panose="020B0604020202020204" pitchFamily="34" charset="0"/>
              </a:rPr>
              <a:t>可作棉、麻和纸等的漂白剂。</a:t>
            </a:r>
            <a:endParaRPr lang="zh-CN" altLang="en-US" dirty="0">
              <a:latin typeface="Arial" panose="020B0604020202020204" pitchFamily="34" charset="0"/>
            </a:endParaRPr>
          </a:p>
        </p:txBody>
      </p:sp>
      <p:pic>
        <p:nvPicPr>
          <p:cNvPr id="8209" name="图片 8208" descr="D:/教学/基础化学（智恒平）04260课件(1)/基础化学（智恒平）04260课件/http:/www.chemsky.net/Photo/UploadPhotos/200608/20060824001011813_S.jpg"/>
          <p:cNvPicPr>
            <a:picLocks noChangeAspect="1"/>
          </p:cNvPicPr>
          <p:nvPr/>
        </p:nvPicPr>
        <p:blipFill>
          <a:blip r:embed="rId2" r:link="rId3"/>
          <a:stretch>
            <a:fillRect/>
          </a:stretch>
        </p:blipFill>
        <p:spPr>
          <a:xfrm>
            <a:off x="5544425" y="2193673"/>
            <a:ext cx="2755787" cy="1768515"/>
          </a:xfrm>
          <a:prstGeom prst="rect">
            <a:avLst/>
          </a:prstGeom>
          <a:noFill/>
          <a:ln w="9525">
            <a:noFill/>
          </a:ln>
        </p:spPr>
      </p:pic>
      <p:sp>
        <p:nvSpPr>
          <p:cNvPr id="8210" name="矩形 8209"/>
          <p:cNvSpPr/>
          <p:nvPr/>
        </p:nvSpPr>
        <p:spPr>
          <a:xfrm>
            <a:off x="6183991" y="4055007"/>
            <a:ext cx="1097280" cy="275590"/>
          </a:xfrm>
          <a:prstGeom prst="rect">
            <a:avLst/>
          </a:prstGeom>
          <a:noFill/>
          <a:ln w="9525">
            <a:noFill/>
          </a:ln>
        </p:spPr>
        <p:txBody>
          <a:bodyPr wrap="none" anchor="t">
            <a:spAutoFit/>
          </a:bodyPr>
          <a:p>
            <a:r>
              <a:rPr lang="zh-CN" altLang="en-US" sz="1200" dirty="0">
                <a:latin typeface="Arial" panose="020B0604020202020204" pitchFamily="34" charset="0"/>
              </a:rPr>
              <a:t>游泳池的消毒</a:t>
            </a:r>
            <a:endParaRPr lang="zh-CN" altLang="en-US" sz="12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20" name="矩形 9219"/>
          <p:cNvSpPr/>
          <p:nvPr/>
        </p:nvSpPr>
        <p:spPr>
          <a:xfrm>
            <a:off x="587833" y="419448"/>
            <a:ext cx="2731770" cy="414020"/>
          </a:xfrm>
          <a:prstGeom prst="rect">
            <a:avLst/>
          </a:prstGeom>
          <a:noFill/>
          <a:ln w="9525">
            <a:noFill/>
          </a:ln>
        </p:spPr>
        <p:txBody>
          <a:bodyPr wrap="none" anchor="ctr">
            <a:spAutoFit/>
          </a:bodyPr>
          <a:p>
            <a:r>
              <a:rPr lang="zh-CN" altLang="en-US" sz="2100" dirty="0">
                <a:latin typeface="Arial" panose="020B0604020202020204" pitchFamily="34" charset="0"/>
              </a:rPr>
              <a:t>（</a:t>
            </a:r>
            <a:r>
              <a:rPr lang="en-US" altLang="zh-CN" sz="2100" dirty="0">
                <a:latin typeface="Arial" panose="020B0604020202020204" pitchFamily="34" charset="0"/>
              </a:rPr>
              <a:t>4</a:t>
            </a:r>
            <a:r>
              <a:rPr lang="zh-CN" altLang="en-US" sz="2100" dirty="0">
                <a:latin typeface="Arial" panose="020B0604020202020204" pitchFamily="34" charset="0"/>
              </a:rPr>
              <a:t>）氯气与碱的反应 </a:t>
            </a:r>
            <a:endParaRPr lang="zh-CN" altLang="en-US" sz="2100" dirty="0">
              <a:latin typeface="Arial" panose="020B0604020202020204" pitchFamily="34" charset="0"/>
            </a:endParaRPr>
          </a:p>
        </p:txBody>
      </p:sp>
      <p:sp>
        <p:nvSpPr>
          <p:cNvPr id="9221" name="矩形 9220"/>
          <p:cNvSpPr/>
          <p:nvPr/>
        </p:nvSpPr>
        <p:spPr>
          <a:xfrm>
            <a:off x="1181558" y="1066758"/>
            <a:ext cx="5498465" cy="460375"/>
          </a:xfrm>
          <a:prstGeom prst="rect">
            <a:avLst/>
          </a:prstGeom>
          <a:noFill/>
          <a:ln w="9525">
            <a:noFill/>
          </a:ln>
        </p:spPr>
        <p:txBody>
          <a:bodyPr wrap="none" anchor="ctr">
            <a:spAutoFit/>
          </a:bodyPr>
          <a:p>
            <a:r>
              <a:rPr lang="en-US" altLang="zh-CN" sz="1200" dirty="0">
                <a:solidFill>
                  <a:schemeClr val="tx1"/>
                </a:solidFill>
                <a:latin typeface="Arial" panose="020B0604020202020204" pitchFamily="34" charset="0"/>
              </a:rPr>
              <a:t> </a:t>
            </a:r>
            <a:r>
              <a:rPr lang="en-US" altLang="zh-CN" sz="2400">
                <a:solidFill>
                  <a:schemeClr val="tx1"/>
                </a:solidFill>
                <a:latin typeface="Arial" panose="020B0604020202020204" pitchFamily="34" charset="0"/>
              </a:rPr>
              <a:t>Cl</a:t>
            </a:r>
            <a:r>
              <a:rPr lang="en-US" altLang="zh-CN" sz="2400" baseline="-25000">
                <a:solidFill>
                  <a:schemeClr val="tx1"/>
                </a:solidFill>
                <a:latin typeface="Arial" panose="020B0604020202020204" pitchFamily="34" charset="0"/>
              </a:rPr>
              <a:t>2 </a:t>
            </a:r>
            <a:r>
              <a:rPr lang="zh-CN" altLang="en-US" sz="2400" dirty="0">
                <a:solidFill>
                  <a:schemeClr val="tx1"/>
                </a:solidFill>
                <a:latin typeface="Arial" panose="020B0604020202020204" pitchFamily="34" charset="0"/>
              </a:rPr>
              <a:t>＋ </a:t>
            </a:r>
            <a:r>
              <a:rPr lang="en-US" altLang="zh-CN" sz="2400" dirty="0">
                <a:solidFill>
                  <a:schemeClr val="tx1"/>
                </a:solidFill>
                <a:latin typeface="Arial" panose="020B0604020202020204" pitchFamily="34" charset="0"/>
              </a:rPr>
              <a:t>2NaOH</a:t>
            </a:r>
            <a:r>
              <a:rPr lang="zh-CN" altLang="en-US" sz="2400" dirty="0">
                <a:solidFill>
                  <a:schemeClr val="tx1"/>
                </a:solidFill>
                <a:latin typeface="Arial" panose="020B0604020202020204" pitchFamily="34" charset="0"/>
              </a:rPr>
              <a:t>＝</a:t>
            </a:r>
            <a:r>
              <a:rPr lang="en-US" altLang="zh-CN" sz="2400" err="1">
                <a:solidFill>
                  <a:schemeClr val="tx1"/>
                </a:solidFill>
                <a:latin typeface="Arial" panose="020B0604020202020204" pitchFamily="34" charset="0"/>
              </a:rPr>
              <a:t>NaClO</a:t>
            </a:r>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 </a:t>
            </a:r>
            <a:r>
              <a:rPr lang="en-US" altLang="zh-CN" sz="2400" err="1">
                <a:solidFill>
                  <a:schemeClr val="tx1"/>
                </a:solidFill>
                <a:latin typeface="Arial" panose="020B0604020202020204" pitchFamily="34" charset="0"/>
              </a:rPr>
              <a:t>NaCl</a:t>
            </a:r>
            <a:r>
              <a:rPr lang="en-US" altLang="zh-CN" sz="2400" dirty="0">
                <a:solidFill>
                  <a:schemeClr val="tx1"/>
                </a:solidFill>
                <a:latin typeface="Arial" panose="020B0604020202020204" pitchFamily="34" charset="0"/>
              </a:rPr>
              <a:t> </a:t>
            </a:r>
            <a:r>
              <a:rPr lang="zh-CN" altLang="en-US" sz="2400" dirty="0">
                <a:solidFill>
                  <a:schemeClr val="tx1"/>
                </a:solidFill>
                <a:latin typeface="Arial" panose="020B0604020202020204" pitchFamily="34" charset="0"/>
              </a:rPr>
              <a:t>＋ </a:t>
            </a:r>
            <a:r>
              <a:rPr lang="en-US" altLang="zh-CN" sz="2400">
                <a:solidFill>
                  <a:schemeClr val="tx1"/>
                </a:solidFill>
                <a:latin typeface="Arial" panose="020B0604020202020204" pitchFamily="34" charset="0"/>
              </a:rPr>
              <a:t>H</a:t>
            </a:r>
            <a:r>
              <a:rPr lang="en-US" altLang="zh-CN" sz="2400" baseline="-25000">
                <a:solidFill>
                  <a:schemeClr val="tx1"/>
                </a:solidFill>
                <a:latin typeface="Arial" panose="020B0604020202020204" pitchFamily="34" charset="0"/>
              </a:rPr>
              <a:t>2</a:t>
            </a:r>
            <a:r>
              <a:rPr lang="en-US" altLang="zh-CN" sz="2400">
                <a:solidFill>
                  <a:schemeClr val="tx1"/>
                </a:solidFill>
                <a:latin typeface="Arial" panose="020B0604020202020204" pitchFamily="34" charset="0"/>
              </a:rPr>
              <a:t>O</a:t>
            </a:r>
            <a:endParaRPr lang="en-US" altLang="zh-CN" sz="2400">
              <a:solidFill>
                <a:schemeClr val="tx1"/>
              </a:solidFill>
              <a:latin typeface="Arial" panose="020B0604020202020204" pitchFamily="34" charset="0"/>
            </a:endParaRPr>
          </a:p>
        </p:txBody>
      </p:sp>
      <p:sp>
        <p:nvSpPr>
          <p:cNvPr id="9222" name="矩形 9221"/>
          <p:cNvSpPr/>
          <p:nvPr/>
        </p:nvSpPr>
        <p:spPr>
          <a:xfrm>
            <a:off x="3978367" y="1653943"/>
            <a:ext cx="835025" cy="275590"/>
          </a:xfrm>
          <a:prstGeom prst="rect">
            <a:avLst/>
          </a:prstGeom>
          <a:noFill/>
          <a:ln w="9525">
            <a:noFill/>
          </a:ln>
        </p:spPr>
        <p:txBody>
          <a:bodyPr wrap="none" anchor="ctr">
            <a:spAutoFit/>
          </a:bodyPr>
          <a:p>
            <a:r>
              <a:rPr lang="en-US" altLang="zh-CN" sz="1200" dirty="0">
                <a:latin typeface="Arial" panose="020B0604020202020204" pitchFamily="34" charset="0"/>
              </a:rPr>
              <a:t> </a:t>
            </a:r>
            <a:r>
              <a:rPr lang="zh-CN" altLang="en-US" sz="1200" dirty="0">
                <a:latin typeface="Arial" panose="020B0604020202020204" pitchFamily="34" charset="0"/>
              </a:rPr>
              <a:t>次氯酸钠</a:t>
            </a:r>
            <a:endParaRPr lang="zh-CN" altLang="en-US" sz="1200" dirty="0">
              <a:latin typeface="Arial" panose="020B0604020202020204" pitchFamily="34" charset="0"/>
            </a:endParaRPr>
          </a:p>
        </p:txBody>
      </p:sp>
      <p:sp>
        <p:nvSpPr>
          <p:cNvPr id="9223" name="矩形 9222"/>
          <p:cNvSpPr/>
          <p:nvPr/>
        </p:nvSpPr>
        <p:spPr>
          <a:xfrm>
            <a:off x="757510" y="2034996"/>
            <a:ext cx="5922440" cy="645160"/>
          </a:xfrm>
          <a:prstGeom prst="rect">
            <a:avLst/>
          </a:prstGeom>
          <a:noFill/>
          <a:ln w="9525">
            <a:noFill/>
          </a:ln>
        </p:spPr>
        <p:txBody>
          <a:bodyPr anchor="ctr">
            <a:spAutoFit/>
          </a:bodyPr>
          <a:p>
            <a:r>
              <a:rPr lang="en-US" altLang="zh-CN" sz="1800" dirty="0">
                <a:solidFill>
                  <a:schemeClr val="tx1"/>
                </a:solidFill>
                <a:latin typeface="Arial" panose="020B0604020202020204" pitchFamily="34" charset="0"/>
              </a:rPr>
              <a:t>       </a:t>
            </a:r>
            <a:r>
              <a:rPr lang="zh-CN" altLang="en-US" sz="1800" dirty="0">
                <a:solidFill>
                  <a:schemeClr val="tx1"/>
                </a:solidFill>
                <a:latin typeface="Arial" panose="020B0604020202020204" pitchFamily="34" charset="0"/>
              </a:rPr>
              <a:t>市售的漂白粉和漂白精的有效成分是次氯酸钙。工业上用氯气与石灰乳作用生产漂白粉。 </a:t>
            </a:r>
            <a:endParaRPr lang="zh-CN" altLang="en-US" sz="1800" dirty="0">
              <a:solidFill>
                <a:schemeClr val="tx1"/>
              </a:solidFill>
              <a:latin typeface="Arial" panose="020B0604020202020204" pitchFamily="34" charset="0"/>
            </a:endParaRPr>
          </a:p>
        </p:txBody>
      </p:sp>
      <p:sp>
        <p:nvSpPr>
          <p:cNvPr id="9224" name="矩形 9223"/>
          <p:cNvSpPr/>
          <p:nvPr/>
        </p:nvSpPr>
        <p:spPr>
          <a:xfrm>
            <a:off x="1295188" y="2731785"/>
            <a:ext cx="6474460" cy="460375"/>
          </a:xfrm>
          <a:prstGeom prst="rect">
            <a:avLst/>
          </a:prstGeom>
          <a:noFill/>
          <a:ln w="9525">
            <a:noFill/>
          </a:ln>
        </p:spPr>
        <p:txBody>
          <a:bodyPr wrap="none" anchor="ctr">
            <a:spAutoFit/>
          </a:bodyPr>
          <a:p>
            <a:r>
              <a:rPr lang="en-US" altLang="zh-CN" sz="2400">
                <a:solidFill>
                  <a:schemeClr val="tx1"/>
                </a:solidFill>
                <a:latin typeface="Arial" panose="020B0604020202020204" pitchFamily="34" charset="0"/>
              </a:rPr>
              <a:t>2Cl</a:t>
            </a:r>
            <a:r>
              <a:rPr lang="en-US" altLang="zh-CN" sz="2400" baseline="-25000">
                <a:solidFill>
                  <a:schemeClr val="tx1"/>
                </a:solidFill>
                <a:latin typeface="Arial" panose="020B0604020202020204" pitchFamily="34" charset="0"/>
              </a:rPr>
              <a:t>2 </a:t>
            </a:r>
            <a:r>
              <a:rPr lang="zh-CN" altLang="en-US" sz="2400" dirty="0">
                <a:solidFill>
                  <a:schemeClr val="tx1"/>
                </a:solidFill>
                <a:latin typeface="Arial" panose="020B0604020202020204" pitchFamily="34" charset="0"/>
              </a:rPr>
              <a:t>＋ </a:t>
            </a:r>
            <a:r>
              <a:rPr lang="en-US" altLang="zh-CN" sz="2400">
                <a:solidFill>
                  <a:schemeClr val="tx1"/>
                </a:solidFill>
                <a:latin typeface="Arial" panose="020B0604020202020204" pitchFamily="34" charset="0"/>
              </a:rPr>
              <a:t>2Ca(OH)</a:t>
            </a:r>
            <a:r>
              <a:rPr lang="en-US" altLang="zh-CN" sz="2400" baseline="-25000">
                <a:solidFill>
                  <a:schemeClr val="tx1"/>
                </a:solidFill>
                <a:latin typeface="Arial" panose="020B0604020202020204" pitchFamily="34" charset="0"/>
              </a:rPr>
              <a:t>2</a:t>
            </a:r>
            <a:r>
              <a:rPr lang="zh-CN" altLang="en-US" sz="2400" dirty="0">
                <a:solidFill>
                  <a:schemeClr val="tx1"/>
                </a:solidFill>
                <a:latin typeface="Arial" panose="020B0604020202020204" pitchFamily="34" charset="0"/>
              </a:rPr>
              <a:t>＝</a:t>
            </a:r>
            <a:r>
              <a:rPr lang="en-US" altLang="zh-CN" sz="2400">
                <a:solidFill>
                  <a:schemeClr val="tx1"/>
                </a:solidFill>
                <a:latin typeface="Arial" panose="020B0604020202020204" pitchFamily="34" charset="0"/>
              </a:rPr>
              <a:t>Ca(ClO)</a:t>
            </a:r>
            <a:r>
              <a:rPr lang="en-US" altLang="zh-CN" sz="2400" baseline="-25000">
                <a:solidFill>
                  <a:schemeClr val="tx1"/>
                </a:solidFill>
                <a:latin typeface="Arial" panose="020B0604020202020204" pitchFamily="34" charset="0"/>
              </a:rPr>
              <a:t>2 </a:t>
            </a:r>
            <a:r>
              <a:rPr lang="zh-CN" altLang="en-US" sz="2400" dirty="0">
                <a:solidFill>
                  <a:schemeClr val="tx1"/>
                </a:solidFill>
                <a:latin typeface="Arial" panose="020B0604020202020204" pitchFamily="34" charset="0"/>
              </a:rPr>
              <a:t>＋ </a:t>
            </a:r>
            <a:r>
              <a:rPr lang="en-US" altLang="zh-CN" sz="2400">
                <a:solidFill>
                  <a:schemeClr val="tx1"/>
                </a:solidFill>
                <a:latin typeface="Arial" panose="020B0604020202020204" pitchFamily="34" charset="0"/>
              </a:rPr>
              <a:t>CaCl</a:t>
            </a:r>
            <a:r>
              <a:rPr lang="en-US" altLang="zh-CN" sz="2400" baseline="-25000">
                <a:solidFill>
                  <a:schemeClr val="tx1"/>
                </a:solidFill>
                <a:latin typeface="Arial" panose="020B0604020202020204" pitchFamily="34" charset="0"/>
              </a:rPr>
              <a:t>2 </a:t>
            </a:r>
            <a:r>
              <a:rPr lang="zh-CN" altLang="en-US" sz="2400" dirty="0">
                <a:solidFill>
                  <a:schemeClr val="tx1"/>
                </a:solidFill>
                <a:latin typeface="Arial" panose="020B0604020202020204" pitchFamily="34" charset="0"/>
              </a:rPr>
              <a:t>＋ </a:t>
            </a:r>
            <a:r>
              <a:rPr lang="en-US" altLang="zh-CN" sz="2400">
                <a:solidFill>
                  <a:schemeClr val="tx1"/>
                </a:solidFill>
                <a:latin typeface="Arial" panose="020B0604020202020204" pitchFamily="34" charset="0"/>
              </a:rPr>
              <a:t>2H</a:t>
            </a:r>
            <a:r>
              <a:rPr lang="en-US" altLang="zh-CN" sz="2400" baseline="-25000">
                <a:solidFill>
                  <a:schemeClr val="tx1"/>
                </a:solidFill>
                <a:latin typeface="Arial" panose="020B0604020202020204" pitchFamily="34" charset="0"/>
              </a:rPr>
              <a:t>2</a:t>
            </a:r>
            <a:r>
              <a:rPr lang="en-US" altLang="zh-CN" sz="2400">
                <a:solidFill>
                  <a:schemeClr val="tx1"/>
                </a:solidFill>
                <a:latin typeface="Arial" panose="020B0604020202020204" pitchFamily="34" charset="0"/>
              </a:rPr>
              <a:t>O</a:t>
            </a:r>
            <a:endParaRPr lang="en-US" altLang="zh-CN" sz="2400">
              <a:solidFill>
                <a:schemeClr val="tx1"/>
              </a:solidFill>
              <a:latin typeface="Arial" panose="020B0604020202020204" pitchFamily="34" charset="0"/>
            </a:endParaRPr>
          </a:p>
        </p:txBody>
      </p:sp>
      <p:sp>
        <p:nvSpPr>
          <p:cNvPr id="9225" name="矩形 9224"/>
          <p:cNvSpPr/>
          <p:nvPr/>
        </p:nvSpPr>
        <p:spPr>
          <a:xfrm>
            <a:off x="4176527" y="3431497"/>
            <a:ext cx="792480" cy="275590"/>
          </a:xfrm>
          <a:prstGeom prst="rect">
            <a:avLst/>
          </a:prstGeom>
          <a:noFill/>
          <a:ln w="9525">
            <a:noFill/>
          </a:ln>
        </p:spPr>
        <p:txBody>
          <a:bodyPr wrap="none" anchor="ctr">
            <a:spAutoFit/>
          </a:bodyPr>
          <a:p>
            <a:r>
              <a:rPr lang="zh-CN" altLang="en-US" sz="1200" dirty="0">
                <a:latin typeface="Arial" panose="020B0604020202020204" pitchFamily="34" charset="0"/>
              </a:rPr>
              <a:t>次氯酸钙</a:t>
            </a:r>
            <a:endParaRPr lang="zh-CN" altLang="en-US" sz="1200" dirty="0">
              <a:latin typeface="Arial" panose="020B0604020202020204" pitchFamily="34" charset="0"/>
            </a:endParaRPr>
          </a:p>
        </p:txBody>
      </p:sp>
      <p:sp>
        <p:nvSpPr>
          <p:cNvPr id="9226" name="矩形 9225"/>
          <p:cNvSpPr/>
          <p:nvPr/>
        </p:nvSpPr>
        <p:spPr>
          <a:xfrm>
            <a:off x="463968" y="3346651"/>
            <a:ext cx="1028954" cy="1050391"/>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讨论：</a:t>
            </a:r>
            <a:endPar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9227" name="矩形 9226"/>
          <p:cNvSpPr/>
          <p:nvPr/>
        </p:nvSpPr>
        <p:spPr>
          <a:xfrm>
            <a:off x="1907351" y="3982468"/>
            <a:ext cx="5250180" cy="414020"/>
          </a:xfrm>
          <a:prstGeom prst="rect">
            <a:avLst/>
          </a:prstGeom>
          <a:noFill/>
          <a:ln w="9525">
            <a:noFill/>
          </a:ln>
        </p:spPr>
        <p:txBody>
          <a:bodyPr wrap="none" anchor="ctr">
            <a:spAutoFit/>
          </a:bodyPr>
          <a:p>
            <a:r>
              <a:rPr lang="zh-CN" altLang="en-US" sz="2100" dirty="0">
                <a:solidFill>
                  <a:schemeClr val="hlink"/>
                </a:solidFill>
                <a:latin typeface="Arial" panose="020B0604020202020204" pitchFamily="34" charset="0"/>
              </a:rPr>
              <a:t>漂白粉长时间暴露在空气中为什么会失效？ </a:t>
            </a:r>
            <a:endParaRPr lang="zh-CN" altLang="en-US" sz="2100" dirty="0">
              <a:solidFill>
                <a:schemeClr val="hlink"/>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4" name="矩形 10243"/>
          <p:cNvSpPr/>
          <p:nvPr/>
        </p:nvSpPr>
        <p:spPr>
          <a:xfrm>
            <a:off x="1494110" y="344431"/>
            <a:ext cx="2959735" cy="460375"/>
          </a:xfrm>
          <a:prstGeom prst="rect">
            <a:avLst/>
          </a:prstGeom>
          <a:noFill/>
          <a:ln w="9525">
            <a:noFill/>
          </a:ln>
        </p:spPr>
        <p:txBody>
          <a:bodyPr wrap="none" anchor="ctr">
            <a:spAutoFit/>
          </a:bodyPr>
          <a:p>
            <a:r>
              <a:rPr lang="en-US" altLang="zh-CN" sz="2400" dirty="0">
                <a:latin typeface="Arial" panose="020B0604020202020204" pitchFamily="34" charset="0"/>
              </a:rPr>
              <a:t>3. </a:t>
            </a:r>
            <a:r>
              <a:rPr lang="zh-CN" altLang="en-US" sz="2400" dirty="0">
                <a:latin typeface="Arial" panose="020B0604020202020204" pitchFamily="34" charset="0"/>
              </a:rPr>
              <a:t>氯气的实验室制法</a:t>
            </a:r>
            <a:endParaRPr lang="zh-CN" altLang="en-US" sz="2400" dirty="0">
              <a:latin typeface="Arial" panose="020B0604020202020204" pitchFamily="34" charset="0"/>
            </a:endParaRPr>
          </a:p>
        </p:txBody>
      </p:sp>
      <p:sp>
        <p:nvSpPr>
          <p:cNvPr id="10246" name="矩形 10245"/>
          <p:cNvSpPr/>
          <p:nvPr/>
        </p:nvSpPr>
        <p:spPr>
          <a:xfrm>
            <a:off x="1277363" y="1047073"/>
            <a:ext cx="2551430" cy="460375"/>
          </a:xfrm>
          <a:prstGeom prst="rect">
            <a:avLst/>
          </a:prstGeom>
          <a:noFill/>
          <a:ln w="9525">
            <a:noFill/>
          </a:ln>
        </p:spPr>
        <p:txBody>
          <a:bodyPr wrap="none" anchor="ctr">
            <a:spAutoFit/>
          </a:bodyPr>
          <a:p>
            <a:r>
              <a:rPr lang="en-US" altLang="zh-CN" sz="2400">
                <a:solidFill>
                  <a:schemeClr val="tx1"/>
                </a:solidFill>
                <a:latin typeface="Times New Roman" panose="02020603050405020304" charset="0"/>
                <a:cs typeface="Times New Roman" panose="02020603050405020304" charset="0"/>
              </a:rPr>
              <a:t>4HCl(</a:t>
            </a:r>
            <a:r>
              <a:rPr lang="zh-CN" altLang="en-US" sz="2400" dirty="0">
                <a:solidFill>
                  <a:schemeClr val="tx1"/>
                </a:solidFill>
                <a:latin typeface="Times New Roman" panose="02020603050405020304" charset="0"/>
                <a:cs typeface="Times New Roman" panose="02020603050405020304" charset="0"/>
              </a:rPr>
              <a:t>浓</a:t>
            </a:r>
            <a:r>
              <a:rPr lang="en-US" altLang="zh-CN" sz="2400">
                <a:solidFill>
                  <a:schemeClr val="tx1"/>
                </a:solidFill>
                <a:latin typeface="Times New Roman" panose="02020603050405020304" charset="0"/>
                <a:cs typeface="Times New Roman" panose="02020603050405020304" charset="0"/>
              </a:rPr>
              <a:t>) </a:t>
            </a:r>
            <a:r>
              <a:rPr lang="zh-CN" altLang="en-US" sz="2400" dirty="0">
                <a:solidFill>
                  <a:schemeClr val="tx1"/>
                </a:solidFill>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MnO</a:t>
            </a:r>
            <a:r>
              <a:rPr lang="en-US" altLang="zh-CN" sz="2400" baseline="-30000">
                <a:solidFill>
                  <a:schemeClr val="tx1"/>
                </a:solidFill>
                <a:latin typeface="Times New Roman" panose="02020603050405020304" charset="0"/>
                <a:cs typeface="Times New Roman" panose="02020603050405020304" charset="0"/>
              </a:rPr>
              <a:t>2</a:t>
            </a:r>
            <a:endParaRPr lang="en-US" altLang="zh-CN" sz="2400" baseline="-30000">
              <a:solidFill>
                <a:schemeClr val="tx1"/>
              </a:solidFill>
              <a:latin typeface="Times New Roman" panose="02020603050405020304" charset="0"/>
              <a:cs typeface="Times New Roman" panose="02020603050405020304" charset="0"/>
            </a:endParaRPr>
          </a:p>
        </p:txBody>
      </p:sp>
      <p:pic>
        <p:nvPicPr>
          <p:cNvPr id="10245" name="图片 10244"/>
          <p:cNvPicPr>
            <a:picLocks noChangeAspect="1"/>
          </p:cNvPicPr>
          <p:nvPr/>
        </p:nvPicPr>
        <p:blipFill>
          <a:blip r:embed="rId1"/>
          <a:stretch>
            <a:fillRect/>
          </a:stretch>
        </p:blipFill>
        <p:spPr>
          <a:xfrm>
            <a:off x="4086740" y="789580"/>
            <a:ext cx="864607" cy="918198"/>
          </a:xfrm>
          <a:prstGeom prst="rect">
            <a:avLst/>
          </a:prstGeom>
          <a:noFill/>
          <a:ln w="9525">
            <a:noFill/>
          </a:ln>
        </p:spPr>
      </p:pic>
      <p:sp>
        <p:nvSpPr>
          <p:cNvPr id="10247" name="矩形 10246"/>
          <p:cNvSpPr/>
          <p:nvPr/>
        </p:nvSpPr>
        <p:spPr>
          <a:xfrm>
            <a:off x="4951347" y="1047073"/>
            <a:ext cx="3138805" cy="460375"/>
          </a:xfrm>
          <a:prstGeom prst="rect">
            <a:avLst/>
          </a:prstGeom>
          <a:noFill/>
          <a:ln w="9525">
            <a:noFill/>
          </a:ln>
        </p:spPr>
        <p:txBody>
          <a:bodyPr wrap="none" anchor="ctr">
            <a:spAutoFit/>
          </a:bodyPr>
          <a:p>
            <a:r>
              <a:rPr lang="en-US" altLang="zh-CN" sz="2400">
                <a:solidFill>
                  <a:schemeClr val="tx1"/>
                </a:solidFill>
                <a:latin typeface="Times New Roman" panose="02020603050405020304" charset="0"/>
                <a:cs typeface="Times New Roman" panose="02020603050405020304" charset="0"/>
              </a:rPr>
              <a:t>MnCl</a:t>
            </a:r>
            <a:r>
              <a:rPr lang="en-US" altLang="zh-CN" sz="2400" baseline="-30000">
                <a:solidFill>
                  <a:schemeClr val="tx1"/>
                </a:solidFill>
                <a:latin typeface="Times New Roman" panose="02020603050405020304" charset="0"/>
                <a:cs typeface="Times New Roman" panose="02020603050405020304" charset="0"/>
              </a:rPr>
              <a:t>2</a:t>
            </a:r>
            <a:r>
              <a:rPr lang="en-US" altLang="zh-CN" sz="2400">
                <a:solidFill>
                  <a:schemeClr val="tx1"/>
                </a:solidFill>
                <a:latin typeface="Times New Roman" panose="02020603050405020304" charset="0"/>
                <a:cs typeface="Times New Roman" panose="02020603050405020304" charset="0"/>
              </a:rPr>
              <a:t> </a:t>
            </a:r>
            <a:r>
              <a:rPr lang="zh-CN" altLang="en-US" sz="2400" dirty="0">
                <a:solidFill>
                  <a:schemeClr val="tx1"/>
                </a:solidFill>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2H</a:t>
            </a:r>
            <a:r>
              <a:rPr lang="en-US" altLang="zh-CN" sz="2400" baseline="-30000">
                <a:solidFill>
                  <a:schemeClr val="tx1"/>
                </a:solidFill>
                <a:latin typeface="Times New Roman" panose="02020603050405020304" charset="0"/>
                <a:cs typeface="Times New Roman" panose="02020603050405020304" charset="0"/>
              </a:rPr>
              <a:t>2</a:t>
            </a:r>
            <a:r>
              <a:rPr lang="en-US" altLang="zh-CN" sz="2400">
                <a:solidFill>
                  <a:schemeClr val="tx1"/>
                </a:solidFill>
                <a:latin typeface="Times New Roman" panose="02020603050405020304" charset="0"/>
                <a:cs typeface="Times New Roman" panose="02020603050405020304" charset="0"/>
              </a:rPr>
              <a:t>O </a:t>
            </a:r>
            <a:r>
              <a:rPr lang="zh-CN" altLang="en-US" sz="2400" dirty="0">
                <a:solidFill>
                  <a:schemeClr val="tx1"/>
                </a:solidFill>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Cl</a:t>
            </a:r>
            <a:r>
              <a:rPr lang="en-US" altLang="zh-CN" sz="2400" baseline="-30000">
                <a:solidFill>
                  <a:schemeClr val="tx1"/>
                </a:solidFill>
                <a:latin typeface="Times New Roman" panose="02020603050405020304" charset="0"/>
                <a:cs typeface="Times New Roman" panose="02020603050405020304" charset="0"/>
              </a:rPr>
              <a:t>2</a:t>
            </a:r>
            <a:r>
              <a:rPr lang="en-US" altLang="zh-CN" sz="2400">
                <a:solidFill>
                  <a:schemeClr val="tx1"/>
                </a:solidFill>
                <a:latin typeface="Times New Roman" panose="02020603050405020304" charset="0"/>
                <a:cs typeface="Times New Roman" panose="02020603050405020304" charset="0"/>
              </a:rPr>
              <a:t>↑</a:t>
            </a:r>
            <a:endParaRPr lang="en-US" altLang="zh-CN" sz="2400">
              <a:solidFill>
                <a:schemeClr val="tx1"/>
              </a:solidFill>
              <a:latin typeface="Times New Roman" panose="02020603050405020304" charset="0"/>
              <a:cs typeface="Times New Roman" panose="02020603050405020304" charset="0"/>
            </a:endParaRPr>
          </a:p>
        </p:txBody>
      </p:sp>
      <p:grpSp>
        <p:nvGrpSpPr>
          <p:cNvPr id="10248" name="组合 10247"/>
          <p:cNvGrpSpPr/>
          <p:nvPr/>
        </p:nvGrpSpPr>
        <p:grpSpPr>
          <a:xfrm>
            <a:off x="1385736" y="2193673"/>
            <a:ext cx="2525940" cy="2136509"/>
            <a:chOff x="3079" y="1982"/>
            <a:chExt cx="3762" cy="3198"/>
          </a:xfrm>
        </p:grpSpPr>
        <p:grpSp>
          <p:nvGrpSpPr>
            <p:cNvPr id="10249" name="组合 10248"/>
            <p:cNvGrpSpPr/>
            <p:nvPr/>
          </p:nvGrpSpPr>
          <p:grpSpPr>
            <a:xfrm>
              <a:off x="3079" y="1982"/>
              <a:ext cx="3762" cy="3198"/>
              <a:chOff x="3094" y="1818"/>
              <a:chExt cx="3762" cy="3198"/>
            </a:xfrm>
          </p:grpSpPr>
          <p:sp>
            <p:nvSpPr>
              <p:cNvPr id="10250" name="直接连接符 10249"/>
              <p:cNvSpPr/>
              <p:nvPr/>
            </p:nvSpPr>
            <p:spPr>
              <a:xfrm flipH="1">
                <a:off x="4545" y="3615"/>
                <a:ext cx="210" cy="60"/>
              </a:xfrm>
              <a:prstGeom prst="line">
                <a:avLst/>
              </a:prstGeom>
              <a:ln w="9525" cap="flat" cmpd="sng">
                <a:solidFill>
                  <a:srgbClr val="000000"/>
                </a:solidFill>
                <a:prstDash val="solid"/>
                <a:headEnd type="none" w="med" len="med"/>
                <a:tailEnd type="none" w="med" len="med"/>
              </a:ln>
            </p:spPr>
          </p:sp>
          <p:sp>
            <p:nvSpPr>
              <p:cNvPr id="10251" name="直接连接符 10250"/>
              <p:cNvSpPr/>
              <p:nvPr/>
            </p:nvSpPr>
            <p:spPr>
              <a:xfrm rot="-10863331" flipH="1">
                <a:off x="4452" y="2262"/>
                <a:ext cx="392" cy="5"/>
              </a:xfrm>
              <a:prstGeom prst="line">
                <a:avLst/>
              </a:prstGeom>
              <a:ln w="9525" cap="flat" cmpd="sng">
                <a:solidFill>
                  <a:srgbClr val="000000"/>
                </a:solidFill>
                <a:prstDash val="solid"/>
                <a:headEnd type="none" w="med" len="med"/>
                <a:tailEnd type="none" w="med" len="med"/>
              </a:ln>
            </p:spPr>
          </p:sp>
          <p:sp>
            <p:nvSpPr>
              <p:cNvPr id="10252" name="直接连接符 10251"/>
              <p:cNvSpPr/>
              <p:nvPr/>
            </p:nvSpPr>
            <p:spPr>
              <a:xfrm rot="-10863331" flipV="1">
                <a:off x="6583" y="4481"/>
                <a:ext cx="273" cy="253"/>
              </a:xfrm>
              <a:prstGeom prst="line">
                <a:avLst/>
              </a:prstGeom>
              <a:ln w="9525" cap="flat" cmpd="sng">
                <a:solidFill>
                  <a:srgbClr val="000000"/>
                </a:solidFill>
                <a:prstDash val="solid"/>
                <a:headEnd type="none" w="med" len="med"/>
                <a:tailEnd type="none" w="med" len="med"/>
              </a:ln>
            </p:spPr>
          </p:sp>
          <p:grpSp>
            <p:nvGrpSpPr>
              <p:cNvPr id="10253" name="组合 10252"/>
              <p:cNvGrpSpPr/>
              <p:nvPr/>
            </p:nvGrpSpPr>
            <p:grpSpPr>
              <a:xfrm>
                <a:off x="3094" y="1818"/>
                <a:ext cx="3528" cy="3198"/>
                <a:chOff x="3064" y="1923"/>
                <a:chExt cx="3528" cy="3198"/>
              </a:xfrm>
            </p:grpSpPr>
            <p:grpSp>
              <p:nvGrpSpPr>
                <p:cNvPr id="10254" name="组合 10253"/>
                <p:cNvGrpSpPr/>
                <p:nvPr/>
              </p:nvGrpSpPr>
              <p:grpSpPr>
                <a:xfrm>
                  <a:off x="4736" y="2704"/>
                  <a:ext cx="1057" cy="2227"/>
                  <a:chOff x="6594" y="1414"/>
                  <a:chExt cx="1057" cy="2632"/>
                </a:xfrm>
              </p:grpSpPr>
              <p:grpSp>
                <p:nvGrpSpPr>
                  <p:cNvPr id="10255" name="组合 10254"/>
                  <p:cNvGrpSpPr/>
                  <p:nvPr/>
                </p:nvGrpSpPr>
                <p:grpSpPr>
                  <a:xfrm>
                    <a:off x="7239" y="2767"/>
                    <a:ext cx="412" cy="440"/>
                    <a:chOff x="9906" y="2052"/>
                    <a:chExt cx="515" cy="550"/>
                  </a:xfrm>
                </p:grpSpPr>
                <p:sp>
                  <p:nvSpPr>
                    <p:cNvPr id="10256" name="矩形 10255"/>
                    <p:cNvSpPr/>
                    <p:nvPr/>
                  </p:nvSpPr>
                  <p:spPr>
                    <a:xfrm>
                      <a:off x="10024" y="2078"/>
                      <a:ext cx="397" cy="57"/>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sp>
                  <p:nvSpPr>
                    <p:cNvPr id="10257" name="矩形 10256"/>
                    <p:cNvSpPr/>
                    <p:nvPr/>
                  </p:nvSpPr>
                  <p:spPr>
                    <a:xfrm>
                      <a:off x="9924" y="2205"/>
                      <a:ext cx="57" cy="397"/>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sp>
                  <p:nvSpPr>
                    <p:cNvPr id="10258" name="矩形 10257"/>
                    <p:cNvSpPr/>
                    <p:nvPr/>
                  </p:nvSpPr>
                  <p:spPr>
                    <a:xfrm>
                      <a:off x="9906" y="2052"/>
                      <a:ext cx="131" cy="170"/>
                    </a:xfrm>
                    <a:prstGeom prst="rect">
                      <a:avLst/>
                    </a:prstGeom>
                    <a:solidFill>
                      <a:srgbClr val="FFFFFF"/>
                    </a:solidFill>
                    <a:ln w="9525">
                      <a:noFill/>
                    </a:ln>
                  </p:spPr>
                  <p:txBody>
                    <a:bodyPr/>
                    <a:p>
                      <a:endParaRPr lang="zh-CN" altLang="en-US" sz="1200"/>
                    </a:p>
                  </p:txBody>
                </p:sp>
                <p:sp>
                  <p:nvSpPr>
                    <p:cNvPr id="10259" name="任意多边形 10258"/>
                    <p:cNvSpPr/>
                    <p:nvPr/>
                  </p:nvSpPr>
                  <p:spPr>
                    <a:xfrm>
                      <a:off x="9923" y="2079"/>
                      <a:ext cx="139" cy="189"/>
                    </a:xfrm>
                    <a:custGeom>
                      <a:avLst/>
                      <a:gdLst/>
                      <a:ahLst/>
                      <a:cxnLst/>
                      <a:pathLst>
                        <a:path w="139" h="189">
                          <a:moveTo>
                            <a:pt x="139" y="0"/>
                          </a:moveTo>
                          <a:cubicBezTo>
                            <a:pt x="115" y="0"/>
                            <a:pt x="91" y="0"/>
                            <a:pt x="73" y="6"/>
                          </a:cubicBezTo>
                          <a:cubicBezTo>
                            <a:pt x="55" y="12"/>
                            <a:pt x="39" y="22"/>
                            <a:pt x="28" y="36"/>
                          </a:cubicBezTo>
                          <a:cubicBezTo>
                            <a:pt x="17" y="50"/>
                            <a:pt x="8" y="68"/>
                            <a:pt x="4" y="93"/>
                          </a:cubicBezTo>
                          <a:cubicBezTo>
                            <a:pt x="0" y="118"/>
                            <a:pt x="2" y="169"/>
                            <a:pt x="1" y="189"/>
                          </a:cubicBezTo>
                        </a:path>
                      </a:pathLst>
                    </a:custGeom>
                    <a:noFill/>
                    <a:ln w="9525" cap="flat" cmpd="sng">
                      <a:solidFill>
                        <a:srgbClr val="000000"/>
                      </a:solidFill>
                      <a:prstDash val="solid"/>
                      <a:headEnd type="none" w="med" len="med"/>
                      <a:tailEnd type="none" w="med" len="med"/>
                    </a:ln>
                  </p:spPr>
                  <p:txBody>
                    <a:bodyPr/>
                    <a:p>
                      <a:endParaRPr lang="zh-CN" altLang="en-US" sz="1200"/>
                    </a:p>
                  </p:txBody>
                </p:sp>
                <p:sp>
                  <p:nvSpPr>
                    <p:cNvPr id="10260" name="任意多边形 10259"/>
                    <p:cNvSpPr/>
                    <p:nvPr/>
                  </p:nvSpPr>
                  <p:spPr>
                    <a:xfrm>
                      <a:off x="9980" y="2133"/>
                      <a:ext cx="61" cy="99"/>
                    </a:xfrm>
                    <a:custGeom>
                      <a:avLst/>
                      <a:gdLst/>
                      <a:ahLst/>
                      <a:cxnLst/>
                      <a:pathLst>
                        <a:path w="61" h="99">
                          <a:moveTo>
                            <a:pt x="61" y="0"/>
                          </a:moveTo>
                          <a:cubicBezTo>
                            <a:pt x="52" y="4"/>
                            <a:pt x="20" y="8"/>
                            <a:pt x="10" y="24"/>
                          </a:cubicBezTo>
                          <a:cubicBezTo>
                            <a:pt x="0" y="40"/>
                            <a:pt x="3" y="83"/>
                            <a:pt x="1" y="99"/>
                          </a:cubicBezTo>
                        </a:path>
                      </a:pathLst>
                    </a:custGeom>
                    <a:noFill/>
                    <a:ln w="9525" cap="flat" cmpd="sng">
                      <a:solidFill>
                        <a:srgbClr val="000000"/>
                      </a:solidFill>
                      <a:prstDash val="solid"/>
                      <a:headEnd type="none" w="med" len="med"/>
                      <a:tailEnd type="none" w="med" len="med"/>
                    </a:ln>
                  </p:spPr>
                  <p:txBody>
                    <a:bodyPr/>
                    <a:p>
                      <a:endParaRPr lang="zh-CN" altLang="en-US" sz="1200"/>
                    </a:p>
                  </p:txBody>
                </p:sp>
              </p:grpSp>
              <p:grpSp>
                <p:nvGrpSpPr>
                  <p:cNvPr id="10261" name="组合 10260"/>
                  <p:cNvGrpSpPr/>
                  <p:nvPr/>
                </p:nvGrpSpPr>
                <p:grpSpPr>
                  <a:xfrm>
                    <a:off x="6594" y="1414"/>
                    <a:ext cx="628" cy="2487"/>
                    <a:chOff x="7359" y="5374"/>
                    <a:chExt cx="628" cy="2487"/>
                  </a:xfrm>
                </p:grpSpPr>
                <p:grpSp>
                  <p:nvGrpSpPr>
                    <p:cNvPr id="10262" name="组合 10261"/>
                    <p:cNvGrpSpPr/>
                    <p:nvPr/>
                  </p:nvGrpSpPr>
                  <p:grpSpPr>
                    <a:xfrm>
                      <a:off x="7575" y="5399"/>
                      <a:ext cx="412" cy="151"/>
                      <a:chOff x="8676" y="4677"/>
                      <a:chExt cx="412" cy="151"/>
                    </a:xfrm>
                  </p:grpSpPr>
                  <p:sp>
                    <p:nvSpPr>
                      <p:cNvPr id="10263" name="矩形 10262"/>
                      <p:cNvSpPr/>
                      <p:nvPr/>
                    </p:nvSpPr>
                    <p:spPr>
                      <a:xfrm flipH="1">
                        <a:off x="8676" y="4677"/>
                        <a:ext cx="318" cy="45"/>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sp>
                    <p:nvSpPr>
                      <p:cNvPr id="10264" name="矩形 10263"/>
                      <p:cNvSpPr/>
                      <p:nvPr/>
                    </p:nvSpPr>
                    <p:spPr>
                      <a:xfrm flipH="1">
                        <a:off x="8983" y="4677"/>
                        <a:ext cx="105" cy="136"/>
                      </a:xfrm>
                      <a:prstGeom prst="rect">
                        <a:avLst/>
                      </a:prstGeom>
                      <a:solidFill>
                        <a:srgbClr val="FFFFFF"/>
                      </a:solidFill>
                      <a:ln w="9525">
                        <a:noFill/>
                      </a:ln>
                    </p:spPr>
                    <p:txBody>
                      <a:bodyPr/>
                      <a:p>
                        <a:endParaRPr lang="zh-CN" altLang="en-US" sz="1200"/>
                      </a:p>
                    </p:txBody>
                  </p:sp>
                  <p:sp>
                    <p:nvSpPr>
                      <p:cNvPr id="10265" name="任意多边形 10264"/>
                      <p:cNvSpPr/>
                      <p:nvPr/>
                    </p:nvSpPr>
                    <p:spPr>
                      <a:xfrm flipH="1">
                        <a:off x="8963" y="4677"/>
                        <a:ext cx="111" cy="151"/>
                      </a:xfrm>
                      <a:custGeom>
                        <a:avLst/>
                        <a:gdLst/>
                        <a:ahLst/>
                        <a:cxnLst/>
                        <a:pathLst>
                          <a:path w="139" h="189">
                            <a:moveTo>
                              <a:pt x="139" y="0"/>
                            </a:moveTo>
                            <a:cubicBezTo>
                              <a:pt x="115" y="0"/>
                              <a:pt x="91" y="0"/>
                              <a:pt x="73" y="6"/>
                            </a:cubicBezTo>
                            <a:cubicBezTo>
                              <a:pt x="55" y="12"/>
                              <a:pt x="39" y="22"/>
                              <a:pt x="28" y="36"/>
                            </a:cubicBezTo>
                            <a:cubicBezTo>
                              <a:pt x="17" y="50"/>
                              <a:pt x="8" y="68"/>
                              <a:pt x="4" y="93"/>
                            </a:cubicBezTo>
                            <a:cubicBezTo>
                              <a:pt x="0" y="118"/>
                              <a:pt x="2" y="169"/>
                              <a:pt x="1" y="189"/>
                            </a:cubicBezTo>
                          </a:path>
                        </a:pathLst>
                      </a:custGeom>
                      <a:noFill/>
                      <a:ln w="9525" cap="flat" cmpd="sng">
                        <a:solidFill>
                          <a:srgbClr val="000000"/>
                        </a:solidFill>
                        <a:prstDash val="solid"/>
                        <a:headEnd type="none" w="med" len="med"/>
                        <a:tailEnd type="none" w="med" len="med"/>
                      </a:ln>
                    </p:spPr>
                    <p:txBody>
                      <a:bodyPr/>
                      <a:p>
                        <a:endParaRPr lang="zh-CN" altLang="en-US" sz="1200"/>
                      </a:p>
                    </p:txBody>
                  </p:sp>
                  <p:sp>
                    <p:nvSpPr>
                      <p:cNvPr id="10266" name="任意多边形 10265"/>
                      <p:cNvSpPr/>
                      <p:nvPr/>
                    </p:nvSpPr>
                    <p:spPr>
                      <a:xfrm flipH="1">
                        <a:off x="8980" y="4727"/>
                        <a:ext cx="49" cy="79"/>
                      </a:xfrm>
                      <a:custGeom>
                        <a:avLst/>
                        <a:gdLst/>
                        <a:ahLst/>
                        <a:cxnLst/>
                        <a:pathLst>
                          <a:path w="61" h="99">
                            <a:moveTo>
                              <a:pt x="61" y="0"/>
                            </a:moveTo>
                            <a:cubicBezTo>
                              <a:pt x="52" y="4"/>
                              <a:pt x="20" y="8"/>
                              <a:pt x="10" y="24"/>
                            </a:cubicBezTo>
                            <a:cubicBezTo>
                              <a:pt x="0" y="40"/>
                              <a:pt x="3" y="83"/>
                              <a:pt x="1" y="99"/>
                            </a:cubicBezTo>
                          </a:path>
                        </a:pathLst>
                      </a:custGeom>
                      <a:noFill/>
                      <a:ln w="9525" cap="flat" cmpd="sng">
                        <a:solidFill>
                          <a:srgbClr val="000000"/>
                        </a:solidFill>
                        <a:prstDash val="solid"/>
                        <a:headEnd type="none" w="med" len="med"/>
                        <a:tailEnd type="none" w="med" len="med"/>
                      </a:ln>
                    </p:spPr>
                    <p:txBody>
                      <a:bodyPr/>
                      <a:p>
                        <a:endParaRPr lang="zh-CN" altLang="en-US" sz="1200"/>
                      </a:p>
                    </p:txBody>
                  </p:sp>
                </p:grpSp>
                <p:grpSp>
                  <p:nvGrpSpPr>
                    <p:cNvPr id="10267" name="组合 10266"/>
                    <p:cNvGrpSpPr/>
                    <p:nvPr/>
                  </p:nvGrpSpPr>
                  <p:grpSpPr>
                    <a:xfrm>
                      <a:off x="7359" y="5374"/>
                      <a:ext cx="314" cy="68"/>
                      <a:chOff x="6920" y="9357"/>
                      <a:chExt cx="314" cy="68"/>
                    </a:xfrm>
                  </p:grpSpPr>
                  <p:sp>
                    <p:nvSpPr>
                      <p:cNvPr id="10268" name="矩形 10267"/>
                      <p:cNvSpPr/>
                      <p:nvPr/>
                    </p:nvSpPr>
                    <p:spPr>
                      <a:xfrm>
                        <a:off x="6963" y="9368"/>
                        <a:ext cx="115" cy="46"/>
                      </a:xfrm>
                      <a:prstGeom prst="rect">
                        <a:avLst/>
                      </a:prstGeom>
                      <a:solidFill>
                        <a:srgbClr val="000000"/>
                      </a:solidFill>
                      <a:ln w="9525" cap="flat" cmpd="sng">
                        <a:solidFill>
                          <a:srgbClr val="000000"/>
                        </a:solidFill>
                        <a:prstDash val="solid"/>
                        <a:miter/>
                        <a:headEnd type="none" w="med" len="med"/>
                        <a:tailEnd type="none" w="med" len="med"/>
                      </a:ln>
                    </p:spPr>
                    <p:txBody>
                      <a:bodyPr/>
                      <a:p>
                        <a:endParaRPr lang="zh-CN" altLang="en-US" sz="1200"/>
                      </a:p>
                    </p:txBody>
                  </p:sp>
                  <p:sp>
                    <p:nvSpPr>
                      <p:cNvPr id="10269" name="圆角矩形 10268"/>
                      <p:cNvSpPr/>
                      <p:nvPr/>
                    </p:nvSpPr>
                    <p:spPr>
                      <a:xfrm>
                        <a:off x="6920" y="9357"/>
                        <a:ext cx="91" cy="68"/>
                      </a:xfrm>
                      <a:prstGeom prst="roundRect">
                        <a:avLst>
                          <a:gd name="adj" fmla="val 16667"/>
                        </a:avLst>
                      </a:prstGeom>
                      <a:solidFill>
                        <a:srgbClr val="000000"/>
                      </a:solidFill>
                      <a:ln w="9525" cap="flat" cmpd="sng">
                        <a:solidFill>
                          <a:srgbClr val="000000"/>
                        </a:solidFill>
                        <a:prstDash val="solid"/>
                        <a:headEnd type="none" w="med" len="med"/>
                        <a:tailEnd type="none" w="med" len="med"/>
                      </a:ln>
                    </p:spPr>
                    <p:txBody>
                      <a:bodyPr/>
                      <a:p>
                        <a:endParaRPr lang="zh-CN" altLang="en-US" sz="1200"/>
                      </a:p>
                    </p:txBody>
                  </p:sp>
                  <p:sp>
                    <p:nvSpPr>
                      <p:cNvPr id="10270" name="矩形 10269"/>
                      <p:cNvSpPr/>
                      <p:nvPr/>
                    </p:nvSpPr>
                    <p:spPr>
                      <a:xfrm flipH="1">
                        <a:off x="7076" y="9368"/>
                        <a:ext cx="115" cy="46"/>
                      </a:xfrm>
                      <a:prstGeom prst="rect">
                        <a:avLst/>
                      </a:prstGeom>
                      <a:solidFill>
                        <a:srgbClr val="000000"/>
                      </a:solidFill>
                      <a:ln w="9525" cap="flat" cmpd="sng">
                        <a:solidFill>
                          <a:srgbClr val="000000"/>
                        </a:solidFill>
                        <a:prstDash val="solid"/>
                        <a:miter/>
                        <a:headEnd type="none" w="med" len="med"/>
                        <a:tailEnd type="none" w="med" len="med"/>
                      </a:ln>
                    </p:spPr>
                    <p:txBody>
                      <a:bodyPr/>
                      <a:p>
                        <a:endParaRPr lang="zh-CN" altLang="en-US" sz="1200"/>
                      </a:p>
                    </p:txBody>
                  </p:sp>
                  <p:sp>
                    <p:nvSpPr>
                      <p:cNvPr id="10271" name="圆角矩形 10270"/>
                      <p:cNvSpPr/>
                      <p:nvPr/>
                    </p:nvSpPr>
                    <p:spPr>
                      <a:xfrm flipH="1">
                        <a:off x="7143" y="9357"/>
                        <a:ext cx="91" cy="68"/>
                      </a:xfrm>
                      <a:prstGeom prst="roundRect">
                        <a:avLst>
                          <a:gd name="adj" fmla="val 16667"/>
                        </a:avLst>
                      </a:prstGeom>
                      <a:solidFill>
                        <a:srgbClr val="000000"/>
                      </a:solidFill>
                      <a:ln w="9525" cap="flat" cmpd="sng">
                        <a:solidFill>
                          <a:srgbClr val="000000"/>
                        </a:solidFill>
                        <a:prstDash val="solid"/>
                        <a:headEnd type="none" w="med" len="med"/>
                        <a:tailEnd type="none" w="med" len="med"/>
                      </a:ln>
                    </p:spPr>
                    <p:txBody>
                      <a:bodyPr/>
                      <a:p>
                        <a:endParaRPr lang="zh-CN" altLang="en-US" sz="1200"/>
                      </a:p>
                    </p:txBody>
                  </p:sp>
                </p:grpSp>
                <p:sp>
                  <p:nvSpPr>
                    <p:cNvPr id="10272" name="直接连接符 10271"/>
                    <p:cNvSpPr/>
                    <p:nvPr/>
                  </p:nvSpPr>
                  <p:spPr>
                    <a:xfrm>
                      <a:off x="7929" y="5521"/>
                      <a:ext cx="0" cy="2340"/>
                    </a:xfrm>
                    <a:prstGeom prst="line">
                      <a:avLst/>
                    </a:prstGeom>
                    <a:ln w="9525" cap="flat" cmpd="sng">
                      <a:solidFill>
                        <a:srgbClr val="000000"/>
                      </a:solidFill>
                      <a:prstDash val="solid"/>
                      <a:headEnd type="none" w="med" len="med"/>
                      <a:tailEnd type="none" w="med" len="med"/>
                    </a:ln>
                  </p:spPr>
                </p:sp>
                <p:sp>
                  <p:nvSpPr>
                    <p:cNvPr id="10273" name="直接连接符 10272"/>
                    <p:cNvSpPr/>
                    <p:nvPr/>
                  </p:nvSpPr>
                  <p:spPr>
                    <a:xfrm>
                      <a:off x="7975" y="5536"/>
                      <a:ext cx="0" cy="2325"/>
                    </a:xfrm>
                    <a:prstGeom prst="line">
                      <a:avLst/>
                    </a:prstGeom>
                    <a:ln w="9525" cap="flat" cmpd="sng">
                      <a:solidFill>
                        <a:srgbClr val="000000"/>
                      </a:solidFill>
                      <a:prstDash val="solid"/>
                      <a:headEnd type="none" w="med" len="med"/>
                      <a:tailEnd type="none" w="med" len="med"/>
                    </a:ln>
                  </p:spPr>
                </p:sp>
              </p:grpSp>
              <p:grpSp>
                <p:nvGrpSpPr>
                  <p:cNvPr id="10274" name="组合 10273"/>
                  <p:cNvGrpSpPr/>
                  <p:nvPr/>
                </p:nvGrpSpPr>
                <p:grpSpPr>
                  <a:xfrm>
                    <a:off x="7050" y="2970"/>
                    <a:ext cx="361" cy="154"/>
                    <a:chOff x="7710" y="6780"/>
                    <a:chExt cx="328" cy="212"/>
                  </a:xfrm>
                </p:grpSpPr>
                <p:sp>
                  <p:nvSpPr>
                    <p:cNvPr id="10275" name="圆角矩形 10274"/>
                    <p:cNvSpPr/>
                    <p:nvPr/>
                  </p:nvSpPr>
                  <p:spPr>
                    <a:xfrm>
                      <a:off x="7734" y="6895"/>
                      <a:ext cx="272" cy="28"/>
                    </a:xfrm>
                    <a:prstGeom prst="roundRect">
                      <a:avLst>
                        <a:gd name="adj" fmla="val 50000"/>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276" name="任意多边形 10275"/>
                    <p:cNvSpPr/>
                    <p:nvPr/>
                  </p:nvSpPr>
                  <p:spPr>
                    <a:xfrm>
                      <a:off x="7710" y="6780"/>
                      <a:ext cx="328" cy="212"/>
                    </a:xfrm>
                    <a:custGeom>
                      <a:avLst/>
                      <a:gdLst>
                        <a:gd name="txL" fmla="*/ 3611 w 21600"/>
                        <a:gd name="txT" fmla="*/ 3611 h 21600"/>
                        <a:gd name="txR" fmla="*/ 17989 w 21600"/>
                        <a:gd name="txB" fmla="*/ 17989 h 21600"/>
                      </a:gdLst>
                      <a:ahLst/>
                      <a:cxnLst>
                        <a:cxn ang="0">
                          <a:pos x="19789" y="10800"/>
                        </a:cxn>
                        <a:cxn ang="90">
                          <a:pos x="10800" y="21600"/>
                        </a:cxn>
                        <a:cxn ang="180">
                          <a:pos x="1811" y="10800"/>
                        </a:cxn>
                        <a:cxn ang="270">
                          <a:pos x="10800" y="0"/>
                        </a:cxn>
                      </a:cxnLst>
                      <a:rect l="txL" t="txT" r="txR" b="txB"/>
                      <a:pathLst>
                        <a:path w="21600" h="21600">
                          <a:moveTo>
                            <a:pt x="0" y="0"/>
                          </a:moveTo>
                          <a:lnTo>
                            <a:pt x="3622" y="21600"/>
                          </a:lnTo>
                          <a:lnTo>
                            <a:pt x="17978" y="21600"/>
                          </a:lnTo>
                          <a:lnTo>
                            <a:pt x="21600" y="0"/>
                          </a:lnTo>
                          <a:close/>
                        </a:path>
                      </a:pathLst>
                    </a:custGeom>
                    <a:gradFill rotWithShape="1">
                      <a:gsLst>
                        <a:gs pos="0">
                          <a:srgbClr val="FFFFFF">
                            <a:gamma/>
                            <a:shade val="46275"/>
                            <a:invGamma/>
                          </a:srgbClr>
                        </a:gs>
                        <a:gs pos="50000">
                          <a:srgbClr val="FFFFFF"/>
                        </a:gs>
                        <a:gs pos="100000">
                          <a:srgbClr val="FFFFFF">
                            <a:gamma/>
                            <a:shade val="46275"/>
                            <a:invGamma/>
                          </a:srgbClr>
                        </a:gs>
                      </a:gsLst>
                      <a:lin ang="0" scaled="1"/>
                      <a:tileRect/>
                    </a:gradFill>
                    <a:ln w="9525" cap="flat" cmpd="sng">
                      <a:solidFill>
                        <a:srgbClr val="000000"/>
                      </a:solidFill>
                      <a:prstDash val="solid"/>
                      <a:miter/>
                      <a:headEnd type="none" w="med" len="med"/>
                      <a:tailEnd type="none" w="med" len="med"/>
                    </a:ln>
                  </p:spPr>
                  <p:txBody>
                    <a:bodyPr/>
                    <a:p>
                      <a:endParaRPr lang="zh-CN" altLang="en-US" sz="1200"/>
                    </a:p>
                  </p:txBody>
                </p:sp>
                <p:sp>
                  <p:nvSpPr>
                    <p:cNvPr id="10277" name="圆角矩形 10276"/>
                    <p:cNvSpPr/>
                    <p:nvPr/>
                  </p:nvSpPr>
                  <p:spPr>
                    <a:xfrm flipH="1">
                      <a:off x="7730" y="6869"/>
                      <a:ext cx="285" cy="23"/>
                    </a:xfrm>
                    <a:prstGeom prst="roundRect">
                      <a:avLst>
                        <a:gd name="adj" fmla="val 50000"/>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grpSp>
              <p:grpSp>
                <p:nvGrpSpPr>
                  <p:cNvPr id="10278" name="组合 10277"/>
                  <p:cNvGrpSpPr/>
                  <p:nvPr/>
                </p:nvGrpSpPr>
                <p:grpSpPr>
                  <a:xfrm>
                    <a:off x="6966" y="3028"/>
                    <a:ext cx="519" cy="1018"/>
                    <a:chOff x="7146" y="4243"/>
                    <a:chExt cx="519" cy="1018"/>
                  </a:xfrm>
                </p:grpSpPr>
                <p:sp>
                  <p:nvSpPr>
                    <p:cNvPr id="10279" name="任意多边形 10278"/>
                    <p:cNvSpPr/>
                    <p:nvPr/>
                  </p:nvSpPr>
                  <p:spPr>
                    <a:xfrm>
                      <a:off x="7146" y="4337"/>
                      <a:ext cx="116" cy="219"/>
                    </a:xfrm>
                    <a:custGeom>
                      <a:avLst/>
                      <a:gdLst/>
                      <a:ahLst/>
                      <a:cxnLst/>
                      <a:pathLst>
                        <a:path w="145" h="273">
                          <a:moveTo>
                            <a:pt x="137" y="0"/>
                          </a:moveTo>
                          <a:cubicBezTo>
                            <a:pt x="137" y="11"/>
                            <a:pt x="145" y="55"/>
                            <a:pt x="140" y="69"/>
                          </a:cubicBezTo>
                          <a:cubicBezTo>
                            <a:pt x="135" y="83"/>
                            <a:pt x="119" y="83"/>
                            <a:pt x="107" y="87"/>
                          </a:cubicBezTo>
                          <a:cubicBezTo>
                            <a:pt x="95" y="91"/>
                            <a:pt x="77" y="92"/>
                            <a:pt x="65" y="96"/>
                          </a:cubicBezTo>
                          <a:cubicBezTo>
                            <a:pt x="53" y="100"/>
                            <a:pt x="42" y="106"/>
                            <a:pt x="32" y="114"/>
                          </a:cubicBezTo>
                          <a:cubicBezTo>
                            <a:pt x="22" y="122"/>
                            <a:pt x="10" y="129"/>
                            <a:pt x="5" y="144"/>
                          </a:cubicBezTo>
                          <a:cubicBezTo>
                            <a:pt x="0" y="159"/>
                            <a:pt x="2" y="186"/>
                            <a:pt x="2" y="207"/>
                          </a:cubicBezTo>
                          <a:cubicBezTo>
                            <a:pt x="2" y="228"/>
                            <a:pt x="5" y="259"/>
                            <a:pt x="5" y="273"/>
                          </a:cubicBezTo>
                        </a:path>
                      </a:pathLst>
                    </a:custGeom>
                    <a:noFill/>
                    <a:ln w="9525" cap="flat" cmpd="sng">
                      <a:solidFill>
                        <a:srgbClr val="000000"/>
                      </a:solidFill>
                      <a:prstDash val="solid"/>
                      <a:headEnd type="none" w="med" len="med"/>
                      <a:tailEnd type="none" w="med" len="med"/>
                    </a:ln>
                  </p:spPr>
                  <p:txBody>
                    <a:bodyPr/>
                    <a:p>
                      <a:endParaRPr lang="zh-CN" altLang="en-US" sz="1200"/>
                    </a:p>
                  </p:txBody>
                </p:sp>
                <p:sp>
                  <p:nvSpPr>
                    <p:cNvPr id="10280" name="任意多边形 10279"/>
                    <p:cNvSpPr/>
                    <p:nvPr/>
                  </p:nvSpPr>
                  <p:spPr>
                    <a:xfrm flipH="1">
                      <a:off x="7546" y="4337"/>
                      <a:ext cx="116" cy="219"/>
                    </a:xfrm>
                    <a:custGeom>
                      <a:avLst/>
                      <a:gdLst/>
                      <a:ahLst/>
                      <a:cxnLst/>
                      <a:pathLst>
                        <a:path w="145" h="273">
                          <a:moveTo>
                            <a:pt x="137" y="0"/>
                          </a:moveTo>
                          <a:cubicBezTo>
                            <a:pt x="137" y="11"/>
                            <a:pt x="145" y="55"/>
                            <a:pt x="140" y="69"/>
                          </a:cubicBezTo>
                          <a:cubicBezTo>
                            <a:pt x="135" y="83"/>
                            <a:pt x="119" y="83"/>
                            <a:pt x="107" y="87"/>
                          </a:cubicBezTo>
                          <a:cubicBezTo>
                            <a:pt x="95" y="91"/>
                            <a:pt x="77" y="92"/>
                            <a:pt x="65" y="96"/>
                          </a:cubicBezTo>
                          <a:cubicBezTo>
                            <a:pt x="53" y="100"/>
                            <a:pt x="42" y="106"/>
                            <a:pt x="32" y="114"/>
                          </a:cubicBezTo>
                          <a:cubicBezTo>
                            <a:pt x="22" y="122"/>
                            <a:pt x="10" y="129"/>
                            <a:pt x="5" y="144"/>
                          </a:cubicBezTo>
                          <a:cubicBezTo>
                            <a:pt x="0" y="159"/>
                            <a:pt x="2" y="186"/>
                            <a:pt x="2" y="207"/>
                          </a:cubicBezTo>
                          <a:cubicBezTo>
                            <a:pt x="2" y="228"/>
                            <a:pt x="5" y="259"/>
                            <a:pt x="5" y="273"/>
                          </a:cubicBezTo>
                        </a:path>
                      </a:pathLst>
                    </a:custGeom>
                    <a:noFill/>
                    <a:ln w="9525" cap="flat" cmpd="sng">
                      <a:solidFill>
                        <a:srgbClr val="000000"/>
                      </a:solidFill>
                      <a:prstDash val="solid"/>
                      <a:headEnd type="none" w="med" len="med"/>
                      <a:tailEnd type="none" w="med" len="med"/>
                    </a:ln>
                  </p:spPr>
                  <p:txBody>
                    <a:bodyPr/>
                    <a:p>
                      <a:endParaRPr lang="zh-CN" altLang="en-US" sz="1200"/>
                    </a:p>
                  </p:txBody>
                </p:sp>
                <p:sp>
                  <p:nvSpPr>
                    <p:cNvPr id="10281" name="任意多边形 10280"/>
                    <p:cNvSpPr/>
                    <p:nvPr/>
                  </p:nvSpPr>
                  <p:spPr>
                    <a:xfrm>
                      <a:off x="7149" y="4530"/>
                      <a:ext cx="516" cy="731"/>
                    </a:xfrm>
                    <a:custGeom>
                      <a:avLst/>
                      <a:gdLst/>
                      <a:ahLst/>
                      <a:cxnLst/>
                      <a:pathLst>
                        <a:path w="516" h="696">
                          <a:moveTo>
                            <a:pt x="0" y="27"/>
                          </a:moveTo>
                          <a:lnTo>
                            <a:pt x="6" y="621"/>
                          </a:lnTo>
                          <a:cubicBezTo>
                            <a:pt x="6" y="666"/>
                            <a:pt x="18" y="690"/>
                            <a:pt x="30" y="684"/>
                          </a:cubicBezTo>
                          <a:cubicBezTo>
                            <a:pt x="114" y="690"/>
                            <a:pt x="516" y="681"/>
                            <a:pt x="471" y="690"/>
                          </a:cubicBezTo>
                          <a:cubicBezTo>
                            <a:pt x="456" y="696"/>
                            <a:pt x="501" y="669"/>
                            <a:pt x="501" y="630"/>
                          </a:cubicBezTo>
                          <a:lnTo>
                            <a:pt x="507" y="0"/>
                          </a:lnTo>
                        </a:path>
                      </a:pathLst>
                    </a:custGeom>
                    <a:noFill/>
                    <a:ln w="12700" cap="flat" cmpd="sng">
                      <a:solidFill>
                        <a:srgbClr val="000000">
                          <a:alpha val="100000"/>
                        </a:srgbClr>
                      </a:solidFill>
                      <a:prstDash val="solid"/>
                      <a:headEnd type="none" w="med" len="med"/>
                      <a:tailEnd type="none" w="med" len="med"/>
                    </a:ln>
                  </p:spPr>
                  <p:txBody>
                    <a:bodyPr/>
                    <a:p>
                      <a:endParaRPr lang="zh-CN" altLang="en-US" sz="1200"/>
                    </a:p>
                  </p:txBody>
                </p:sp>
                <p:grpSp>
                  <p:nvGrpSpPr>
                    <p:cNvPr id="10282" name="组合 10281"/>
                    <p:cNvGrpSpPr/>
                    <p:nvPr/>
                  </p:nvGrpSpPr>
                  <p:grpSpPr>
                    <a:xfrm>
                      <a:off x="7248" y="4243"/>
                      <a:ext cx="316" cy="122"/>
                      <a:chOff x="6138" y="4174"/>
                      <a:chExt cx="340" cy="188"/>
                    </a:xfrm>
                  </p:grpSpPr>
                  <p:sp>
                    <p:nvSpPr>
                      <p:cNvPr id="10283" name="圆角矩形 10282"/>
                      <p:cNvSpPr/>
                      <p:nvPr/>
                    </p:nvSpPr>
                    <p:spPr>
                      <a:xfrm>
                        <a:off x="6139" y="4174"/>
                        <a:ext cx="339" cy="22"/>
                      </a:xfrm>
                      <a:prstGeom prst="roundRect">
                        <a:avLst>
                          <a:gd name="adj" fmla="val 50000"/>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284" name="直接连接符 10283"/>
                      <p:cNvSpPr/>
                      <p:nvPr/>
                    </p:nvSpPr>
                    <p:spPr>
                      <a:xfrm>
                        <a:off x="6138" y="4185"/>
                        <a:ext cx="15" cy="177"/>
                      </a:xfrm>
                      <a:prstGeom prst="line">
                        <a:avLst/>
                      </a:prstGeom>
                      <a:ln w="9525" cap="flat" cmpd="sng">
                        <a:solidFill>
                          <a:srgbClr val="000000"/>
                        </a:solidFill>
                        <a:prstDash val="solid"/>
                        <a:headEnd type="none" w="med" len="med"/>
                        <a:tailEnd type="none" w="med" len="med"/>
                      </a:ln>
                    </p:spPr>
                  </p:sp>
                  <p:sp>
                    <p:nvSpPr>
                      <p:cNvPr id="10285" name="直接连接符 10284"/>
                      <p:cNvSpPr/>
                      <p:nvPr/>
                    </p:nvSpPr>
                    <p:spPr>
                      <a:xfrm flipH="1">
                        <a:off x="6462" y="4185"/>
                        <a:ext cx="15" cy="177"/>
                      </a:xfrm>
                      <a:prstGeom prst="line">
                        <a:avLst/>
                      </a:prstGeom>
                      <a:ln w="9525" cap="flat" cmpd="sng">
                        <a:solidFill>
                          <a:srgbClr val="000000"/>
                        </a:solidFill>
                        <a:prstDash val="solid"/>
                        <a:headEnd type="none" w="med" len="med"/>
                        <a:tailEnd type="none" w="med" len="med"/>
                      </a:ln>
                    </p:spPr>
                  </p:sp>
                </p:grpSp>
              </p:grpSp>
            </p:grpSp>
            <p:grpSp>
              <p:nvGrpSpPr>
                <p:cNvPr id="10286" name="组合 10285"/>
                <p:cNvGrpSpPr/>
                <p:nvPr/>
              </p:nvGrpSpPr>
              <p:grpSpPr>
                <a:xfrm>
                  <a:off x="5716" y="3852"/>
                  <a:ext cx="876" cy="1074"/>
                  <a:chOff x="1607" y="1485"/>
                  <a:chExt cx="951" cy="1239"/>
                </a:xfrm>
              </p:grpSpPr>
              <p:grpSp>
                <p:nvGrpSpPr>
                  <p:cNvPr id="10287" name="组合 10286"/>
                  <p:cNvGrpSpPr/>
                  <p:nvPr/>
                </p:nvGrpSpPr>
                <p:grpSpPr>
                  <a:xfrm>
                    <a:off x="1952" y="2229"/>
                    <a:ext cx="491" cy="452"/>
                    <a:chOff x="8728" y="6297"/>
                    <a:chExt cx="446" cy="452"/>
                  </a:xfrm>
                </p:grpSpPr>
                <p:grpSp>
                  <p:nvGrpSpPr>
                    <p:cNvPr id="10288" name="组合 10287"/>
                    <p:cNvGrpSpPr/>
                    <p:nvPr/>
                  </p:nvGrpSpPr>
                  <p:grpSpPr>
                    <a:xfrm>
                      <a:off x="8728" y="6297"/>
                      <a:ext cx="446" cy="19"/>
                      <a:chOff x="3717" y="5241"/>
                      <a:chExt cx="627" cy="24"/>
                    </a:xfrm>
                  </p:grpSpPr>
                  <p:sp>
                    <p:nvSpPr>
                      <p:cNvPr id="10289" name="直接连接符 10288"/>
                      <p:cNvSpPr/>
                      <p:nvPr/>
                    </p:nvSpPr>
                    <p:spPr>
                      <a:xfrm>
                        <a:off x="3741" y="5262"/>
                        <a:ext cx="573" cy="0"/>
                      </a:xfrm>
                      <a:prstGeom prst="line">
                        <a:avLst/>
                      </a:prstGeom>
                      <a:ln w="9525" cap="flat" cmpd="sng">
                        <a:solidFill>
                          <a:srgbClr val="000000"/>
                        </a:solidFill>
                        <a:prstDash val="solid"/>
                        <a:headEnd type="none" w="med" len="med"/>
                        <a:tailEnd type="none" w="med" len="med"/>
                      </a:ln>
                    </p:spPr>
                  </p:sp>
                  <p:sp>
                    <p:nvSpPr>
                      <p:cNvPr id="10290" name="任意多边形 10289"/>
                      <p:cNvSpPr/>
                      <p:nvPr/>
                    </p:nvSpPr>
                    <p:spPr>
                      <a:xfrm>
                        <a:off x="4302" y="5241"/>
                        <a:ext cx="42" cy="24"/>
                      </a:xfrm>
                      <a:custGeom>
                        <a:avLst/>
                        <a:gdLst/>
                        <a:ahLst/>
                        <a:cxnLst/>
                        <a:pathLst>
                          <a:path w="42" h="24">
                            <a:moveTo>
                              <a:pt x="0" y="24"/>
                            </a:moveTo>
                            <a:cubicBezTo>
                              <a:pt x="10" y="21"/>
                              <a:pt x="20" y="19"/>
                              <a:pt x="27" y="15"/>
                            </a:cubicBezTo>
                            <a:cubicBezTo>
                              <a:pt x="34" y="11"/>
                              <a:pt x="38" y="5"/>
                              <a:pt x="42"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sz="1200"/>
                      </a:p>
                    </p:txBody>
                  </p:sp>
                  <p:sp>
                    <p:nvSpPr>
                      <p:cNvPr id="10291" name="任意多边形 10290"/>
                      <p:cNvSpPr/>
                      <p:nvPr/>
                    </p:nvSpPr>
                    <p:spPr>
                      <a:xfrm flipH="1">
                        <a:off x="3717" y="5241"/>
                        <a:ext cx="42" cy="24"/>
                      </a:xfrm>
                      <a:custGeom>
                        <a:avLst/>
                        <a:gdLst/>
                        <a:ahLst/>
                        <a:cxnLst/>
                        <a:pathLst>
                          <a:path w="42" h="24">
                            <a:moveTo>
                              <a:pt x="0" y="24"/>
                            </a:moveTo>
                            <a:cubicBezTo>
                              <a:pt x="10" y="21"/>
                              <a:pt x="20" y="19"/>
                              <a:pt x="27" y="15"/>
                            </a:cubicBezTo>
                            <a:cubicBezTo>
                              <a:pt x="34" y="11"/>
                              <a:pt x="38" y="5"/>
                              <a:pt x="42"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sz="1200"/>
                      </a:p>
                    </p:txBody>
                  </p:sp>
                </p:grpSp>
                <p:sp>
                  <p:nvSpPr>
                    <p:cNvPr id="10292" name="直接连接符 10291"/>
                    <p:cNvSpPr/>
                    <p:nvPr/>
                  </p:nvSpPr>
                  <p:spPr>
                    <a:xfrm>
                      <a:off x="8745" y="6349"/>
                      <a:ext cx="38" cy="0"/>
                    </a:xfrm>
                    <a:prstGeom prst="line">
                      <a:avLst/>
                    </a:prstGeom>
                    <a:ln w="6350" cap="flat" cmpd="sng">
                      <a:solidFill>
                        <a:srgbClr val="000000"/>
                      </a:solidFill>
                      <a:prstDash val="solid"/>
                      <a:headEnd type="none" w="med" len="med"/>
                      <a:tailEnd type="none" w="med" len="med"/>
                    </a:ln>
                  </p:spPr>
                </p:sp>
                <p:sp>
                  <p:nvSpPr>
                    <p:cNvPr id="10293" name="直接连接符 10292"/>
                    <p:cNvSpPr/>
                    <p:nvPr/>
                  </p:nvSpPr>
                  <p:spPr>
                    <a:xfrm>
                      <a:off x="8815" y="6349"/>
                      <a:ext cx="58" cy="0"/>
                    </a:xfrm>
                    <a:prstGeom prst="line">
                      <a:avLst/>
                    </a:prstGeom>
                    <a:ln w="6350" cap="flat" cmpd="sng">
                      <a:solidFill>
                        <a:srgbClr val="000000"/>
                      </a:solidFill>
                      <a:prstDash val="solid"/>
                      <a:headEnd type="none" w="med" len="med"/>
                      <a:tailEnd type="none" w="med" len="med"/>
                    </a:ln>
                  </p:spPr>
                </p:sp>
                <p:sp>
                  <p:nvSpPr>
                    <p:cNvPr id="10294" name="直接连接符 10293"/>
                    <p:cNvSpPr/>
                    <p:nvPr/>
                  </p:nvSpPr>
                  <p:spPr>
                    <a:xfrm>
                      <a:off x="8905" y="6349"/>
                      <a:ext cx="28" cy="0"/>
                    </a:xfrm>
                    <a:prstGeom prst="line">
                      <a:avLst/>
                    </a:prstGeom>
                    <a:ln w="6350" cap="flat" cmpd="sng">
                      <a:solidFill>
                        <a:srgbClr val="000000"/>
                      </a:solidFill>
                      <a:prstDash val="solid"/>
                      <a:headEnd type="none" w="med" len="med"/>
                      <a:tailEnd type="none" w="med" len="med"/>
                    </a:ln>
                  </p:spPr>
                </p:sp>
                <p:sp>
                  <p:nvSpPr>
                    <p:cNvPr id="10295" name="直接连接符 10294"/>
                    <p:cNvSpPr/>
                    <p:nvPr/>
                  </p:nvSpPr>
                  <p:spPr>
                    <a:xfrm>
                      <a:off x="8980" y="6349"/>
                      <a:ext cx="136" cy="0"/>
                    </a:xfrm>
                    <a:prstGeom prst="line">
                      <a:avLst/>
                    </a:prstGeom>
                    <a:ln w="6350" cap="flat" cmpd="sng">
                      <a:solidFill>
                        <a:srgbClr val="000000"/>
                      </a:solidFill>
                      <a:prstDash val="solid"/>
                      <a:headEnd type="none" w="med" len="med"/>
                      <a:tailEnd type="none" w="med" len="med"/>
                    </a:ln>
                  </p:spPr>
                </p:sp>
                <p:sp>
                  <p:nvSpPr>
                    <p:cNvPr id="10296" name="直接连接符 10295"/>
                    <p:cNvSpPr/>
                    <p:nvPr/>
                  </p:nvSpPr>
                  <p:spPr>
                    <a:xfrm>
                      <a:off x="9140" y="6349"/>
                      <a:ext cx="23" cy="0"/>
                    </a:xfrm>
                    <a:prstGeom prst="line">
                      <a:avLst/>
                    </a:prstGeom>
                    <a:ln w="6350" cap="flat" cmpd="sng">
                      <a:solidFill>
                        <a:srgbClr val="000000"/>
                      </a:solidFill>
                      <a:prstDash val="solid"/>
                      <a:headEnd type="none" w="med" len="med"/>
                      <a:tailEnd type="none" w="med" len="med"/>
                    </a:ln>
                  </p:spPr>
                </p:sp>
                <p:sp>
                  <p:nvSpPr>
                    <p:cNvPr id="10297" name="直接连接符 10296"/>
                    <p:cNvSpPr/>
                    <p:nvPr/>
                  </p:nvSpPr>
                  <p:spPr>
                    <a:xfrm>
                      <a:off x="8777" y="6390"/>
                      <a:ext cx="53" cy="0"/>
                    </a:xfrm>
                    <a:prstGeom prst="line">
                      <a:avLst/>
                    </a:prstGeom>
                    <a:ln w="6350" cap="flat" cmpd="sng">
                      <a:solidFill>
                        <a:srgbClr val="000000"/>
                      </a:solidFill>
                      <a:prstDash val="solid"/>
                      <a:headEnd type="none" w="med" len="med"/>
                      <a:tailEnd type="none" w="med" len="med"/>
                    </a:ln>
                  </p:spPr>
                </p:sp>
                <p:sp>
                  <p:nvSpPr>
                    <p:cNvPr id="10298" name="直接连接符 10297"/>
                    <p:cNvSpPr/>
                    <p:nvPr/>
                  </p:nvSpPr>
                  <p:spPr>
                    <a:xfrm flipV="1">
                      <a:off x="8899" y="6390"/>
                      <a:ext cx="81" cy="0"/>
                    </a:xfrm>
                    <a:prstGeom prst="line">
                      <a:avLst/>
                    </a:prstGeom>
                    <a:ln w="6350" cap="flat" cmpd="sng">
                      <a:solidFill>
                        <a:srgbClr val="000000"/>
                      </a:solidFill>
                      <a:prstDash val="solid"/>
                      <a:headEnd type="none" w="med" len="med"/>
                      <a:tailEnd type="none" w="med" len="med"/>
                    </a:ln>
                  </p:spPr>
                </p:sp>
                <p:sp>
                  <p:nvSpPr>
                    <p:cNvPr id="10299" name="直接连接符 10298"/>
                    <p:cNvSpPr/>
                    <p:nvPr/>
                  </p:nvSpPr>
                  <p:spPr>
                    <a:xfrm>
                      <a:off x="9046" y="6390"/>
                      <a:ext cx="38" cy="0"/>
                    </a:xfrm>
                    <a:prstGeom prst="line">
                      <a:avLst/>
                    </a:prstGeom>
                    <a:ln w="6350" cap="flat" cmpd="sng">
                      <a:solidFill>
                        <a:srgbClr val="000000"/>
                      </a:solidFill>
                      <a:prstDash val="solid"/>
                      <a:headEnd type="none" w="med" len="med"/>
                      <a:tailEnd type="none" w="med" len="med"/>
                    </a:ln>
                  </p:spPr>
                </p:sp>
                <p:sp>
                  <p:nvSpPr>
                    <p:cNvPr id="10300" name="直接连接符 10299"/>
                    <p:cNvSpPr/>
                    <p:nvPr/>
                  </p:nvSpPr>
                  <p:spPr>
                    <a:xfrm>
                      <a:off x="9116" y="6390"/>
                      <a:ext cx="30" cy="0"/>
                    </a:xfrm>
                    <a:prstGeom prst="line">
                      <a:avLst/>
                    </a:prstGeom>
                    <a:ln w="6350" cap="flat" cmpd="sng">
                      <a:solidFill>
                        <a:srgbClr val="000000"/>
                      </a:solidFill>
                      <a:prstDash val="solid"/>
                      <a:headEnd type="none" w="med" len="med"/>
                      <a:tailEnd type="none" w="med" len="med"/>
                    </a:ln>
                  </p:spPr>
                </p:sp>
                <p:sp>
                  <p:nvSpPr>
                    <p:cNvPr id="10301" name="直接连接符 10300"/>
                    <p:cNvSpPr/>
                    <p:nvPr/>
                  </p:nvSpPr>
                  <p:spPr>
                    <a:xfrm>
                      <a:off x="8743" y="6435"/>
                      <a:ext cx="38" cy="0"/>
                    </a:xfrm>
                    <a:prstGeom prst="line">
                      <a:avLst/>
                    </a:prstGeom>
                    <a:ln w="6350" cap="flat" cmpd="sng">
                      <a:solidFill>
                        <a:srgbClr val="000000"/>
                      </a:solidFill>
                      <a:prstDash val="solid"/>
                      <a:headEnd type="none" w="med" len="med"/>
                      <a:tailEnd type="none" w="med" len="med"/>
                    </a:ln>
                  </p:spPr>
                </p:sp>
                <p:sp>
                  <p:nvSpPr>
                    <p:cNvPr id="10302" name="直接连接符 10301"/>
                    <p:cNvSpPr/>
                    <p:nvPr/>
                  </p:nvSpPr>
                  <p:spPr>
                    <a:xfrm>
                      <a:off x="8824" y="6435"/>
                      <a:ext cx="62" cy="0"/>
                    </a:xfrm>
                    <a:prstGeom prst="line">
                      <a:avLst/>
                    </a:prstGeom>
                    <a:ln w="6350" cap="flat" cmpd="sng">
                      <a:solidFill>
                        <a:srgbClr val="000000"/>
                      </a:solidFill>
                      <a:prstDash val="solid"/>
                      <a:headEnd type="none" w="med" len="med"/>
                      <a:tailEnd type="none" w="med" len="med"/>
                    </a:ln>
                  </p:spPr>
                </p:sp>
                <p:sp>
                  <p:nvSpPr>
                    <p:cNvPr id="10303" name="直接连接符 10302"/>
                    <p:cNvSpPr/>
                    <p:nvPr/>
                  </p:nvSpPr>
                  <p:spPr>
                    <a:xfrm>
                      <a:off x="8935" y="6435"/>
                      <a:ext cx="132" cy="0"/>
                    </a:xfrm>
                    <a:prstGeom prst="line">
                      <a:avLst/>
                    </a:prstGeom>
                    <a:ln w="6350" cap="flat" cmpd="sng">
                      <a:solidFill>
                        <a:srgbClr val="000000"/>
                      </a:solidFill>
                      <a:prstDash val="solid"/>
                      <a:headEnd type="none" w="med" len="med"/>
                      <a:tailEnd type="none" w="med" len="med"/>
                    </a:ln>
                  </p:spPr>
                </p:sp>
                <p:sp>
                  <p:nvSpPr>
                    <p:cNvPr id="10304" name="直接连接符 10303"/>
                    <p:cNvSpPr/>
                    <p:nvPr/>
                  </p:nvSpPr>
                  <p:spPr>
                    <a:xfrm>
                      <a:off x="9097" y="6435"/>
                      <a:ext cx="39" cy="0"/>
                    </a:xfrm>
                    <a:prstGeom prst="line">
                      <a:avLst/>
                    </a:prstGeom>
                    <a:ln w="6350" cap="flat" cmpd="sng">
                      <a:solidFill>
                        <a:srgbClr val="000000"/>
                      </a:solidFill>
                      <a:prstDash val="solid"/>
                      <a:headEnd type="none" w="med" len="med"/>
                      <a:tailEnd type="none" w="med" len="med"/>
                    </a:ln>
                  </p:spPr>
                </p:sp>
                <p:sp>
                  <p:nvSpPr>
                    <p:cNvPr id="10305" name="直接连接符 10304"/>
                    <p:cNvSpPr/>
                    <p:nvPr/>
                  </p:nvSpPr>
                  <p:spPr>
                    <a:xfrm>
                      <a:off x="8790" y="6485"/>
                      <a:ext cx="62" cy="0"/>
                    </a:xfrm>
                    <a:prstGeom prst="line">
                      <a:avLst/>
                    </a:prstGeom>
                    <a:ln w="6350" cap="flat" cmpd="sng">
                      <a:solidFill>
                        <a:srgbClr val="000000"/>
                      </a:solidFill>
                      <a:prstDash val="solid"/>
                      <a:headEnd type="none" w="med" len="med"/>
                      <a:tailEnd type="none" w="med" len="med"/>
                    </a:ln>
                  </p:spPr>
                </p:sp>
                <p:sp>
                  <p:nvSpPr>
                    <p:cNvPr id="10306" name="直接连接符 10305"/>
                    <p:cNvSpPr/>
                    <p:nvPr/>
                  </p:nvSpPr>
                  <p:spPr>
                    <a:xfrm>
                      <a:off x="8926" y="6490"/>
                      <a:ext cx="39" cy="0"/>
                    </a:xfrm>
                    <a:prstGeom prst="line">
                      <a:avLst/>
                    </a:prstGeom>
                    <a:ln w="6350" cap="flat" cmpd="sng">
                      <a:solidFill>
                        <a:srgbClr val="000000"/>
                      </a:solidFill>
                      <a:prstDash val="solid"/>
                      <a:headEnd type="none" w="med" len="med"/>
                      <a:tailEnd type="none" w="med" len="med"/>
                    </a:ln>
                  </p:spPr>
                </p:sp>
                <p:sp>
                  <p:nvSpPr>
                    <p:cNvPr id="10307" name="直接连接符 10306"/>
                    <p:cNvSpPr/>
                    <p:nvPr/>
                  </p:nvSpPr>
                  <p:spPr>
                    <a:xfrm>
                      <a:off x="8997" y="6485"/>
                      <a:ext cx="25" cy="0"/>
                    </a:xfrm>
                    <a:prstGeom prst="line">
                      <a:avLst/>
                    </a:prstGeom>
                    <a:ln w="6350" cap="flat" cmpd="sng">
                      <a:solidFill>
                        <a:srgbClr val="000000"/>
                      </a:solidFill>
                      <a:prstDash val="solid"/>
                      <a:headEnd type="none" w="med" len="med"/>
                      <a:tailEnd type="none" w="med" len="med"/>
                    </a:ln>
                  </p:spPr>
                </p:sp>
                <p:sp>
                  <p:nvSpPr>
                    <p:cNvPr id="10308" name="直接连接符 10307"/>
                    <p:cNvSpPr/>
                    <p:nvPr/>
                  </p:nvSpPr>
                  <p:spPr>
                    <a:xfrm>
                      <a:off x="9052" y="6483"/>
                      <a:ext cx="60" cy="0"/>
                    </a:xfrm>
                    <a:prstGeom prst="line">
                      <a:avLst/>
                    </a:prstGeom>
                    <a:ln w="6350" cap="flat" cmpd="sng">
                      <a:solidFill>
                        <a:srgbClr val="000000"/>
                      </a:solidFill>
                      <a:prstDash val="solid"/>
                      <a:headEnd type="none" w="med" len="med"/>
                      <a:tailEnd type="none" w="med" len="med"/>
                    </a:ln>
                  </p:spPr>
                </p:sp>
                <p:sp>
                  <p:nvSpPr>
                    <p:cNvPr id="10309" name="直接连接符 10308"/>
                    <p:cNvSpPr/>
                    <p:nvPr/>
                  </p:nvSpPr>
                  <p:spPr>
                    <a:xfrm>
                      <a:off x="8805" y="6526"/>
                      <a:ext cx="38" cy="0"/>
                    </a:xfrm>
                    <a:prstGeom prst="line">
                      <a:avLst/>
                    </a:prstGeom>
                    <a:ln w="6350" cap="flat" cmpd="sng">
                      <a:solidFill>
                        <a:srgbClr val="000000"/>
                      </a:solidFill>
                      <a:prstDash val="solid"/>
                      <a:headEnd type="none" w="med" len="med"/>
                      <a:tailEnd type="none" w="med" len="med"/>
                    </a:ln>
                  </p:spPr>
                </p:sp>
                <p:sp>
                  <p:nvSpPr>
                    <p:cNvPr id="10310" name="直接连接符 10309"/>
                    <p:cNvSpPr/>
                    <p:nvPr/>
                  </p:nvSpPr>
                  <p:spPr>
                    <a:xfrm>
                      <a:off x="9033" y="6526"/>
                      <a:ext cx="26" cy="0"/>
                    </a:xfrm>
                    <a:prstGeom prst="line">
                      <a:avLst/>
                    </a:prstGeom>
                    <a:ln w="6350" cap="flat" cmpd="sng">
                      <a:solidFill>
                        <a:srgbClr val="000000"/>
                      </a:solidFill>
                      <a:prstDash val="solid"/>
                      <a:headEnd type="none" w="med" len="med"/>
                      <a:tailEnd type="none" w="med" len="med"/>
                    </a:ln>
                  </p:spPr>
                </p:sp>
                <p:sp>
                  <p:nvSpPr>
                    <p:cNvPr id="10311" name="直接连接符 10310"/>
                    <p:cNvSpPr/>
                    <p:nvPr/>
                  </p:nvSpPr>
                  <p:spPr>
                    <a:xfrm>
                      <a:off x="9078" y="6526"/>
                      <a:ext cx="38" cy="0"/>
                    </a:xfrm>
                    <a:prstGeom prst="line">
                      <a:avLst/>
                    </a:prstGeom>
                    <a:ln w="6350" cap="flat" cmpd="sng">
                      <a:solidFill>
                        <a:srgbClr val="000000"/>
                      </a:solidFill>
                      <a:prstDash val="solid"/>
                      <a:headEnd type="none" w="med" len="med"/>
                      <a:tailEnd type="none" w="med" len="med"/>
                    </a:ln>
                  </p:spPr>
                </p:sp>
                <p:sp>
                  <p:nvSpPr>
                    <p:cNvPr id="10312" name="直接连接符 10311"/>
                    <p:cNvSpPr/>
                    <p:nvPr/>
                  </p:nvSpPr>
                  <p:spPr>
                    <a:xfrm>
                      <a:off x="8741" y="6572"/>
                      <a:ext cx="38" cy="0"/>
                    </a:xfrm>
                    <a:prstGeom prst="line">
                      <a:avLst/>
                    </a:prstGeom>
                    <a:ln w="6350" cap="flat" cmpd="sng">
                      <a:solidFill>
                        <a:srgbClr val="000000"/>
                      </a:solidFill>
                      <a:prstDash val="solid"/>
                      <a:headEnd type="none" w="med" len="med"/>
                      <a:tailEnd type="none" w="med" len="med"/>
                    </a:ln>
                  </p:spPr>
                </p:sp>
                <p:sp>
                  <p:nvSpPr>
                    <p:cNvPr id="10313" name="直接连接符 10312"/>
                    <p:cNvSpPr/>
                    <p:nvPr/>
                  </p:nvSpPr>
                  <p:spPr>
                    <a:xfrm>
                      <a:off x="8811" y="6572"/>
                      <a:ext cx="58" cy="0"/>
                    </a:xfrm>
                    <a:prstGeom prst="line">
                      <a:avLst/>
                    </a:prstGeom>
                    <a:ln w="6350" cap="flat" cmpd="sng">
                      <a:solidFill>
                        <a:srgbClr val="000000"/>
                      </a:solidFill>
                      <a:prstDash val="solid"/>
                      <a:headEnd type="none" w="med" len="med"/>
                      <a:tailEnd type="none" w="med" len="med"/>
                    </a:ln>
                  </p:spPr>
                </p:sp>
                <p:sp>
                  <p:nvSpPr>
                    <p:cNvPr id="10314" name="直接连接符 10313"/>
                    <p:cNvSpPr/>
                    <p:nvPr/>
                  </p:nvSpPr>
                  <p:spPr>
                    <a:xfrm>
                      <a:off x="8901" y="6572"/>
                      <a:ext cx="28" cy="0"/>
                    </a:xfrm>
                    <a:prstGeom prst="line">
                      <a:avLst/>
                    </a:prstGeom>
                    <a:ln w="6350" cap="flat" cmpd="sng">
                      <a:solidFill>
                        <a:srgbClr val="000000"/>
                      </a:solidFill>
                      <a:prstDash val="solid"/>
                      <a:headEnd type="none" w="med" len="med"/>
                      <a:tailEnd type="none" w="med" len="med"/>
                    </a:ln>
                  </p:spPr>
                </p:sp>
                <p:sp>
                  <p:nvSpPr>
                    <p:cNvPr id="10315" name="直接连接符 10314"/>
                    <p:cNvSpPr/>
                    <p:nvPr/>
                  </p:nvSpPr>
                  <p:spPr>
                    <a:xfrm>
                      <a:off x="8976" y="6572"/>
                      <a:ext cx="136" cy="0"/>
                    </a:xfrm>
                    <a:prstGeom prst="line">
                      <a:avLst/>
                    </a:prstGeom>
                    <a:ln w="6350" cap="flat" cmpd="sng">
                      <a:solidFill>
                        <a:srgbClr val="000000"/>
                      </a:solidFill>
                      <a:prstDash val="solid"/>
                      <a:headEnd type="none" w="med" len="med"/>
                      <a:tailEnd type="none" w="med" len="med"/>
                    </a:ln>
                  </p:spPr>
                </p:sp>
                <p:sp>
                  <p:nvSpPr>
                    <p:cNvPr id="10316" name="直接连接符 10315"/>
                    <p:cNvSpPr/>
                    <p:nvPr/>
                  </p:nvSpPr>
                  <p:spPr>
                    <a:xfrm>
                      <a:off x="9136" y="6572"/>
                      <a:ext cx="23" cy="0"/>
                    </a:xfrm>
                    <a:prstGeom prst="line">
                      <a:avLst/>
                    </a:prstGeom>
                    <a:ln w="6350" cap="flat" cmpd="sng">
                      <a:solidFill>
                        <a:srgbClr val="000000"/>
                      </a:solidFill>
                      <a:prstDash val="solid"/>
                      <a:headEnd type="none" w="med" len="med"/>
                      <a:tailEnd type="none" w="med" len="med"/>
                    </a:ln>
                  </p:spPr>
                </p:sp>
                <p:sp>
                  <p:nvSpPr>
                    <p:cNvPr id="10317" name="直接连接符 10316"/>
                    <p:cNvSpPr/>
                    <p:nvPr/>
                  </p:nvSpPr>
                  <p:spPr>
                    <a:xfrm>
                      <a:off x="8773" y="6612"/>
                      <a:ext cx="53" cy="0"/>
                    </a:xfrm>
                    <a:prstGeom prst="line">
                      <a:avLst/>
                    </a:prstGeom>
                    <a:ln w="6350" cap="flat" cmpd="sng">
                      <a:solidFill>
                        <a:srgbClr val="000000"/>
                      </a:solidFill>
                      <a:prstDash val="solid"/>
                      <a:headEnd type="none" w="med" len="med"/>
                      <a:tailEnd type="none" w="med" len="med"/>
                    </a:ln>
                  </p:spPr>
                </p:sp>
                <p:sp>
                  <p:nvSpPr>
                    <p:cNvPr id="10318" name="直接连接符 10317"/>
                    <p:cNvSpPr/>
                    <p:nvPr/>
                  </p:nvSpPr>
                  <p:spPr>
                    <a:xfrm flipV="1">
                      <a:off x="8894" y="6612"/>
                      <a:ext cx="82" cy="0"/>
                    </a:xfrm>
                    <a:prstGeom prst="line">
                      <a:avLst/>
                    </a:prstGeom>
                    <a:ln w="6350" cap="flat" cmpd="sng">
                      <a:solidFill>
                        <a:srgbClr val="000000"/>
                      </a:solidFill>
                      <a:prstDash val="solid"/>
                      <a:headEnd type="none" w="med" len="med"/>
                      <a:tailEnd type="none" w="med" len="med"/>
                    </a:ln>
                  </p:spPr>
                </p:sp>
                <p:sp>
                  <p:nvSpPr>
                    <p:cNvPr id="10319" name="直接连接符 10318"/>
                    <p:cNvSpPr/>
                    <p:nvPr/>
                  </p:nvSpPr>
                  <p:spPr>
                    <a:xfrm>
                      <a:off x="9042" y="6612"/>
                      <a:ext cx="38" cy="0"/>
                    </a:xfrm>
                    <a:prstGeom prst="line">
                      <a:avLst/>
                    </a:prstGeom>
                    <a:ln w="6350" cap="flat" cmpd="sng">
                      <a:solidFill>
                        <a:srgbClr val="000000"/>
                      </a:solidFill>
                      <a:prstDash val="solid"/>
                      <a:headEnd type="none" w="med" len="med"/>
                      <a:tailEnd type="none" w="med" len="med"/>
                    </a:ln>
                  </p:spPr>
                </p:sp>
                <p:sp>
                  <p:nvSpPr>
                    <p:cNvPr id="10320" name="直接连接符 10319"/>
                    <p:cNvSpPr/>
                    <p:nvPr/>
                  </p:nvSpPr>
                  <p:spPr>
                    <a:xfrm>
                      <a:off x="9112" y="6612"/>
                      <a:ext cx="30" cy="0"/>
                    </a:xfrm>
                    <a:prstGeom prst="line">
                      <a:avLst/>
                    </a:prstGeom>
                    <a:ln w="6350" cap="flat" cmpd="sng">
                      <a:solidFill>
                        <a:srgbClr val="000000"/>
                      </a:solidFill>
                      <a:prstDash val="solid"/>
                      <a:headEnd type="none" w="med" len="med"/>
                      <a:tailEnd type="none" w="med" len="med"/>
                    </a:ln>
                  </p:spPr>
                </p:sp>
                <p:sp>
                  <p:nvSpPr>
                    <p:cNvPr id="10321" name="直接连接符 10320"/>
                    <p:cNvSpPr/>
                    <p:nvPr/>
                  </p:nvSpPr>
                  <p:spPr>
                    <a:xfrm>
                      <a:off x="8739" y="6658"/>
                      <a:ext cx="38" cy="0"/>
                    </a:xfrm>
                    <a:prstGeom prst="line">
                      <a:avLst/>
                    </a:prstGeom>
                    <a:ln w="6350" cap="flat" cmpd="sng">
                      <a:solidFill>
                        <a:srgbClr val="000000"/>
                      </a:solidFill>
                      <a:prstDash val="solid"/>
                      <a:headEnd type="none" w="med" len="med"/>
                      <a:tailEnd type="none" w="med" len="med"/>
                    </a:ln>
                  </p:spPr>
                </p:sp>
                <p:sp>
                  <p:nvSpPr>
                    <p:cNvPr id="10322" name="直接连接符 10321"/>
                    <p:cNvSpPr/>
                    <p:nvPr/>
                  </p:nvSpPr>
                  <p:spPr>
                    <a:xfrm>
                      <a:off x="8820" y="6658"/>
                      <a:ext cx="62" cy="0"/>
                    </a:xfrm>
                    <a:prstGeom prst="line">
                      <a:avLst/>
                    </a:prstGeom>
                    <a:ln w="6350" cap="flat" cmpd="sng">
                      <a:solidFill>
                        <a:srgbClr val="000000"/>
                      </a:solidFill>
                      <a:prstDash val="solid"/>
                      <a:headEnd type="none" w="med" len="med"/>
                      <a:tailEnd type="none" w="med" len="med"/>
                    </a:ln>
                  </p:spPr>
                </p:sp>
                <p:sp>
                  <p:nvSpPr>
                    <p:cNvPr id="10323" name="直接连接符 10322"/>
                    <p:cNvSpPr/>
                    <p:nvPr/>
                  </p:nvSpPr>
                  <p:spPr>
                    <a:xfrm>
                      <a:off x="8931" y="6658"/>
                      <a:ext cx="132" cy="0"/>
                    </a:xfrm>
                    <a:prstGeom prst="line">
                      <a:avLst/>
                    </a:prstGeom>
                    <a:ln w="6350" cap="flat" cmpd="sng">
                      <a:solidFill>
                        <a:srgbClr val="000000"/>
                      </a:solidFill>
                      <a:prstDash val="solid"/>
                      <a:headEnd type="none" w="med" len="med"/>
                      <a:tailEnd type="none" w="med" len="med"/>
                    </a:ln>
                  </p:spPr>
                </p:sp>
                <p:sp>
                  <p:nvSpPr>
                    <p:cNvPr id="10324" name="直接连接符 10323"/>
                    <p:cNvSpPr/>
                    <p:nvPr/>
                  </p:nvSpPr>
                  <p:spPr>
                    <a:xfrm>
                      <a:off x="9093" y="6658"/>
                      <a:ext cx="38" cy="0"/>
                    </a:xfrm>
                    <a:prstGeom prst="line">
                      <a:avLst/>
                    </a:prstGeom>
                    <a:ln w="6350" cap="flat" cmpd="sng">
                      <a:solidFill>
                        <a:srgbClr val="000000"/>
                      </a:solidFill>
                      <a:prstDash val="solid"/>
                      <a:headEnd type="none" w="med" len="med"/>
                      <a:tailEnd type="none" w="med" len="med"/>
                    </a:ln>
                  </p:spPr>
                </p:sp>
                <p:sp>
                  <p:nvSpPr>
                    <p:cNvPr id="10325" name="直接连接符 10324"/>
                    <p:cNvSpPr/>
                    <p:nvPr/>
                  </p:nvSpPr>
                  <p:spPr>
                    <a:xfrm>
                      <a:off x="8786" y="6708"/>
                      <a:ext cx="62" cy="0"/>
                    </a:xfrm>
                    <a:prstGeom prst="line">
                      <a:avLst/>
                    </a:prstGeom>
                    <a:ln w="6350" cap="flat" cmpd="sng">
                      <a:solidFill>
                        <a:srgbClr val="000000"/>
                      </a:solidFill>
                      <a:prstDash val="solid"/>
                      <a:headEnd type="none" w="med" len="med"/>
                      <a:tailEnd type="none" w="med" len="med"/>
                    </a:ln>
                  </p:spPr>
                </p:sp>
                <p:sp>
                  <p:nvSpPr>
                    <p:cNvPr id="10326" name="直接连接符 10325"/>
                    <p:cNvSpPr/>
                    <p:nvPr/>
                  </p:nvSpPr>
                  <p:spPr>
                    <a:xfrm>
                      <a:off x="8922" y="6713"/>
                      <a:ext cx="39" cy="0"/>
                    </a:xfrm>
                    <a:prstGeom prst="line">
                      <a:avLst/>
                    </a:prstGeom>
                    <a:ln w="6350" cap="flat" cmpd="sng">
                      <a:solidFill>
                        <a:srgbClr val="000000"/>
                      </a:solidFill>
                      <a:prstDash val="solid"/>
                      <a:headEnd type="none" w="med" len="med"/>
                      <a:tailEnd type="none" w="med" len="med"/>
                    </a:ln>
                  </p:spPr>
                </p:sp>
                <p:sp>
                  <p:nvSpPr>
                    <p:cNvPr id="10327" name="直接连接符 10326"/>
                    <p:cNvSpPr/>
                    <p:nvPr/>
                  </p:nvSpPr>
                  <p:spPr>
                    <a:xfrm>
                      <a:off x="8993" y="6708"/>
                      <a:ext cx="25" cy="0"/>
                    </a:xfrm>
                    <a:prstGeom prst="line">
                      <a:avLst/>
                    </a:prstGeom>
                    <a:ln w="6350" cap="flat" cmpd="sng">
                      <a:solidFill>
                        <a:srgbClr val="000000"/>
                      </a:solidFill>
                      <a:prstDash val="solid"/>
                      <a:headEnd type="none" w="med" len="med"/>
                      <a:tailEnd type="none" w="med" len="med"/>
                    </a:ln>
                  </p:spPr>
                </p:sp>
                <p:sp>
                  <p:nvSpPr>
                    <p:cNvPr id="10328" name="直接连接符 10327"/>
                    <p:cNvSpPr/>
                    <p:nvPr/>
                  </p:nvSpPr>
                  <p:spPr>
                    <a:xfrm>
                      <a:off x="9048" y="6706"/>
                      <a:ext cx="60" cy="0"/>
                    </a:xfrm>
                    <a:prstGeom prst="line">
                      <a:avLst/>
                    </a:prstGeom>
                    <a:ln w="6350" cap="flat" cmpd="sng">
                      <a:solidFill>
                        <a:srgbClr val="000000"/>
                      </a:solidFill>
                      <a:prstDash val="solid"/>
                      <a:headEnd type="none" w="med" len="med"/>
                      <a:tailEnd type="none" w="med" len="med"/>
                    </a:ln>
                  </p:spPr>
                </p:sp>
                <p:sp>
                  <p:nvSpPr>
                    <p:cNvPr id="10329" name="直接连接符 10328"/>
                    <p:cNvSpPr/>
                    <p:nvPr/>
                  </p:nvSpPr>
                  <p:spPr>
                    <a:xfrm>
                      <a:off x="8801" y="6749"/>
                      <a:ext cx="38" cy="0"/>
                    </a:xfrm>
                    <a:prstGeom prst="line">
                      <a:avLst/>
                    </a:prstGeom>
                    <a:ln w="6350" cap="flat" cmpd="sng">
                      <a:solidFill>
                        <a:srgbClr val="000000"/>
                      </a:solidFill>
                      <a:prstDash val="solid"/>
                      <a:headEnd type="none" w="med" len="med"/>
                      <a:tailEnd type="none" w="med" len="med"/>
                    </a:ln>
                  </p:spPr>
                </p:sp>
                <p:sp>
                  <p:nvSpPr>
                    <p:cNvPr id="10330" name="直接连接符 10329"/>
                    <p:cNvSpPr/>
                    <p:nvPr/>
                  </p:nvSpPr>
                  <p:spPr>
                    <a:xfrm>
                      <a:off x="9029" y="6749"/>
                      <a:ext cx="25" cy="0"/>
                    </a:xfrm>
                    <a:prstGeom prst="line">
                      <a:avLst/>
                    </a:prstGeom>
                    <a:ln w="6350" cap="flat" cmpd="sng">
                      <a:solidFill>
                        <a:srgbClr val="000000"/>
                      </a:solidFill>
                      <a:prstDash val="solid"/>
                      <a:headEnd type="none" w="med" len="med"/>
                      <a:tailEnd type="none" w="med" len="med"/>
                    </a:ln>
                  </p:spPr>
                </p:sp>
                <p:sp>
                  <p:nvSpPr>
                    <p:cNvPr id="10331" name="直接连接符 10330"/>
                    <p:cNvSpPr/>
                    <p:nvPr/>
                  </p:nvSpPr>
                  <p:spPr>
                    <a:xfrm>
                      <a:off x="9074" y="6749"/>
                      <a:ext cx="38" cy="0"/>
                    </a:xfrm>
                    <a:prstGeom prst="line">
                      <a:avLst/>
                    </a:prstGeom>
                    <a:ln w="6350" cap="flat" cmpd="sng">
                      <a:solidFill>
                        <a:srgbClr val="000000"/>
                      </a:solidFill>
                      <a:prstDash val="solid"/>
                      <a:headEnd type="none" w="med" len="med"/>
                      <a:tailEnd type="none" w="med" len="med"/>
                    </a:ln>
                  </p:spPr>
                </p:sp>
                <p:sp>
                  <p:nvSpPr>
                    <p:cNvPr id="10332" name="椭圆 10331"/>
                    <p:cNvSpPr/>
                    <p:nvPr/>
                  </p:nvSpPr>
                  <p:spPr>
                    <a:xfrm>
                      <a:off x="8984" y="6649"/>
                      <a:ext cx="28" cy="28"/>
                    </a:xfrm>
                    <a:prstGeom prst="ellipse">
                      <a:avLst/>
                    </a:prstGeom>
                    <a:solidFill>
                      <a:srgbClr val="FFFFFF"/>
                    </a:solidFill>
                    <a:ln w="6350" cap="flat" cmpd="sng">
                      <a:solidFill>
                        <a:srgbClr val="000000"/>
                      </a:solidFill>
                      <a:prstDash val="solid"/>
                      <a:headEnd type="none" w="med" len="med"/>
                      <a:tailEnd type="none" w="med" len="med"/>
                    </a:ln>
                  </p:spPr>
                  <p:txBody>
                    <a:bodyPr/>
                    <a:p>
                      <a:endParaRPr lang="zh-CN" altLang="en-US" sz="1200"/>
                    </a:p>
                  </p:txBody>
                </p:sp>
                <p:sp>
                  <p:nvSpPr>
                    <p:cNvPr id="10333" name="椭圆 10332"/>
                    <p:cNvSpPr/>
                    <p:nvPr/>
                  </p:nvSpPr>
                  <p:spPr>
                    <a:xfrm>
                      <a:off x="9034" y="6584"/>
                      <a:ext cx="28" cy="28"/>
                    </a:xfrm>
                    <a:prstGeom prst="ellipse">
                      <a:avLst/>
                    </a:prstGeom>
                    <a:solidFill>
                      <a:srgbClr val="FFFFFF"/>
                    </a:solidFill>
                    <a:ln w="6350" cap="flat" cmpd="sng">
                      <a:solidFill>
                        <a:srgbClr val="000000"/>
                      </a:solidFill>
                      <a:prstDash val="solid"/>
                      <a:headEnd type="none" w="med" len="med"/>
                      <a:tailEnd type="none" w="med" len="med"/>
                    </a:ln>
                  </p:spPr>
                  <p:txBody>
                    <a:bodyPr/>
                    <a:p>
                      <a:endParaRPr lang="zh-CN" altLang="en-US" sz="1200"/>
                    </a:p>
                  </p:txBody>
                </p:sp>
              </p:grpSp>
              <p:grpSp>
                <p:nvGrpSpPr>
                  <p:cNvPr id="10334" name="组合 10333"/>
                  <p:cNvGrpSpPr/>
                  <p:nvPr/>
                </p:nvGrpSpPr>
                <p:grpSpPr>
                  <a:xfrm>
                    <a:off x="1833" y="1495"/>
                    <a:ext cx="412" cy="151"/>
                    <a:chOff x="8676" y="4677"/>
                    <a:chExt cx="412" cy="151"/>
                  </a:xfrm>
                </p:grpSpPr>
                <p:sp>
                  <p:nvSpPr>
                    <p:cNvPr id="10335" name="矩形 10334"/>
                    <p:cNvSpPr/>
                    <p:nvPr/>
                  </p:nvSpPr>
                  <p:spPr>
                    <a:xfrm flipH="1">
                      <a:off x="8676" y="4677"/>
                      <a:ext cx="318" cy="45"/>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sp>
                  <p:nvSpPr>
                    <p:cNvPr id="10336" name="矩形 10335"/>
                    <p:cNvSpPr/>
                    <p:nvPr/>
                  </p:nvSpPr>
                  <p:spPr>
                    <a:xfrm flipH="1">
                      <a:off x="8983" y="4677"/>
                      <a:ext cx="105" cy="136"/>
                    </a:xfrm>
                    <a:prstGeom prst="rect">
                      <a:avLst/>
                    </a:prstGeom>
                    <a:solidFill>
                      <a:srgbClr val="FFFFFF"/>
                    </a:solidFill>
                    <a:ln w="9525">
                      <a:noFill/>
                    </a:ln>
                  </p:spPr>
                  <p:txBody>
                    <a:bodyPr/>
                    <a:p>
                      <a:endParaRPr lang="zh-CN" altLang="en-US" sz="1200"/>
                    </a:p>
                  </p:txBody>
                </p:sp>
                <p:sp>
                  <p:nvSpPr>
                    <p:cNvPr id="10337" name="任意多边形 10336"/>
                    <p:cNvSpPr/>
                    <p:nvPr/>
                  </p:nvSpPr>
                  <p:spPr>
                    <a:xfrm flipH="1">
                      <a:off x="8963" y="4677"/>
                      <a:ext cx="111" cy="151"/>
                    </a:xfrm>
                    <a:custGeom>
                      <a:avLst/>
                      <a:gdLst/>
                      <a:ahLst/>
                      <a:cxnLst/>
                      <a:pathLst>
                        <a:path w="139" h="189">
                          <a:moveTo>
                            <a:pt x="139" y="0"/>
                          </a:moveTo>
                          <a:cubicBezTo>
                            <a:pt x="115" y="0"/>
                            <a:pt x="91" y="0"/>
                            <a:pt x="73" y="6"/>
                          </a:cubicBezTo>
                          <a:cubicBezTo>
                            <a:pt x="55" y="12"/>
                            <a:pt x="39" y="22"/>
                            <a:pt x="28" y="36"/>
                          </a:cubicBezTo>
                          <a:cubicBezTo>
                            <a:pt x="17" y="50"/>
                            <a:pt x="8" y="68"/>
                            <a:pt x="4" y="93"/>
                          </a:cubicBezTo>
                          <a:cubicBezTo>
                            <a:pt x="0" y="118"/>
                            <a:pt x="2" y="169"/>
                            <a:pt x="1" y="189"/>
                          </a:cubicBezTo>
                        </a:path>
                      </a:pathLst>
                    </a:custGeom>
                    <a:noFill/>
                    <a:ln w="9525" cap="flat" cmpd="sng">
                      <a:solidFill>
                        <a:srgbClr val="000000"/>
                      </a:solidFill>
                      <a:prstDash val="solid"/>
                      <a:headEnd type="none" w="med" len="med"/>
                      <a:tailEnd type="none" w="med" len="med"/>
                    </a:ln>
                  </p:spPr>
                  <p:txBody>
                    <a:bodyPr/>
                    <a:p>
                      <a:endParaRPr lang="zh-CN" altLang="en-US" sz="1200"/>
                    </a:p>
                  </p:txBody>
                </p:sp>
                <p:sp>
                  <p:nvSpPr>
                    <p:cNvPr id="10338" name="任意多边形 10337"/>
                    <p:cNvSpPr/>
                    <p:nvPr/>
                  </p:nvSpPr>
                  <p:spPr>
                    <a:xfrm flipH="1">
                      <a:off x="8980" y="4727"/>
                      <a:ext cx="49" cy="79"/>
                    </a:xfrm>
                    <a:custGeom>
                      <a:avLst/>
                      <a:gdLst/>
                      <a:ahLst/>
                      <a:cxnLst/>
                      <a:pathLst>
                        <a:path w="61" h="99">
                          <a:moveTo>
                            <a:pt x="61" y="0"/>
                          </a:moveTo>
                          <a:cubicBezTo>
                            <a:pt x="52" y="4"/>
                            <a:pt x="20" y="8"/>
                            <a:pt x="10" y="24"/>
                          </a:cubicBezTo>
                          <a:cubicBezTo>
                            <a:pt x="0" y="40"/>
                            <a:pt x="3" y="83"/>
                            <a:pt x="1" y="99"/>
                          </a:cubicBezTo>
                        </a:path>
                      </a:pathLst>
                    </a:custGeom>
                    <a:noFill/>
                    <a:ln w="9525" cap="flat" cmpd="sng">
                      <a:solidFill>
                        <a:srgbClr val="000000"/>
                      </a:solidFill>
                      <a:prstDash val="solid"/>
                      <a:headEnd type="none" w="med" len="med"/>
                      <a:tailEnd type="none" w="med" len="med"/>
                    </a:ln>
                  </p:spPr>
                  <p:txBody>
                    <a:bodyPr/>
                    <a:p>
                      <a:endParaRPr lang="zh-CN" altLang="en-US" sz="1200"/>
                    </a:p>
                  </p:txBody>
                </p:sp>
              </p:grpSp>
              <p:grpSp>
                <p:nvGrpSpPr>
                  <p:cNvPr id="10339" name="组合 10338"/>
                  <p:cNvGrpSpPr/>
                  <p:nvPr/>
                </p:nvGrpSpPr>
                <p:grpSpPr>
                  <a:xfrm>
                    <a:off x="1607" y="1485"/>
                    <a:ext cx="314" cy="68"/>
                    <a:chOff x="6920" y="9357"/>
                    <a:chExt cx="314" cy="68"/>
                  </a:xfrm>
                </p:grpSpPr>
                <p:sp>
                  <p:nvSpPr>
                    <p:cNvPr id="10340" name="矩形 10339"/>
                    <p:cNvSpPr/>
                    <p:nvPr/>
                  </p:nvSpPr>
                  <p:spPr>
                    <a:xfrm>
                      <a:off x="6963" y="9368"/>
                      <a:ext cx="115" cy="46"/>
                    </a:xfrm>
                    <a:prstGeom prst="rect">
                      <a:avLst/>
                    </a:prstGeom>
                    <a:solidFill>
                      <a:srgbClr val="000000"/>
                    </a:solidFill>
                    <a:ln w="9525" cap="flat" cmpd="sng">
                      <a:solidFill>
                        <a:srgbClr val="000000"/>
                      </a:solidFill>
                      <a:prstDash val="solid"/>
                      <a:miter/>
                      <a:headEnd type="none" w="med" len="med"/>
                      <a:tailEnd type="none" w="med" len="med"/>
                    </a:ln>
                  </p:spPr>
                  <p:txBody>
                    <a:bodyPr/>
                    <a:p>
                      <a:endParaRPr lang="zh-CN" altLang="en-US" sz="1200"/>
                    </a:p>
                  </p:txBody>
                </p:sp>
                <p:sp>
                  <p:nvSpPr>
                    <p:cNvPr id="10341" name="圆角矩形 10340"/>
                    <p:cNvSpPr/>
                    <p:nvPr/>
                  </p:nvSpPr>
                  <p:spPr>
                    <a:xfrm>
                      <a:off x="6920" y="9357"/>
                      <a:ext cx="91" cy="68"/>
                    </a:xfrm>
                    <a:prstGeom prst="roundRect">
                      <a:avLst>
                        <a:gd name="adj" fmla="val 16667"/>
                      </a:avLst>
                    </a:prstGeom>
                    <a:solidFill>
                      <a:srgbClr val="000000"/>
                    </a:solidFill>
                    <a:ln w="9525" cap="flat" cmpd="sng">
                      <a:solidFill>
                        <a:srgbClr val="000000"/>
                      </a:solidFill>
                      <a:prstDash val="solid"/>
                      <a:headEnd type="none" w="med" len="med"/>
                      <a:tailEnd type="none" w="med" len="med"/>
                    </a:ln>
                  </p:spPr>
                  <p:txBody>
                    <a:bodyPr/>
                    <a:p>
                      <a:endParaRPr lang="zh-CN" altLang="en-US" sz="1200"/>
                    </a:p>
                  </p:txBody>
                </p:sp>
                <p:sp>
                  <p:nvSpPr>
                    <p:cNvPr id="10342" name="矩形 10341"/>
                    <p:cNvSpPr/>
                    <p:nvPr/>
                  </p:nvSpPr>
                  <p:spPr>
                    <a:xfrm flipH="1">
                      <a:off x="7076" y="9368"/>
                      <a:ext cx="115" cy="46"/>
                    </a:xfrm>
                    <a:prstGeom prst="rect">
                      <a:avLst/>
                    </a:prstGeom>
                    <a:solidFill>
                      <a:srgbClr val="000000"/>
                    </a:solidFill>
                    <a:ln w="9525" cap="flat" cmpd="sng">
                      <a:solidFill>
                        <a:srgbClr val="000000"/>
                      </a:solidFill>
                      <a:prstDash val="solid"/>
                      <a:miter/>
                      <a:headEnd type="none" w="med" len="med"/>
                      <a:tailEnd type="none" w="med" len="med"/>
                    </a:ln>
                  </p:spPr>
                  <p:txBody>
                    <a:bodyPr/>
                    <a:p>
                      <a:endParaRPr lang="zh-CN" altLang="en-US" sz="1200"/>
                    </a:p>
                  </p:txBody>
                </p:sp>
                <p:sp>
                  <p:nvSpPr>
                    <p:cNvPr id="10343" name="圆角矩形 10342"/>
                    <p:cNvSpPr/>
                    <p:nvPr/>
                  </p:nvSpPr>
                  <p:spPr>
                    <a:xfrm flipH="1">
                      <a:off x="7143" y="9357"/>
                      <a:ext cx="91" cy="68"/>
                    </a:xfrm>
                    <a:prstGeom prst="roundRect">
                      <a:avLst>
                        <a:gd name="adj" fmla="val 16667"/>
                      </a:avLst>
                    </a:prstGeom>
                    <a:solidFill>
                      <a:srgbClr val="000000"/>
                    </a:solidFill>
                    <a:ln w="9525" cap="flat" cmpd="sng">
                      <a:solidFill>
                        <a:srgbClr val="000000"/>
                      </a:solidFill>
                      <a:prstDash val="solid"/>
                      <a:headEnd type="none" w="med" len="med"/>
                      <a:tailEnd type="none" w="med" len="med"/>
                    </a:ln>
                  </p:spPr>
                  <p:txBody>
                    <a:bodyPr/>
                    <a:p>
                      <a:endParaRPr lang="zh-CN" altLang="en-US" sz="1200"/>
                    </a:p>
                  </p:txBody>
                </p:sp>
              </p:grpSp>
              <p:grpSp>
                <p:nvGrpSpPr>
                  <p:cNvPr id="10344" name="组合 10343"/>
                  <p:cNvGrpSpPr/>
                  <p:nvPr/>
                </p:nvGrpSpPr>
                <p:grpSpPr>
                  <a:xfrm>
                    <a:off x="2184" y="1612"/>
                    <a:ext cx="45" cy="1068"/>
                    <a:chOff x="1854" y="552"/>
                    <a:chExt cx="45" cy="1068"/>
                  </a:xfrm>
                </p:grpSpPr>
                <p:sp>
                  <p:nvSpPr>
                    <p:cNvPr id="10345" name="直接连接符 10344"/>
                    <p:cNvSpPr/>
                    <p:nvPr/>
                  </p:nvSpPr>
                  <p:spPr>
                    <a:xfrm>
                      <a:off x="1854" y="555"/>
                      <a:ext cx="0" cy="1065"/>
                    </a:xfrm>
                    <a:prstGeom prst="line">
                      <a:avLst/>
                    </a:prstGeom>
                    <a:ln w="9525" cap="flat" cmpd="sng">
                      <a:solidFill>
                        <a:srgbClr val="000000"/>
                      </a:solidFill>
                      <a:prstDash val="solid"/>
                      <a:headEnd type="none" w="med" len="med"/>
                      <a:tailEnd type="none" w="med" len="med"/>
                    </a:ln>
                  </p:spPr>
                </p:sp>
                <p:sp>
                  <p:nvSpPr>
                    <p:cNvPr id="10346" name="直接连接符 10345"/>
                    <p:cNvSpPr/>
                    <p:nvPr/>
                  </p:nvSpPr>
                  <p:spPr>
                    <a:xfrm>
                      <a:off x="1899" y="552"/>
                      <a:ext cx="0" cy="1065"/>
                    </a:xfrm>
                    <a:prstGeom prst="line">
                      <a:avLst/>
                    </a:prstGeom>
                    <a:ln w="9525" cap="flat" cmpd="sng">
                      <a:solidFill>
                        <a:srgbClr val="000000"/>
                      </a:solidFill>
                      <a:prstDash val="solid"/>
                      <a:headEnd type="none" w="med" len="med"/>
                      <a:tailEnd type="none" w="med" len="med"/>
                    </a:ln>
                  </p:spPr>
                </p:sp>
              </p:grpSp>
              <p:grpSp>
                <p:nvGrpSpPr>
                  <p:cNvPr id="10347" name="组合 10346"/>
                  <p:cNvGrpSpPr/>
                  <p:nvPr/>
                </p:nvGrpSpPr>
                <p:grpSpPr>
                  <a:xfrm>
                    <a:off x="1922" y="1961"/>
                    <a:ext cx="636" cy="763"/>
                    <a:chOff x="1622" y="901"/>
                    <a:chExt cx="576" cy="763"/>
                  </a:xfrm>
                </p:grpSpPr>
                <p:sp>
                  <p:nvSpPr>
                    <p:cNvPr id="10348" name="圆角矩形 10347"/>
                    <p:cNvSpPr/>
                    <p:nvPr/>
                  </p:nvSpPr>
                  <p:spPr>
                    <a:xfrm rot="1802204">
                      <a:off x="2108" y="973"/>
                      <a:ext cx="90" cy="23"/>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349" name="圆角矩形 10348"/>
                    <p:cNvSpPr/>
                    <p:nvPr/>
                  </p:nvSpPr>
                  <p:spPr>
                    <a:xfrm>
                      <a:off x="1622" y="948"/>
                      <a:ext cx="499" cy="23"/>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350" name="矩形 10349"/>
                    <p:cNvSpPr/>
                    <p:nvPr/>
                  </p:nvSpPr>
                  <p:spPr>
                    <a:xfrm>
                      <a:off x="2053" y="901"/>
                      <a:ext cx="91" cy="114"/>
                    </a:xfrm>
                    <a:prstGeom prst="rect">
                      <a:avLst/>
                    </a:prstGeom>
                    <a:solidFill>
                      <a:srgbClr val="FFFFFF"/>
                    </a:solidFill>
                    <a:ln w="9525">
                      <a:noFill/>
                    </a:ln>
                  </p:spPr>
                  <p:txBody>
                    <a:bodyPr/>
                    <a:p>
                      <a:endParaRPr lang="zh-CN" altLang="en-US" sz="1200"/>
                    </a:p>
                  </p:txBody>
                </p:sp>
                <p:sp>
                  <p:nvSpPr>
                    <p:cNvPr id="10351" name="任意多边形 10350"/>
                    <p:cNvSpPr/>
                    <p:nvPr/>
                  </p:nvSpPr>
                  <p:spPr>
                    <a:xfrm>
                      <a:off x="1632" y="957"/>
                      <a:ext cx="20" cy="228"/>
                    </a:xfrm>
                    <a:custGeom>
                      <a:avLst/>
                      <a:gdLst/>
                      <a:ahLst/>
                      <a:cxnLst/>
                      <a:pathLst>
                        <a:path w="26" h="285">
                          <a:moveTo>
                            <a:pt x="25" y="285"/>
                          </a:moveTo>
                          <a:cubicBezTo>
                            <a:pt x="25" y="264"/>
                            <a:pt x="25" y="243"/>
                            <a:pt x="25" y="225"/>
                          </a:cubicBezTo>
                          <a:cubicBezTo>
                            <a:pt x="25" y="207"/>
                            <a:pt x="26" y="199"/>
                            <a:pt x="25" y="175"/>
                          </a:cubicBezTo>
                          <a:cubicBezTo>
                            <a:pt x="24" y="151"/>
                            <a:pt x="22" y="103"/>
                            <a:pt x="20" y="80"/>
                          </a:cubicBezTo>
                          <a:cubicBezTo>
                            <a:pt x="18" y="57"/>
                            <a:pt x="18" y="48"/>
                            <a:pt x="15" y="35"/>
                          </a:cubicBezTo>
                          <a:cubicBezTo>
                            <a:pt x="12" y="22"/>
                            <a:pt x="6" y="11"/>
                            <a:pt x="0"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sz="1200"/>
                    </a:p>
                  </p:txBody>
                </p:sp>
                <p:sp>
                  <p:nvSpPr>
                    <p:cNvPr id="10352" name="任意多边形 10351"/>
                    <p:cNvSpPr/>
                    <p:nvPr/>
                  </p:nvSpPr>
                  <p:spPr>
                    <a:xfrm>
                      <a:off x="2024" y="961"/>
                      <a:ext cx="124" cy="32"/>
                    </a:xfrm>
                    <a:custGeom>
                      <a:avLst/>
                      <a:gdLst/>
                      <a:ahLst/>
                      <a:cxnLst/>
                      <a:pathLst>
                        <a:path w="155" h="40">
                          <a:moveTo>
                            <a:pt x="0" y="0"/>
                          </a:moveTo>
                          <a:cubicBezTo>
                            <a:pt x="27" y="1"/>
                            <a:pt x="54" y="3"/>
                            <a:pt x="80" y="10"/>
                          </a:cubicBezTo>
                          <a:cubicBezTo>
                            <a:pt x="106" y="17"/>
                            <a:pt x="130" y="28"/>
                            <a:pt x="155" y="4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sz="1200"/>
                    </a:p>
                  </p:txBody>
                </p:sp>
                <p:sp>
                  <p:nvSpPr>
                    <p:cNvPr id="10353" name="任意多边形 10352"/>
                    <p:cNvSpPr/>
                    <p:nvPr/>
                  </p:nvSpPr>
                  <p:spPr>
                    <a:xfrm>
                      <a:off x="2040" y="941"/>
                      <a:ext cx="124" cy="32"/>
                    </a:xfrm>
                    <a:custGeom>
                      <a:avLst/>
                      <a:gdLst/>
                      <a:ahLst/>
                      <a:cxnLst/>
                      <a:pathLst>
                        <a:path w="155" h="40">
                          <a:moveTo>
                            <a:pt x="0" y="0"/>
                          </a:moveTo>
                          <a:cubicBezTo>
                            <a:pt x="27" y="1"/>
                            <a:pt x="54" y="3"/>
                            <a:pt x="80" y="10"/>
                          </a:cubicBezTo>
                          <a:cubicBezTo>
                            <a:pt x="106" y="17"/>
                            <a:pt x="130" y="28"/>
                            <a:pt x="155" y="4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sz="1200"/>
                    </a:p>
                  </p:txBody>
                </p:sp>
                <p:sp>
                  <p:nvSpPr>
                    <p:cNvPr id="10354" name="任意多边形 10353"/>
                    <p:cNvSpPr/>
                    <p:nvPr/>
                  </p:nvSpPr>
                  <p:spPr>
                    <a:xfrm>
                      <a:off x="2102" y="1013"/>
                      <a:ext cx="82" cy="136"/>
                    </a:xfrm>
                    <a:custGeom>
                      <a:avLst/>
                      <a:gdLst/>
                      <a:ahLst/>
                      <a:cxnLst/>
                      <a:pathLst>
                        <a:path w="102" h="170">
                          <a:moveTo>
                            <a:pt x="2" y="170"/>
                          </a:moveTo>
                          <a:cubicBezTo>
                            <a:pt x="1" y="150"/>
                            <a:pt x="0" y="130"/>
                            <a:pt x="2" y="110"/>
                          </a:cubicBezTo>
                          <a:cubicBezTo>
                            <a:pt x="4" y="90"/>
                            <a:pt x="8" y="66"/>
                            <a:pt x="17" y="50"/>
                          </a:cubicBezTo>
                          <a:cubicBezTo>
                            <a:pt x="26" y="34"/>
                            <a:pt x="43" y="23"/>
                            <a:pt x="57" y="15"/>
                          </a:cubicBezTo>
                          <a:cubicBezTo>
                            <a:pt x="71" y="7"/>
                            <a:pt x="86" y="3"/>
                            <a:pt x="102"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sz="1200"/>
                    </a:p>
                  </p:txBody>
                </p:sp>
                <p:sp>
                  <p:nvSpPr>
                    <p:cNvPr id="10355" name="直接连接符 10354"/>
                    <p:cNvSpPr/>
                    <p:nvPr/>
                  </p:nvSpPr>
                  <p:spPr>
                    <a:xfrm>
                      <a:off x="1651" y="1172"/>
                      <a:ext cx="1" cy="385"/>
                    </a:xfrm>
                    <a:prstGeom prst="line">
                      <a:avLst/>
                    </a:prstGeom>
                    <a:ln w="9525" cap="flat" cmpd="sng">
                      <a:solidFill>
                        <a:srgbClr val="000000"/>
                      </a:solidFill>
                      <a:prstDash val="solid"/>
                      <a:headEnd type="none" w="med" len="med"/>
                      <a:tailEnd type="none" w="med" len="med"/>
                    </a:ln>
                  </p:spPr>
                </p:sp>
                <p:sp>
                  <p:nvSpPr>
                    <p:cNvPr id="10356" name="直接连接符 10355"/>
                    <p:cNvSpPr/>
                    <p:nvPr/>
                  </p:nvSpPr>
                  <p:spPr>
                    <a:xfrm rot="-60000" flipH="1">
                      <a:off x="2098" y="1113"/>
                      <a:ext cx="8" cy="444"/>
                    </a:xfrm>
                    <a:prstGeom prst="line">
                      <a:avLst/>
                    </a:prstGeom>
                    <a:ln w="9525" cap="flat" cmpd="sng">
                      <a:solidFill>
                        <a:srgbClr val="000000"/>
                      </a:solidFill>
                      <a:prstDash val="solid"/>
                      <a:headEnd type="none" w="med" len="med"/>
                      <a:tailEnd type="none" w="med" len="med"/>
                    </a:ln>
                  </p:spPr>
                </p:sp>
                <p:sp>
                  <p:nvSpPr>
                    <p:cNvPr id="10357" name="任意多边形 10356"/>
                    <p:cNvSpPr/>
                    <p:nvPr/>
                  </p:nvSpPr>
                  <p:spPr>
                    <a:xfrm>
                      <a:off x="1624" y="1538"/>
                      <a:ext cx="484" cy="126"/>
                    </a:xfrm>
                    <a:custGeom>
                      <a:avLst/>
                      <a:gdLst/>
                      <a:ahLst/>
                      <a:cxnLst/>
                      <a:pathLst>
                        <a:path w="484" h="126">
                          <a:moveTo>
                            <a:pt x="28" y="19"/>
                          </a:moveTo>
                          <a:cubicBezTo>
                            <a:pt x="35" y="34"/>
                            <a:pt x="0" y="98"/>
                            <a:pt x="71" y="112"/>
                          </a:cubicBezTo>
                          <a:cubicBezTo>
                            <a:pt x="142" y="126"/>
                            <a:pt x="387" y="124"/>
                            <a:pt x="454" y="105"/>
                          </a:cubicBezTo>
                          <a:cubicBezTo>
                            <a:pt x="484" y="82"/>
                            <a:pt x="472" y="22"/>
                            <a:pt x="476" y="0"/>
                          </a:cubicBezTo>
                        </a:path>
                      </a:pathLst>
                    </a:custGeom>
                    <a:noFill/>
                    <a:ln w="9525" cap="flat" cmpd="sng">
                      <a:solidFill>
                        <a:srgbClr val="000000">
                          <a:alpha val="100000"/>
                        </a:srgbClr>
                      </a:solidFill>
                      <a:prstDash val="solid"/>
                      <a:headEnd type="none" w="med" len="med"/>
                      <a:tailEnd type="none" w="med" len="med"/>
                    </a:ln>
                  </p:spPr>
                  <p:txBody>
                    <a:bodyPr/>
                    <a:p>
                      <a:endParaRPr lang="zh-CN" altLang="en-US" sz="1200"/>
                    </a:p>
                  </p:txBody>
                </p:sp>
              </p:grpSp>
            </p:grpSp>
            <p:grpSp>
              <p:nvGrpSpPr>
                <p:cNvPr id="10358" name="组合 10357"/>
                <p:cNvGrpSpPr/>
                <p:nvPr/>
              </p:nvGrpSpPr>
              <p:grpSpPr>
                <a:xfrm>
                  <a:off x="3064" y="1923"/>
                  <a:ext cx="1684" cy="3198"/>
                  <a:chOff x="4987" y="569"/>
                  <a:chExt cx="1684" cy="3483"/>
                </a:xfrm>
              </p:grpSpPr>
              <p:grpSp>
                <p:nvGrpSpPr>
                  <p:cNvPr id="10359" name="组合 10358"/>
                  <p:cNvGrpSpPr/>
                  <p:nvPr/>
                </p:nvGrpSpPr>
                <p:grpSpPr>
                  <a:xfrm>
                    <a:off x="5164" y="621"/>
                    <a:ext cx="1464" cy="3431"/>
                    <a:chOff x="1074" y="2300"/>
                    <a:chExt cx="1703" cy="4835"/>
                  </a:xfrm>
                </p:grpSpPr>
                <p:grpSp>
                  <p:nvGrpSpPr>
                    <p:cNvPr id="10360" name="组合 10359"/>
                    <p:cNvGrpSpPr/>
                    <p:nvPr/>
                  </p:nvGrpSpPr>
                  <p:grpSpPr>
                    <a:xfrm>
                      <a:off x="1074" y="6865"/>
                      <a:ext cx="1703" cy="270"/>
                      <a:chOff x="2000" y="3423"/>
                      <a:chExt cx="1703" cy="270"/>
                    </a:xfrm>
                  </p:grpSpPr>
                  <p:grpSp>
                    <p:nvGrpSpPr>
                      <p:cNvPr id="10361" name="组合 10360"/>
                      <p:cNvGrpSpPr/>
                      <p:nvPr/>
                    </p:nvGrpSpPr>
                    <p:grpSpPr>
                      <a:xfrm>
                        <a:off x="2002" y="3450"/>
                        <a:ext cx="1701" cy="243"/>
                        <a:chOff x="2139" y="3129"/>
                        <a:chExt cx="1701" cy="243"/>
                      </a:xfrm>
                    </p:grpSpPr>
                    <p:sp>
                      <p:nvSpPr>
                        <p:cNvPr id="10362" name="矩形 10361"/>
                        <p:cNvSpPr/>
                        <p:nvPr/>
                      </p:nvSpPr>
                      <p:spPr>
                        <a:xfrm>
                          <a:off x="2139" y="3129"/>
                          <a:ext cx="1701" cy="227"/>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sp>
                      <p:nvSpPr>
                        <p:cNvPr id="10363" name="任意多边形 10362"/>
                        <p:cNvSpPr/>
                        <p:nvPr/>
                      </p:nvSpPr>
                      <p:spPr>
                        <a:xfrm flipV="1">
                          <a:off x="2366" y="3298"/>
                          <a:ext cx="1247" cy="57"/>
                        </a:xfrm>
                        <a:custGeom>
                          <a:avLst/>
                          <a:gdLst>
                            <a:gd name="txL" fmla="*/ 2310 w 21600"/>
                            <a:gd name="txT" fmla="*/ 2310 h 21600"/>
                            <a:gd name="txR" fmla="*/ 19289 w 21600"/>
                            <a:gd name="txB" fmla="*/ 19289 h 21600"/>
                          </a:gdLst>
                          <a:ahLst/>
                          <a:cxnLst>
                            <a:cxn ang="0">
                              <a:pos x="21089" y="10800"/>
                            </a:cxn>
                            <a:cxn ang="90">
                              <a:pos x="10800" y="21600"/>
                            </a:cxn>
                            <a:cxn ang="180">
                              <a:pos x="510" y="10800"/>
                            </a:cxn>
                            <a:cxn ang="270">
                              <a:pos x="10800" y="0"/>
                            </a:cxn>
                          </a:cxnLst>
                          <a:rect l="txL" t="txT" r="txR" b="txB"/>
                          <a:pathLst>
                            <a:path w="21600" h="21600">
                              <a:moveTo>
                                <a:pt x="0" y="0"/>
                              </a:moveTo>
                              <a:lnTo>
                                <a:pt x="1021" y="21600"/>
                              </a:lnTo>
                              <a:lnTo>
                                <a:pt x="20579" y="21600"/>
                              </a:lnTo>
                              <a:lnTo>
                                <a:pt x="21600" y="0"/>
                              </a:lnTo>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sp>
                      <p:nvSpPr>
                        <p:cNvPr id="10364" name="矩形 10363"/>
                        <p:cNvSpPr/>
                        <p:nvPr/>
                      </p:nvSpPr>
                      <p:spPr>
                        <a:xfrm>
                          <a:off x="2366" y="3338"/>
                          <a:ext cx="1247" cy="34"/>
                        </a:xfrm>
                        <a:prstGeom prst="rect">
                          <a:avLst/>
                        </a:prstGeom>
                        <a:solidFill>
                          <a:srgbClr val="FFFFFF"/>
                        </a:solidFill>
                        <a:ln w="9525">
                          <a:noFill/>
                        </a:ln>
                      </p:spPr>
                      <p:txBody>
                        <a:bodyPr/>
                        <a:p>
                          <a:endParaRPr lang="zh-CN" altLang="en-US" sz="1200"/>
                        </a:p>
                      </p:txBody>
                    </p:sp>
                    <p:sp>
                      <p:nvSpPr>
                        <p:cNvPr id="10365" name="直接连接符 10364"/>
                        <p:cNvSpPr/>
                        <p:nvPr/>
                      </p:nvSpPr>
                      <p:spPr>
                        <a:xfrm flipH="1">
                          <a:off x="2364" y="3324"/>
                          <a:ext cx="33" cy="33"/>
                        </a:xfrm>
                        <a:prstGeom prst="line">
                          <a:avLst/>
                        </a:prstGeom>
                        <a:ln w="9525" cap="flat" cmpd="sng">
                          <a:solidFill>
                            <a:srgbClr val="000000"/>
                          </a:solidFill>
                          <a:prstDash val="solid"/>
                          <a:headEnd type="none" w="med" len="med"/>
                          <a:tailEnd type="none" w="med" len="med"/>
                        </a:ln>
                      </p:spPr>
                    </p:sp>
                    <p:sp>
                      <p:nvSpPr>
                        <p:cNvPr id="10366" name="直接连接符 10365"/>
                        <p:cNvSpPr/>
                        <p:nvPr/>
                      </p:nvSpPr>
                      <p:spPr>
                        <a:xfrm>
                          <a:off x="3582" y="3324"/>
                          <a:ext cx="33" cy="33"/>
                        </a:xfrm>
                        <a:prstGeom prst="line">
                          <a:avLst/>
                        </a:prstGeom>
                        <a:ln w="9525" cap="flat" cmpd="sng">
                          <a:solidFill>
                            <a:srgbClr val="000000"/>
                          </a:solidFill>
                          <a:prstDash val="solid"/>
                          <a:headEnd type="none" w="med" len="med"/>
                          <a:tailEnd type="none" w="med" len="med"/>
                        </a:ln>
                      </p:spPr>
                    </p:sp>
                  </p:grpSp>
                  <p:sp>
                    <p:nvSpPr>
                      <p:cNvPr id="10367" name="任意多边形 10366"/>
                      <p:cNvSpPr/>
                      <p:nvPr/>
                    </p:nvSpPr>
                    <p:spPr>
                      <a:xfrm flipV="1">
                        <a:off x="2000" y="3423"/>
                        <a:ext cx="1701" cy="28"/>
                      </a:xfrm>
                      <a:custGeom>
                        <a:avLst/>
                        <a:gdLst>
                          <a:gd name="txL" fmla="*/ 1920 w 21600"/>
                          <a:gd name="txT" fmla="*/ 1920 h 21600"/>
                          <a:gd name="txR" fmla="*/ 19679 w 21600"/>
                          <a:gd name="txB" fmla="*/ 19679 h 21600"/>
                        </a:gdLst>
                        <a:ahLst/>
                        <a:cxnLst>
                          <a:cxn ang="0">
                            <a:pos x="21479" y="10800"/>
                          </a:cxn>
                          <a:cxn ang="90">
                            <a:pos x="10800" y="21600"/>
                          </a:cxn>
                          <a:cxn ang="180">
                            <a:pos x="120" y="10800"/>
                          </a:cxn>
                          <a:cxn ang="270">
                            <a:pos x="10800" y="0"/>
                          </a:cxn>
                        </a:cxnLst>
                        <a:rect l="txL" t="txT" r="txR" b="txB"/>
                        <a:pathLst>
                          <a:path w="21600" h="21600">
                            <a:moveTo>
                              <a:pt x="0" y="0"/>
                            </a:moveTo>
                            <a:lnTo>
                              <a:pt x="241" y="21600"/>
                            </a:lnTo>
                            <a:lnTo>
                              <a:pt x="21359" y="21600"/>
                            </a:lnTo>
                            <a:lnTo>
                              <a:pt x="21600" y="0"/>
                            </a:lnTo>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grpSp>
                <p:grpSp>
                  <p:nvGrpSpPr>
                    <p:cNvPr id="10368" name="组合 10367"/>
                    <p:cNvGrpSpPr/>
                    <p:nvPr/>
                  </p:nvGrpSpPr>
                  <p:grpSpPr>
                    <a:xfrm>
                      <a:off x="1295" y="2300"/>
                      <a:ext cx="113" cy="4565"/>
                      <a:chOff x="1295" y="2300"/>
                      <a:chExt cx="113" cy="4565"/>
                    </a:xfrm>
                  </p:grpSpPr>
                  <p:sp>
                    <p:nvSpPr>
                      <p:cNvPr id="10369" name="圆角矩形 10368"/>
                      <p:cNvSpPr/>
                      <p:nvPr/>
                    </p:nvSpPr>
                    <p:spPr>
                      <a:xfrm>
                        <a:off x="1314" y="2300"/>
                        <a:ext cx="74" cy="4535"/>
                      </a:xfrm>
                      <a:prstGeom prst="roundRect">
                        <a:avLst>
                          <a:gd name="adj" fmla="val 36486"/>
                        </a:avLst>
                      </a:prstGeom>
                      <a:gradFill rotWithShape="1">
                        <a:gsLst>
                          <a:gs pos="0">
                            <a:srgbClr val="FFFFFF">
                              <a:gamma/>
                              <a:shade val="46275"/>
                              <a:invGamma/>
                            </a:srgbClr>
                          </a:gs>
                          <a:gs pos="50000">
                            <a:srgbClr val="FFFFFF"/>
                          </a:gs>
                          <a:gs pos="100000">
                            <a:srgbClr val="FFFFFF">
                              <a:gamma/>
                              <a:shade val="46275"/>
                              <a:invGamma/>
                            </a:srgbClr>
                          </a:gs>
                        </a:gsLst>
                        <a:lin ang="0" scaled="1"/>
                        <a:tileRect/>
                      </a:gradFill>
                      <a:ln w="9525" cap="flat" cmpd="sng">
                        <a:solidFill>
                          <a:srgbClr val="000000"/>
                        </a:solidFill>
                        <a:prstDash val="solid"/>
                        <a:headEnd type="none" w="med" len="med"/>
                        <a:tailEnd type="none" w="med" len="med"/>
                      </a:ln>
                    </p:spPr>
                    <p:txBody>
                      <a:bodyPr/>
                      <a:p>
                        <a:endParaRPr lang="zh-CN" altLang="en-US" sz="1200"/>
                      </a:p>
                    </p:txBody>
                  </p:sp>
                  <p:sp>
                    <p:nvSpPr>
                      <p:cNvPr id="10370" name="矩形 10369"/>
                      <p:cNvSpPr/>
                      <p:nvPr/>
                    </p:nvSpPr>
                    <p:spPr>
                      <a:xfrm>
                        <a:off x="1295" y="6825"/>
                        <a:ext cx="113" cy="40"/>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grpSp>
              </p:grpSp>
              <p:grpSp>
                <p:nvGrpSpPr>
                  <p:cNvPr id="10371" name="组合 10370"/>
                  <p:cNvGrpSpPr/>
                  <p:nvPr/>
                </p:nvGrpSpPr>
                <p:grpSpPr>
                  <a:xfrm>
                    <a:off x="5209" y="2643"/>
                    <a:ext cx="1335" cy="125"/>
                    <a:chOff x="1762" y="5033"/>
                    <a:chExt cx="1620" cy="132"/>
                  </a:xfrm>
                </p:grpSpPr>
                <p:grpSp>
                  <p:nvGrpSpPr>
                    <p:cNvPr id="10372" name="组合 10371"/>
                    <p:cNvGrpSpPr/>
                    <p:nvPr/>
                  </p:nvGrpSpPr>
                  <p:grpSpPr>
                    <a:xfrm>
                      <a:off x="1762" y="5040"/>
                      <a:ext cx="1552" cy="125"/>
                      <a:chOff x="3442" y="10401"/>
                      <a:chExt cx="1552" cy="125"/>
                    </a:xfrm>
                  </p:grpSpPr>
                  <p:grpSp>
                    <p:nvGrpSpPr>
                      <p:cNvPr id="10373" name="组合 10372"/>
                      <p:cNvGrpSpPr/>
                      <p:nvPr/>
                    </p:nvGrpSpPr>
                    <p:grpSpPr>
                      <a:xfrm>
                        <a:off x="3442" y="10402"/>
                        <a:ext cx="149" cy="124"/>
                        <a:chOff x="1174" y="5748"/>
                        <a:chExt cx="149" cy="124"/>
                      </a:xfrm>
                    </p:grpSpPr>
                    <p:sp>
                      <p:nvSpPr>
                        <p:cNvPr id="10374" name="椭圆 10373"/>
                        <p:cNvSpPr/>
                        <p:nvPr/>
                      </p:nvSpPr>
                      <p:spPr>
                        <a:xfrm>
                          <a:off x="1174" y="5748"/>
                          <a:ext cx="85" cy="124"/>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375" name="矩形 10374"/>
                        <p:cNvSpPr/>
                        <p:nvPr/>
                      </p:nvSpPr>
                      <p:spPr>
                        <a:xfrm>
                          <a:off x="1266" y="5790"/>
                          <a:ext cx="57" cy="40"/>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sp>
                      <p:nvSpPr>
                        <p:cNvPr id="10376" name="矩形 10375"/>
                        <p:cNvSpPr/>
                        <p:nvPr/>
                      </p:nvSpPr>
                      <p:spPr>
                        <a:xfrm>
                          <a:off x="1221" y="5782"/>
                          <a:ext cx="57" cy="57"/>
                        </a:xfrm>
                        <a:prstGeom prst="rect">
                          <a:avLst/>
                        </a:prstGeom>
                        <a:solidFill>
                          <a:srgbClr val="FFFFFF"/>
                        </a:solidFill>
                        <a:ln w="9525">
                          <a:noFill/>
                        </a:ln>
                      </p:spPr>
                      <p:txBody>
                        <a:bodyPr/>
                        <a:p>
                          <a:endParaRPr lang="zh-CN" altLang="en-US" sz="1200"/>
                        </a:p>
                      </p:txBody>
                    </p:sp>
                    <p:sp>
                      <p:nvSpPr>
                        <p:cNvPr id="10377" name="任意多边形 10376"/>
                        <p:cNvSpPr/>
                        <p:nvPr/>
                      </p:nvSpPr>
                      <p:spPr>
                        <a:xfrm>
                          <a:off x="1245" y="5766"/>
                          <a:ext cx="45" cy="24"/>
                        </a:xfrm>
                        <a:custGeom>
                          <a:avLst/>
                          <a:gdLst/>
                          <a:ahLst/>
                          <a:cxnLst/>
                          <a:pathLst>
                            <a:path w="45" h="24">
                              <a:moveTo>
                                <a:pt x="0" y="0"/>
                              </a:moveTo>
                              <a:cubicBezTo>
                                <a:pt x="4" y="5"/>
                                <a:pt x="8" y="11"/>
                                <a:pt x="15" y="15"/>
                              </a:cubicBezTo>
                              <a:cubicBezTo>
                                <a:pt x="22" y="19"/>
                                <a:pt x="33" y="21"/>
                                <a:pt x="45" y="24"/>
                              </a:cubicBezTo>
                            </a:path>
                          </a:pathLst>
                        </a:custGeom>
                        <a:noFill/>
                        <a:ln w="9525" cap="flat" cmpd="sng">
                          <a:solidFill>
                            <a:srgbClr val="000000"/>
                          </a:solidFill>
                          <a:prstDash val="solid"/>
                          <a:headEnd type="none" w="med" len="med"/>
                          <a:tailEnd type="none" w="med" len="med"/>
                        </a:ln>
                      </p:spPr>
                      <p:txBody>
                        <a:bodyPr/>
                        <a:p>
                          <a:endParaRPr lang="zh-CN" altLang="en-US" sz="1200"/>
                        </a:p>
                      </p:txBody>
                    </p:sp>
                    <p:sp>
                      <p:nvSpPr>
                        <p:cNvPr id="10378" name="任意多边形 10377"/>
                        <p:cNvSpPr/>
                        <p:nvPr/>
                      </p:nvSpPr>
                      <p:spPr>
                        <a:xfrm flipV="1">
                          <a:off x="1245" y="5826"/>
                          <a:ext cx="45" cy="24"/>
                        </a:xfrm>
                        <a:custGeom>
                          <a:avLst/>
                          <a:gdLst/>
                          <a:ahLst/>
                          <a:cxnLst/>
                          <a:pathLst>
                            <a:path w="45" h="24">
                              <a:moveTo>
                                <a:pt x="0" y="0"/>
                              </a:moveTo>
                              <a:cubicBezTo>
                                <a:pt x="4" y="5"/>
                                <a:pt x="8" y="11"/>
                                <a:pt x="15" y="15"/>
                              </a:cubicBezTo>
                              <a:cubicBezTo>
                                <a:pt x="22" y="19"/>
                                <a:pt x="33" y="21"/>
                                <a:pt x="45" y="24"/>
                              </a:cubicBezTo>
                            </a:path>
                          </a:pathLst>
                        </a:custGeom>
                        <a:noFill/>
                        <a:ln w="9525" cap="flat" cmpd="sng">
                          <a:solidFill>
                            <a:srgbClr val="000000"/>
                          </a:solidFill>
                          <a:prstDash val="solid"/>
                          <a:headEnd type="none" w="med" len="med"/>
                          <a:tailEnd type="none" w="med" len="med"/>
                        </a:ln>
                      </p:spPr>
                      <p:txBody>
                        <a:bodyPr/>
                        <a:p>
                          <a:endParaRPr lang="zh-CN" altLang="en-US" sz="1200"/>
                        </a:p>
                      </p:txBody>
                    </p:sp>
                  </p:grpSp>
                  <p:sp>
                    <p:nvSpPr>
                      <p:cNvPr id="10379" name="圆角矩形 10378"/>
                      <p:cNvSpPr/>
                      <p:nvPr/>
                    </p:nvSpPr>
                    <p:spPr>
                      <a:xfrm>
                        <a:off x="3552" y="10436"/>
                        <a:ext cx="680" cy="57"/>
                      </a:xfrm>
                      <a:prstGeom prst="roundRect">
                        <a:avLst>
                          <a:gd name="adj" fmla="val 36843"/>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9525" cap="flat" cmpd="sng">
                        <a:solidFill>
                          <a:srgbClr val="000000"/>
                        </a:solidFill>
                        <a:prstDash val="solid"/>
                        <a:headEnd type="none" w="med" len="med"/>
                        <a:tailEnd type="none" w="med" len="med"/>
                      </a:ln>
                    </p:spPr>
                    <p:txBody>
                      <a:bodyPr/>
                      <a:p>
                        <a:endParaRPr lang="zh-CN" altLang="en-US" sz="1200"/>
                      </a:p>
                    </p:txBody>
                  </p:sp>
                  <p:sp>
                    <p:nvSpPr>
                      <p:cNvPr id="10380" name="圆角矩形 10379"/>
                      <p:cNvSpPr/>
                      <p:nvPr/>
                    </p:nvSpPr>
                    <p:spPr>
                      <a:xfrm>
                        <a:off x="4200" y="10427"/>
                        <a:ext cx="794" cy="74"/>
                      </a:xfrm>
                      <a:prstGeom prst="roundRect">
                        <a:avLst>
                          <a:gd name="adj" fmla="val 43245"/>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381" name="矩形 10380"/>
                      <p:cNvSpPr/>
                      <p:nvPr/>
                    </p:nvSpPr>
                    <p:spPr>
                      <a:xfrm>
                        <a:off x="3626" y="10401"/>
                        <a:ext cx="116" cy="125"/>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sp>
                    <p:nvSpPr>
                      <p:cNvPr id="10382" name="任意多边形 10381"/>
                      <p:cNvSpPr/>
                      <p:nvPr/>
                    </p:nvSpPr>
                    <p:spPr>
                      <a:xfrm rot="-16200000">
                        <a:off x="3539" y="10435"/>
                        <a:ext cx="125" cy="57"/>
                      </a:xfrm>
                      <a:custGeom>
                        <a:avLst/>
                        <a:gdLst>
                          <a:gd name="txL" fmla="*/ 4823 w 21600"/>
                          <a:gd name="txT" fmla="*/ 4823 h 21600"/>
                          <a:gd name="txR" fmla="*/ 16776 w 21600"/>
                          <a:gd name="txB" fmla="*/ 16776 h 21600"/>
                        </a:gdLst>
                        <a:ahLst/>
                        <a:cxnLst>
                          <a:cxn ang="0">
                            <a:pos x="18576" y="10800"/>
                          </a:cxn>
                          <a:cxn ang="90">
                            <a:pos x="10800" y="21600"/>
                          </a:cxn>
                          <a:cxn ang="180">
                            <a:pos x="3023" y="10800"/>
                          </a:cxn>
                          <a:cxn ang="270">
                            <a:pos x="10800" y="0"/>
                          </a:cxn>
                        </a:cxnLst>
                        <a:rect l="txL" t="txT" r="txR" b="txB"/>
                        <a:pathLst>
                          <a:path w="21600" h="21600">
                            <a:moveTo>
                              <a:pt x="0" y="0"/>
                            </a:moveTo>
                            <a:lnTo>
                              <a:pt x="6047" y="21600"/>
                            </a:lnTo>
                            <a:lnTo>
                              <a:pt x="15553" y="21600"/>
                            </a:lnTo>
                            <a:lnTo>
                              <a:pt x="21600" y="0"/>
                            </a:lnTo>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sp>
                    <p:nvSpPr>
                      <p:cNvPr id="10383" name="圆角矩形 10382"/>
                      <p:cNvSpPr/>
                      <p:nvPr/>
                    </p:nvSpPr>
                    <p:spPr>
                      <a:xfrm>
                        <a:off x="3588" y="10450"/>
                        <a:ext cx="153" cy="28"/>
                      </a:xfrm>
                      <a:prstGeom prst="roundRect">
                        <a:avLst>
                          <a:gd name="adj" fmla="val 50000"/>
                        </a:avLst>
                      </a:prstGeom>
                      <a:solidFill>
                        <a:srgbClr val="FFFFFF"/>
                      </a:solidFill>
                      <a:ln w="6350" cap="flat" cmpd="sng">
                        <a:solidFill>
                          <a:srgbClr val="000000"/>
                        </a:solidFill>
                        <a:prstDash val="solid"/>
                        <a:headEnd type="none" w="med" len="med"/>
                        <a:tailEnd type="none" w="med" len="med"/>
                      </a:ln>
                    </p:spPr>
                    <p:txBody>
                      <a:bodyPr/>
                      <a:p>
                        <a:endParaRPr lang="zh-CN" altLang="en-US" sz="1200"/>
                      </a:p>
                    </p:txBody>
                  </p:sp>
                </p:grpSp>
                <p:grpSp>
                  <p:nvGrpSpPr>
                    <p:cNvPr id="10384" name="组合 10383"/>
                    <p:cNvGrpSpPr/>
                    <p:nvPr/>
                  </p:nvGrpSpPr>
                  <p:grpSpPr>
                    <a:xfrm>
                      <a:off x="2476" y="5033"/>
                      <a:ext cx="906" cy="15"/>
                      <a:chOff x="1275" y="5493"/>
                      <a:chExt cx="906" cy="15"/>
                    </a:xfrm>
                  </p:grpSpPr>
                  <p:grpSp>
                    <p:nvGrpSpPr>
                      <p:cNvPr id="10385" name="组合 10384"/>
                      <p:cNvGrpSpPr/>
                      <p:nvPr/>
                    </p:nvGrpSpPr>
                    <p:grpSpPr>
                      <a:xfrm>
                        <a:off x="1653" y="5493"/>
                        <a:ext cx="69" cy="15"/>
                        <a:chOff x="1425" y="5493"/>
                        <a:chExt cx="69" cy="15"/>
                      </a:xfrm>
                    </p:grpSpPr>
                    <p:sp>
                      <p:nvSpPr>
                        <p:cNvPr id="10386" name="直接连接符 10385"/>
                        <p:cNvSpPr/>
                        <p:nvPr/>
                      </p:nvSpPr>
                      <p:spPr>
                        <a:xfrm flipV="1">
                          <a:off x="1425" y="5493"/>
                          <a:ext cx="33" cy="15"/>
                        </a:xfrm>
                        <a:prstGeom prst="line">
                          <a:avLst/>
                        </a:prstGeom>
                        <a:ln w="9525" cap="flat" cmpd="sng">
                          <a:solidFill>
                            <a:srgbClr val="000000"/>
                          </a:solidFill>
                          <a:prstDash val="solid"/>
                          <a:headEnd type="none" w="med" len="med"/>
                          <a:tailEnd type="none" w="med" len="med"/>
                        </a:ln>
                      </p:spPr>
                    </p:sp>
                    <p:sp>
                      <p:nvSpPr>
                        <p:cNvPr id="10387" name="直接连接符 10386"/>
                        <p:cNvSpPr/>
                        <p:nvPr/>
                      </p:nvSpPr>
                      <p:spPr>
                        <a:xfrm flipH="1" flipV="1">
                          <a:off x="1461" y="5493"/>
                          <a:ext cx="33" cy="15"/>
                        </a:xfrm>
                        <a:prstGeom prst="line">
                          <a:avLst/>
                        </a:prstGeom>
                        <a:ln w="9525" cap="flat" cmpd="sng">
                          <a:solidFill>
                            <a:srgbClr val="000000"/>
                          </a:solidFill>
                          <a:prstDash val="solid"/>
                          <a:headEnd type="none" w="med" len="med"/>
                          <a:tailEnd type="none" w="med" len="med"/>
                        </a:ln>
                      </p:spPr>
                    </p:sp>
                  </p:grpSp>
                  <p:grpSp>
                    <p:nvGrpSpPr>
                      <p:cNvPr id="10388" name="组合 10387"/>
                      <p:cNvGrpSpPr/>
                      <p:nvPr/>
                    </p:nvGrpSpPr>
                    <p:grpSpPr>
                      <a:xfrm>
                        <a:off x="1275" y="5493"/>
                        <a:ext cx="369" cy="15"/>
                        <a:chOff x="1425" y="5493"/>
                        <a:chExt cx="369" cy="15"/>
                      </a:xfrm>
                    </p:grpSpPr>
                    <p:grpSp>
                      <p:nvGrpSpPr>
                        <p:cNvPr id="10389" name="组合 10388"/>
                        <p:cNvGrpSpPr/>
                        <p:nvPr/>
                      </p:nvGrpSpPr>
                      <p:grpSpPr>
                        <a:xfrm>
                          <a:off x="1425" y="5493"/>
                          <a:ext cx="69" cy="15"/>
                          <a:chOff x="1425" y="5493"/>
                          <a:chExt cx="69" cy="15"/>
                        </a:xfrm>
                      </p:grpSpPr>
                      <p:sp>
                        <p:nvSpPr>
                          <p:cNvPr id="10390" name="直接连接符 10389"/>
                          <p:cNvSpPr/>
                          <p:nvPr/>
                        </p:nvSpPr>
                        <p:spPr>
                          <a:xfrm flipV="1">
                            <a:off x="1425" y="5493"/>
                            <a:ext cx="33" cy="15"/>
                          </a:xfrm>
                          <a:prstGeom prst="line">
                            <a:avLst/>
                          </a:prstGeom>
                          <a:ln w="9525" cap="flat" cmpd="sng">
                            <a:solidFill>
                              <a:srgbClr val="000000"/>
                            </a:solidFill>
                            <a:prstDash val="solid"/>
                            <a:headEnd type="none" w="med" len="med"/>
                            <a:tailEnd type="none" w="med" len="med"/>
                          </a:ln>
                        </p:spPr>
                      </p:sp>
                      <p:sp>
                        <p:nvSpPr>
                          <p:cNvPr id="10391" name="直接连接符 10390"/>
                          <p:cNvSpPr/>
                          <p:nvPr/>
                        </p:nvSpPr>
                        <p:spPr>
                          <a:xfrm flipH="1" flipV="1">
                            <a:off x="1461" y="5493"/>
                            <a:ext cx="33" cy="15"/>
                          </a:xfrm>
                          <a:prstGeom prst="line">
                            <a:avLst/>
                          </a:prstGeom>
                          <a:ln w="9525" cap="flat" cmpd="sng">
                            <a:solidFill>
                              <a:srgbClr val="000000"/>
                            </a:solidFill>
                            <a:prstDash val="solid"/>
                            <a:headEnd type="none" w="med" len="med"/>
                            <a:tailEnd type="none" w="med" len="med"/>
                          </a:ln>
                        </p:spPr>
                      </p:sp>
                    </p:grpSp>
                    <p:grpSp>
                      <p:nvGrpSpPr>
                        <p:cNvPr id="10392" name="组合 10391"/>
                        <p:cNvGrpSpPr/>
                        <p:nvPr/>
                      </p:nvGrpSpPr>
                      <p:grpSpPr>
                        <a:xfrm>
                          <a:off x="1497" y="5493"/>
                          <a:ext cx="69" cy="15"/>
                          <a:chOff x="1425" y="5493"/>
                          <a:chExt cx="69" cy="15"/>
                        </a:xfrm>
                      </p:grpSpPr>
                      <p:sp>
                        <p:nvSpPr>
                          <p:cNvPr id="10393" name="直接连接符 10392"/>
                          <p:cNvSpPr/>
                          <p:nvPr/>
                        </p:nvSpPr>
                        <p:spPr>
                          <a:xfrm flipV="1">
                            <a:off x="1425" y="5493"/>
                            <a:ext cx="33" cy="15"/>
                          </a:xfrm>
                          <a:prstGeom prst="line">
                            <a:avLst/>
                          </a:prstGeom>
                          <a:ln w="9525" cap="flat" cmpd="sng">
                            <a:solidFill>
                              <a:srgbClr val="000000"/>
                            </a:solidFill>
                            <a:prstDash val="solid"/>
                            <a:headEnd type="none" w="med" len="med"/>
                            <a:tailEnd type="none" w="med" len="med"/>
                          </a:ln>
                        </p:spPr>
                      </p:sp>
                      <p:sp>
                        <p:nvSpPr>
                          <p:cNvPr id="10394" name="直接连接符 10393"/>
                          <p:cNvSpPr/>
                          <p:nvPr/>
                        </p:nvSpPr>
                        <p:spPr>
                          <a:xfrm flipH="1" flipV="1">
                            <a:off x="1461" y="5493"/>
                            <a:ext cx="33" cy="15"/>
                          </a:xfrm>
                          <a:prstGeom prst="line">
                            <a:avLst/>
                          </a:prstGeom>
                          <a:ln w="9525" cap="flat" cmpd="sng">
                            <a:solidFill>
                              <a:srgbClr val="000000"/>
                            </a:solidFill>
                            <a:prstDash val="solid"/>
                            <a:headEnd type="none" w="med" len="med"/>
                            <a:tailEnd type="none" w="med" len="med"/>
                          </a:ln>
                        </p:spPr>
                      </p:sp>
                    </p:grpSp>
                    <p:grpSp>
                      <p:nvGrpSpPr>
                        <p:cNvPr id="10395" name="组合 10394"/>
                        <p:cNvGrpSpPr/>
                        <p:nvPr/>
                      </p:nvGrpSpPr>
                      <p:grpSpPr>
                        <a:xfrm>
                          <a:off x="1647" y="5493"/>
                          <a:ext cx="69" cy="15"/>
                          <a:chOff x="1425" y="5493"/>
                          <a:chExt cx="69" cy="15"/>
                        </a:xfrm>
                      </p:grpSpPr>
                      <p:sp>
                        <p:nvSpPr>
                          <p:cNvPr id="10396" name="直接连接符 10395"/>
                          <p:cNvSpPr/>
                          <p:nvPr/>
                        </p:nvSpPr>
                        <p:spPr>
                          <a:xfrm flipV="1">
                            <a:off x="1425" y="5493"/>
                            <a:ext cx="33" cy="15"/>
                          </a:xfrm>
                          <a:prstGeom prst="line">
                            <a:avLst/>
                          </a:prstGeom>
                          <a:ln w="9525" cap="flat" cmpd="sng">
                            <a:solidFill>
                              <a:srgbClr val="000000"/>
                            </a:solidFill>
                            <a:prstDash val="solid"/>
                            <a:headEnd type="none" w="med" len="med"/>
                            <a:tailEnd type="none" w="med" len="med"/>
                          </a:ln>
                        </p:spPr>
                      </p:sp>
                      <p:sp>
                        <p:nvSpPr>
                          <p:cNvPr id="10397" name="直接连接符 10396"/>
                          <p:cNvSpPr/>
                          <p:nvPr/>
                        </p:nvSpPr>
                        <p:spPr>
                          <a:xfrm flipH="1" flipV="1">
                            <a:off x="1461" y="5493"/>
                            <a:ext cx="33" cy="15"/>
                          </a:xfrm>
                          <a:prstGeom prst="line">
                            <a:avLst/>
                          </a:prstGeom>
                          <a:ln w="9525" cap="flat" cmpd="sng">
                            <a:solidFill>
                              <a:srgbClr val="000000"/>
                            </a:solidFill>
                            <a:prstDash val="solid"/>
                            <a:headEnd type="none" w="med" len="med"/>
                            <a:tailEnd type="none" w="med" len="med"/>
                          </a:ln>
                        </p:spPr>
                      </p:sp>
                    </p:grpSp>
                    <p:grpSp>
                      <p:nvGrpSpPr>
                        <p:cNvPr id="10398" name="组合 10397"/>
                        <p:cNvGrpSpPr/>
                        <p:nvPr/>
                      </p:nvGrpSpPr>
                      <p:grpSpPr>
                        <a:xfrm>
                          <a:off x="1725" y="5493"/>
                          <a:ext cx="69" cy="15"/>
                          <a:chOff x="1425" y="5493"/>
                          <a:chExt cx="69" cy="15"/>
                        </a:xfrm>
                      </p:grpSpPr>
                      <p:sp>
                        <p:nvSpPr>
                          <p:cNvPr id="10399" name="直接连接符 10398"/>
                          <p:cNvSpPr/>
                          <p:nvPr/>
                        </p:nvSpPr>
                        <p:spPr>
                          <a:xfrm flipV="1">
                            <a:off x="1425" y="5493"/>
                            <a:ext cx="33" cy="15"/>
                          </a:xfrm>
                          <a:prstGeom prst="line">
                            <a:avLst/>
                          </a:prstGeom>
                          <a:ln w="9525" cap="flat" cmpd="sng">
                            <a:solidFill>
                              <a:srgbClr val="000000"/>
                            </a:solidFill>
                            <a:prstDash val="solid"/>
                            <a:headEnd type="none" w="med" len="med"/>
                            <a:tailEnd type="none" w="med" len="med"/>
                          </a:ln>
                        </p:spPr>
                      </p:sp>
                      <p:sp>
                        <p:nvSpPr>
                          <p:cNvPr id="10400" name="直接连接符 10399"/>
                          <p:cNvSpPr/>
                          <p:nvPr/>
                        </p:nvSpPr>
                        <p:spPr>
                          <a:xfrm flipH="1" flipV="1">
                            <a:off x="1461" y="5493"/>
                            <a:ext cx="33" cy="15"/>
                          </a:xfrm>
                          <a:prstGeom prst="line">
                            <a:avLst/>
                          </a:prstGeom>
                          <a:ln w="9525" cap="flat" cmpd="sng">
                            <a:solidFill>
                              <a:srgbClr val="000000"/>
                            </a:solidFill>
                            <a:prstDash val="solid"/>
                            <a:headEnd type="none" w="med" len="med"/>
                            <a:tailEnd type="none" w="med" len="med"/>
                          </a:ln>
                        </p:spPr>
                      </p:sp>
                    </p:grpSp>
                    <p:grpSp>
                      <p:nvGrpSpPr>
                        <p:cNvPr id="10401" name="组合 10400"/>
                        <p:cNvGrpSpPr/>
                        <p:nvPr/>
                      </p:nvGrpSpPr>
                      <p:grpSpPr>
                        <a:xfrm>
                          <a:off x="1575" y="5493"/>
                          <a:ext cx="69" cy="15"/>
                          <a:chOff x="1425" y="5493"/>
                          <a:chExt cx="69" cy="15"/>
                        </a:xfrm>
                      </p:grpSpPr>
                      <p:sp>
                        <p:nvSpPr>
                          <p:cNvPr id="10402" name="直接连接符 10401"/>
                          <p:cNvSpPr/>
                          <p:nvPr/>
                        </p:nvSpPr>
                        <p:spPr>
                          <a:xfrm flipV="1">
                            <a:off x="1425" y="5493"/>
                            <a:ext cx="33" cy="15"/>
                          </a:xfrm>
                          <a:prstGeom prst="line">
                            <a:avLst/>
                          </a:prstGeom>
                          <a:ln w="9525" cap="flat" cmpd="sng">
                            <a:solidFill>
                              <a:srgbClr val="000000"/>
                            </a:solidFill>
                            <a:prstDash val="solid"/>
                            <a:headEnd type="none" w="med" len="med"/>
                            <a:tailEnd type="none" w="med" len="med"/>
                          </a:ln>
                        </p:spPr>
                      </p:sp>
                      <p:sp>
                        <p:nvSpPr>
                          <p:cNvPr id="10403" name="直接连接符 10402"/>
                          <p:cNvSpPr/>
                          <p:nvPr/>
                        </p:nvSpPr>
                        <p:spPr>
                          <a:xfrm flipH="1" flipV="1">
                            <a:off x="1461" y="5493"/>
                            <a:ext cx="33" cy="15"/>
                          </a:xfrm>
                          <a:prstGeom prst="line">
                            <a:avLst/>
                          </a:prstGeom>
                          <a:ln w="9525" cap="flat" cmpd="sng">
                            <a:solidFill>
                              <a:srgbClr val="000000"/>
                            </a:solidFill>
                            <a:prstDash val="solid"/>
                            <a:headEnd type="none" w="med" len="med"/>
                            <a:tailEnd type="none" w="med" len="med"/>
                          </a:ln>
                        </p:spPr>
                      </p:sp>
                    </p:grpSp>
                  </p:grpSp>
                  <p:grpSp>
                    <p:nvGrpSpPr>
                      <p:cNvPr id="10404" name="组合 10403"/>
                      <p:cNvGrpSpPr/>
                      <p:nvPr/>
                    </p:nvGrpSpPr>
                    <p:grpSpPr>
                      <a:xfrm>
                        <a:off x="1734" y="5493"/>
                        <a:ext cx="69" cy="15"/>
                        <a:chOff x="1425" y="5493"/>
                        <a:chExt cx="69" cy="15"/>
                      </a:xfrm>
                    </p:grpSpPr>
                    <p:sp>
                      <p:nvSpPr>
                        <p:cNvPr id="10405" name="直接连接符 10404"/>
                        <p:cNvSpPr/>
                        <p:nvPr/>
                      </p:nvSpPr>
                      <p:spPr>
                        <a:xfrm flipV="1">
                          <a:off x="1425" y="5493"/>
                          <a:ext cx="33" cy="15"/>
                        </a:xfrm>
                        <a:prstGeom prst="line">
                          <a:avLst/>
                        </a:prstGeom>
                        <a:ln w="9525" cap="flat" cmpd="sng">
                          <a:solidFill>
                            <a:srgbClr val="000000"/>
                          </a:solidFill>
                          <a:prstDash val="solid"/>
                          <a:headEnd type="none" w="med" len="med"/>
                          <a:tailEnd type="none" w="med" len="med"/>
                        </a:ln>
                      </p:spPr>
                    </p:sp>
                    <p:sp>
                      <p:nvSpPr>
                        <p:cNvPr id="10406" name="直接连接符 10405"/>
                        <p:cNvSpPr/>
                        <p:nvPr/>
                      </p:nvSpPr>
                      <p:spPr>
                        <a:xfrm flipH="1" flipV="1">
                          <a:off x="1461" y="5493"/>
                          <a:ext cx="33" cy="15"/>
                        </a:xfrm>
                        <a:prstGeom prst="line">
                          <a:avLst/>
                        </a:prstGeom>
                        <a:ln w="9525" cap="flat" cmpd="sng">
                          <a:solidFill>
                            <a:srgbClr val="000000"/>
                          </a:solidFill>
                          <a:prstDash val="solid"/>
                          <a:headEnd type="none" w="med" len="med"/>
                          <a:tailEnd type="none" w="med" len="med"/>
                        </a:ln>
                      </p:spPr>
                    </p:sp>
                  </p:grpSp>
                  <p:grpSp>
                    <p:nvGrpSpPr>
                      <p:cNvPr id="10407" name="组合 10406"/>
                      <p:cNvGrpSpPr/>
                      <p:nvPr/>
                    </p:nvGrpSpPr>
                    <p:grpSpPr>
                      <a:xfrm>
                        <a:off x="1812" y="5493"/>
                        <a:ext cx="369" cy="15"/>
                        <a:chOff x="1425" y="5493"/>
                        <a:chExt cx="369" cy="15"/>
                      </a:xfrm>
                    </p:grpSpPr>
                    <p:grpSp>
                      <p:nvGrpSpPr>
                        <p:cNvPr id="10408" name="组合 10407"/>
                        <p:cNvGrpSpPr/>
                        <p:nvPr/>
                      </p:nvGrpSpPr>
                      <p:grpSpPr>
                        <a:xfrm>
                          <a:off x="1425" y="5493"/>
                          <a:ext cx="69" cy="15"/>
                          <a:chOff x="1425" y="5493"/>
                          <a:chExt cx="69" cy="15"/>
                        </a:xfrm>
                      </p:grpSpPr>
                      <p:sp>
                        <p:nvSpPr>
                          <p:cNvPr id="10409" name="直接连接符 10408"/>
                          <p:cNvSpPr/>
                          <p:nvPr/>
                        </p:nvSpPr>
                        <p:spPr>
                          <a:xfrm flipV="1">
                            <a:off x="1425" y="5493"/>
                            <a:ext cx="33" cy="15"/>
                          </a:xfrm>
                          <a:prstGeom prst="line">
                            <a:avLst/>
                          </a:prstGeom>
                          <a:ln w="9525" cap="flat" cmpd="sng">
                            <a:solidFill>
                              <a:srgbClr val="000000"/>
                            </a:solidFill>
                            <a:prstDash val="solid"/>
                            <a:headEnd type="none" w="med" len="med"/>
                            <a:tailEnd type="none" w="med" len="med"/>
                          </a:ln>
                        </p:spPr>
                      </p:sp>
                      <p:sp>
                        <p:nvSpPr>
                          <p:cNvPr id="10410" name="直接连接符 10409"/>
                          <p:cNvSpPr/>
                          <p:nvPr/>
                        </p:nvSpPr>
                        <p:spPr>
                          <a:xfrm flipH="1" flipV="1">
                            <a:off x="1461" y="5493"/>
                            <a:ext cx="33" cy="15"/>
                          </a:xfrm>
                          <a:prstGeom prst="line">
                            <a:avLst/>
                          </a:prstGeom>
                          <a:ln w="9525" cap="flat" cmpd="sng">
                            <a:solidFill>
                              <a:srgbClr val="000000"/>
                            </a:solidFill>
                            <a:prstDash val="solid"/>
                            <a:headEnd type="none" w="med" len="med"/>
                            <a:tailEnd type="none" w="med" len="med"/>
                          </a:ln>
                        </p:spPr>
                      </p:sp>
                    </p:grpSp>
                    <p:grpSp>
                      <p:nvGrpSpPr>
                        <p:cNvPr id="10411" name="组合 10410"/>
                        <p:cNvGrpSpPr/>
                        <p:nvPr/>
                      </p:nvGrpSpPr>
                      <p:grpSpPr>
                        <a:xfrm>
                          <a:off x="1497" y="5493"/>
                          <a:ext cx="69" cy="15"/>
                          <a:chOff x="1425" y="5493"/>
                          <a:chExt cx="69" cy="15"/>
                        </a:xfrm>
                      </p:grpSpPr>
                      <p:sp>
                        <p:nvSpPr>
                          <p:cNvPr id="10412" name="直接连接符 10411"/>
                          <p:cNvSpPr/>
                          <p:nvPr/>
                        </p:nvSpPr>
                        <p:spPr>
                          <a:xfrm flipV="1">
                            <a:off x="1425" y="5493"/>
                            <a:ext cx="33" cy="15"/>
                          </a:xfrm>
                          <a:prstGeom prst="line">
                            <a:avLst/>
                          </a:prstGeom>
                          <a:ln w="9525" cap="flat" cmpd="sng">
                            <a:solidFill>
                              <a:srgbClr val="000000"/>
                            </a:solidFill>
                            <a:prstDash val="solid"/>
                            <a:headEnd type="none" w="med" len="med"/>
                            <a:tailEnd type="none" w="med" len="med"/>
                          </a:ln>
                        </p:spPr>
                      </p:sp>
                      <p:sp>
                        <p:nvSpPr>
                          <p:cNvPr id="10413" name="直接连接符 10412"/>
                          <p:cNvSpPr/>
                          <p:nvPr/>
                        </p:nvSpPr>
                        <p:spPr>
                          <a:xfrm flipH="1" flipV="1">
                            <a:off x="1461" y="5493"/>
                            <a:ext cx="33" cy="15"/>
                          </a:xfrm>
                          <a:prstGeom prst="line">
                            <a:avLst/>
                          </a:prstGeom>
                          <a:ln w="9525" cap="flat" cmpd="sng">
                            <a:solidFill>
                              <a:srgbClr val="000000"/>
                            </a:solidFill>
                            <a:prstDash val="solid"/>
                            <a:headEnd type="none" w="med" len="med"/>
                            <a:tailEnd type="none" w="med" len="med"/>
                          </a:ln>
                        </p:spPr>
                      </p:sp>
                    </p:grpSp>
                    <p:grpSp>
                      <p:nvGrpSpPr>
                        <p:cNvPr id="10414" name="组合 10413"/>
                        <p:cNvGrpSpPr/>
                        <p:nvPr/>
                      </p:nvGrpSpPr>
                      <p:grpSpPr>
                        <a:xfrm>
                          <a:off x="1647" y="5493"/>
                          <a:ext cx="69" cy="15"/>
                          <a:chOff x="1425" y="5493"/>
                          <a:chExt cx="69" cy="15"/>
                        </a:xfrm>
                      </p:grpSpPr>
                      <p:sp>
                        <p:nvSpPr>
                          <p:cNvPr id="10415" name="直接连接符 10414"/>
                          <p:cNvSpPr/>
                          <p:nvPr/>
                        </p:nvSpPr>
                        <p:spPr>
                          <a:xfrm flipV="1">
                            <a:off x="1425" y="5493"/>
                            <a:ext cx="33" cy="15"/>
                          </a:xfrm>
                          <a:prstGeom prst="line">
                            <a:avLst/>
                          </a:prstGeom>
                          <a:ln w="9525" cap="flat" cmpd="sng">
                            <a:solidFill>
                              <a:srgbClr val="000000"/>
                            </a:solidFill>
                            <a:prstDash val="solid"/>
                            <a:headEnd type="none" w="med" len="med"/>
                            <a:tailEnd type="none" w="med" len="med"/>
                          </a:ln>
                        </p:spPr>
                      </p:sp>
                      <p:sp>
                        <p:nvSpPr>
                          <p:cNvPr id="10416" name="直接连接符 10415"/>
                          <p:cNvSpPr/>
                          <p:nvPr/>
                        </p:nvSpPr>
                        <p:spPr>
                          <a:xfrm flipH="1" flipV="1">
                            <a:off x="1461" y="5493"/>
                            <a:ext cx="33" cy="15"/>
                          </a:xfrm>
                          <a:prstGeom prst="line">
                            <a:avLst/>
                          </a:prstGeom>
                          <a:ln w="9525" cap="flat" cmpd="sng">
                            <a:solidFill>
                              <a:srgbClr val="000000"/>
                            </a:solidFill>
                            <a:prstDash val="solid"/>
                            <a:headEnd type="none" w="med" len="med"/>
                            <a:tailEnd type="none" w="med" len="med"/>
                          </a:ln>
                        </p:spPr>
                      </p:sp>
                    </p:grpSp>
                    <p:grpSp>
                      <p:nvGrpSpPr>
                        <p:cNvPr id="10417" name="组合 10416"/>
                        <p:cNvGrpSpPr/>
                        <p:nvPr/>
                      </p:nvGrpSpPr>
                      <p:grpSpPr>
                        <a:xfrm>
                          <a:off x="1725" y="5493"/>
                          <a:ext cx="69" cy="15"/>
                          <a:chOff x="1425" y="5493"/>
                          <a:chExt cx="69" cy="15"/>
                        </a:xfrm>
                      </p:grpSpPr>
                      <p:sp>
                        <p:nvSpPr>
                          <p:cNvPr id="10418" name="直接连接符 10417"/>
                          <p:cNvSpPr/>
                          <p:nvPr/>
                        </p:nvSpPr>
                        <p:spPr>
                          <a:xfrm flipV="1">
                            <a:off x="1425" y="5493"/>
                            <a:ext cx="33" cy="15"/>
                          </a:xfrm>
                          <a:prstGeom prst="line">
                            <a:avLst/>
                          </a:prstGeom>
                          <a:ln w="9525" cap="flat" cmpd="sng">
                            <a:solidFill>
                              <a:srgbClr val="000000"/>
                            </a:solidFill>
                            <a:prstDash val="solid"/>
                            <a:headEnd type="none" w="med" len="med"/>
                            <a:tailEnd type="none" w="med" len="med"/>
                          </a:ln>
                        </p:spPr>
                      </p:sp>
                      <p:sp>
                        <p:nvSpPr>
                          <p:cNvPr id="10419" name="直接连接符 10418"/>
                          <p:cNvSpPr/>
                          <p:nvPr/>
                        </p:nvSpPr>
                        <p:spPr>
                          <a:xfrm flipH="1" flipV="1">
                            <a:off x="1461" y="5493"/>
                            <a:ext cx="33" cy="15"/>
                          </a:xfrm>
                          <a:prstGeom prst="line">
                            <a:avLst/>
                          </a:prstGeom>
                          <a:ln w="9525" cap="flat" cmpd="sng">
                            <a:solidFill>
                              <a:srgbClr val="000000"/>
                            </a:solidFill>
                            <a:prstDash val="solid"/>
                            <a:headEnd type="none" w="med" len="med"/>
                            <a:tailEnd type="none" w="med" len="med"/>
                          </a:ln>
                        </p:spPr>
                      </p:sp>
                    </p:grpSp>
                    <p:grpSp>
                      <p:nvGrpSpPr>
                        <p:cNvPr id="10420" name="组合 10419"/>
                        <p:cNvGrpSpPr/>
                        <p:nvPr/>
                      </p:nvGrpSpPr>
                      <p:grpSpPr>
                        <a:xfrm>
                          <a:off x="1575" y="5493"/>
                          <a:ext cx="69" cy="15"/>
                          <a:chOff x="1425" y="5493"/>
                          <a:chExt cx="69" cy="15"/>
                        </a:xfrm>
                      </p:grpSpPr>
                      <p:sp>
                        <p:nvSpPr>
                          <p:cNvPr id="10421" name="直接连接符 10420"/>
                          <p:cNvSpPr/>
                          <p:nvPr/>
                        </p:nvSpPr>
                        <p:spPr>
                          <a:xfrm flipV="1">
                            <a:off x="1425" y="5493"/>
                            <a:ext cx="33" cy="15"/>
                          </a:xfrm>
                          <a:prstGeom prst="line">
                            <a:avLst/>
                          </a:prstGeom>
                          <a:ln w="9525" cap="flat" cmpd="sng">
                            <a:solidFill>
                              <a:srgbClr val="000000"/>
                            </a:solidFill>
                            <a:prstDash val="solid"/>
                            <a:headEnd type="none" w="med" len="med"/>
                            <a:tailEnd type="none" w="med" len="med"/>
                          </a:ln>
                        </p:spPr>
                      </p:sp>
                      <p:sp>
                        <p:nvSpPr>
                          <p:cNvPr id="10422" name="直接连接符 10421"/>
                          <p:cNvSpPr/>
                          <p:nvPr/>
                        </p:nvSpPr>
                        <p:spPr>
                          <a:xfrm flipH="1" flipV="1">
                            <a:off x="1461" y="5493"/>
                            <a:ext cx="33" cy="15"/>
                          </a:xfrm>
                          <a:prstGeom prst="line">
                            <a:avLst/>
                          </a:prstGeom>
                          <a:ln w="9525" cap="flat" cmpd="sng">
                            <a:solidFill>
                              <a:srgbClr val="000000"/>
                            </a:solidFill>
                            <a:prstDash val="solid"/>
                            <a:headEnd type="none" w="med" len="med"/>
                            <a:tailEnd type="none" w="med" len="med"/>
                          </a:ln>
                        </p:spPr>
                      </p:sp>
                    </p:grpSp>
                  </p:grpSp>
                </p:grpSp>
              </p:grpSp>
              <p:grpSp>
                <p:nvGrpSpPr>
                  <p:cNvPr id="10423" name="组合 10422"/>
                  <p:cNvGrpSpPr/>
                  <p:nvPr/>
                </p:nvGrpSpPr>
                <p:grpSpPr>
                  <a:xfrm>
                    <a:off x="5741" y="2730"/>
                    <a:ext cx="768" cy="1128"/>
                    <a:chOff x="4419" y="4028"/>
                    <a:chExt cx="768" cy="1128"/>
                  </a:xfrm>
                </p:grpSpPr>
                <p:sp>
                  <p:nvSpPr>
                    <p:cNvPr id="10424" name="圆角矩形 10423"/>
                    <p:cNvSpPr/>
                    <p:nvPr/>
                  </p:nvSpPr>
                  <p:spPr>
                    <a:xfrm>
                      <a:off x="4565" y="5099"/>
                      <a:ext cx="480" cy="57"/>
                    </a:xfrm>
                    <a:prstGeom prst="roundRect">
                      <a:avLst>
                        <a:gd name="adj" fmla="val 50000"/>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grpSp>
                  <p:nvGrpSpPr>
                    <p:cNvPr id="10425" name="组合 10424"/>
                    <p:cNvGrpSpPr/>
                    <p:nvPr/>
                  </p:nvGrpSpPr>
                  <p:grpSpPr>
                    <a:xfrm>
                      <a:off x="4440" y="4740"/>
                      <a:ext cx="735" cy="352"/>
                      <a:chOff x="4500" y="5055"/>
                      <a:chExt cx="735" cy="405"/>
                    </a:xfrm>
                  </p:grpSpPr>
                  <p:grpSp>
                    <p:nvGrpSpPr>
                      <p:cNvPr id="10426" name="组合 10425"/>
                      <p:cNvGrpSpPr/>
                      <p:nvPr/>
                    </p:nvGrpSpPr>
                    <p:grpSpPr>
                      <a:xfrm>
                        <a:off x="4543" y="5154"/>
                        <a:ext cx="656" cy="20"/>
                        <a:chOff x="3454" y="4257"/>
                        <a:chExt cx="726" cy="20"/>
                      </a:xfrm>
                    </p:grpSpPr>
                    <p:sp>
                      <p:nvSpPr>
                        <p:cNvPr id="10427" name="直接连接符 10426"/>
                        <p:cNvSpPr/>
                        <p:nvPr/>
                      </p:nvSpPr>
                      <p:spPr>
                        <a:xfrm>
                          <a:off x="3495" y="4276"/>
                          <a:ext cx="640" cy="1"/>
                        </a:xfrm>
                        <a:prstGeom prst="line">
                          <a:avLst/>
                        </a:prstGeom>
                        <a:ln w="9525" cap="flat" cmpd="sng">
                          <a:solidFill>
                            <a:srgbClr val="000000"/>
                          </a:solidFill>
                          <a:prstDash val="solid"/>
                          <a:headEnd type="none" w="med" len="med"/>
                          <a:tailEnd type="none" w="med" len="med"/>
                        </a:ln>
                      </p:spPr>
                    </p:sp>
                    <p:sp>
                      <p:nvSpPr>
                        <p:cNvPr id="10428" name="任意多边形 10427"/>
                        <p:cNvSpPr/>
                        <p:nvPr/>
                      </p:nvSpPr>
                      <p:spPr>
                        <a:xfrm>
                          <a:off x="4135" y="4257"/>
                          <a:ext cx="45" cy="18"/>
                        </a:xfrm>
                        <a:custGeom>
                          <a:avLst/>
                          <a:gdLst/>
                          <a:ahLst/>
                          <a:cxnLst/>
                          <a:pathLst>
                            <a:path w="45" h="18">
                              <a:moveTo>
                                <a:pt x="0" y="18"/>
                              </a:moveTo>
                              <a:cubicBezTo>
                                <a:pt x="19" y="10"/>
                                <a:pt x="38" y="3"/>
                                <a:pt x="45" y="0"/>
                              </a:cubicBezTo>
                            </a:path>
                          </a:pathLst>
                        </a:custGeom>
                        <a:noFill/>
                        <a:ln w="9525" cap="flat" cmpd="sng">
                          <a:solidFill>
                            <a:srgbClr val="000000"/>
                          </a:solidFill>
                          <a:prstDash val="solid"/>
                          <a:headEnd type="none" w="med" len="med"/>
                          <a:tailEnd type="none" w="med" len="med"/>
                        </a:ln>
                      </p:spPr>
                      <p:txBody>
                        <a:bodyPr/>
                        <a:p>
                          <a:endParaRPr lang="zh-CN" altLang="en-US" sz="1200"/>
                        </a:p>
                      </p:txBody>
                    </p:sp>
                    <p:sp>
                      <p:nvSpPr>
                        <p:cNvPr id="10429" name="任意多边形 10428"/>
                        <p:cNvSpPr/>
                        <p:nvPr/>
                      </p:nvSpPr>
                      <p:spPr>
                        <a:xfrm flipH="1">
                          <a:off x="3454" y="4257"/>
                          <a:ext cx="45" cy="18"/>
                        </a:xfrm>
                        <a:custGeom>
                          <a:avLst/>
                          <a:gdLst/>
                          <a:ahLst/>
                          <a:cxnLst/>
                          <a:pathLst>
                            <a:path w="45" h="18">
                              <a:moveTo>
                                <a:pt x="0" y="18"/>
                              </a:moveTo>
                              <a:cubicBezTo>
                                <a:pt x="19" y="10"/>
                                <a:pt x="38" y="3"/>
                                <a:pt x="45" y="0"/>
                              </a:cubicBezTo>
                            </a:path>
                          </a:pathLst>
                        </a:custGeom>
                        <a:noFill/>
                        <a:ln w="9525" cap="flat" cmpd="sng">
                          <a:solidFill>
                            <a:srgbClr val="000000"/>
                          </a:solidFill>
                          <a:prstDash val="solid"/>
                          <a:headEnd type="none" w="med" len="med"/>
                          <a:tailEnd type="none" w="med" len="med"/>
                        </a:ln>
                      </p:spPr>
                      <p:txBody>
                        <a:bodyPr/>
                        <a:p>
                          <a:endParaRPr lang="zh-CN" altLang="en-US" sz="1200"/>
                        </a:p>
                      </p:txBody>
                    </p:sp>
                  </p:grpSp>
                  <p:sp>
                    <p:nvSpPr>
                      <p:cNvPr id="10430" name="直接连接符 10429"/>
                      <p:cNvSpPr/>
                      <p:nvPr/>
                    </p:nvSpPr>
                    <p:spPr>
                      <a:xfrm flipH="1" flipV="1">
                        <a:off x="4500" y="5055"/>
                        <a:ext cx="150" cy="405"/>
                      </a:xfrm>
                      <a:prstGeom prst="line">
                        <a:avLst/>
                      </a:prstGeom>
                      <a:ln w="9525" cap="flat" cmpd="sng">
                        <a:solidFill>
                          <a:srgbClr val="000000"/>
                        </a:solidFill>
                        <a:prstDash val="solid"/>
                        <a:headEnd type="none" w="med" len="med"/>
                        <a:tailEnd type="none" w="med" len="med"/>
                      </a:ln>
                    </p:spPr>
                  </p:sp>
                  <p:sp>
                    <p:nvSpPr>
                      <p:cNvPr id="10431" name="直接连接符 10430"/>
                      <p:cNvSpPr/>
                      <p:nvPr/>
                    </p:nvSpPr>
                    <p:spPr>
                      <a:xfrm flipV="1">
                        <a:off x="5085" y="5055"/>
                        <a:ext cx="150" cy="405"/>
                      </a:xfrm>
                      <a:prstGeom prst="line">
                        <a:avLst/>
                      </a:prstGeom>
                      <a:ln w="9525" cap="flat" cmpd="sng">
                        <a:solidFill>
                          <a:srgbClr val="000000"/>
                        </a:solidFill>
                        <a:prstDash val="solid"/>
                        <a:headEnd type="none" w="med" len="med"/>
                        <a:tailEnd type="none" w="med" len="med"/>
                      </a:ln>
                    </p:spPr>
                  </p:sp>
                  <p:sp>
                    <p:nvSpPr>
                      <p:cNvPr id="10432" name="直接连接符 10431"/>
                      <p:cNvSpPr/>
                      <p:nvPr/>
                    </p:nvSpPr>
                    <p:spPr>
                      <a:xfrm>
                        <a:off x="4575" y="5228"/>
                        <a:ext cx="90" cy="0"/>
                      </a:xfrm>
                      <a:prstGeom prst="line">
                        <a:avLst/>
                      </a:prstGeom>
                      <a:ln w="9525" cap="flat" cmpd="sng">
                        <a:solidFill>
                          <a:srgbClr val="000000"/>
                        </a:solidFill>
                        <a:prstDash val="solid"/>
                        <a:headEnd type="none" w="med" len="med"/>
                        <a:tailEnd type="none" w="med" len="med"/>
                      </a:ln>
                    </p:spPr>
                  </p:sp>
                  <p:sp>
                    <p:nvSpPr>
                      <p:cNvPr id="10433" name="直接连接符 10432"/>
                      <p:cNvSpPr/>
                      <p:nvPr/>
                    </p:nvSpPr>
                    <p:spPr>
                      <a:xfrm>
                        <a:off x="4710" y="5228"/>
                        <a:ext cx="53" cy="0"/>
                      </a:xfrm>
                      <a:prstGeom prst="line">
                        <a:avLst/>
                      </a:prstGeom>
                      <a:ln w="9525" cap="flat" cmpd="sng">
                        <a:solidFill>
                          <a:srgbClr val="000000"/>
                        </a:solidFill>
                        <a:prstDash val="solid"/>
                        <a:headEnd type="none" w="med" len="med"/>
                        <a:tailEnd type="none" w="med" len="med"/>
                      </a:ln>
                    </p:spPr>
                  </p:sp>
                  <p:sp>
                    <p:nvSpPr>
                      <p:cNvPr id="10434" name="直接连接符 10433"/>
                      <p:cNvSpPr/>
                      <p:nvPr/>
                    </p:nvSpPr>
                    <p:spPr>
                      <a:xfrm>
                        <a:off x="4853" y="5228"/>
                        <a:ext cx="67" cy="0"/>
                      </a:xfrm>
                      <a:prstGeom prst="line">
                        <a:avLst/>
                      </a:prstGeom>
                      <a:ln w="9525" cap="flat" cmpd="sng">
                        <a:solidFill>
                          <a:srgbClr val="000000"/>
                        </a:solidFill>
                        <a:prstDash val="solid"/>
                        <a:headEnd type="none" w="med" len="med"/>
                        <a:tailEnd type="none" w="med" len="med"/>
                      </a:ln>
                    </p:spPr>
                  </p:sp>
                  <p:sp>
                    <p:nvSpPr>
                      <p:cNvPr id="10435" name="直接连接符 10434"/>
                      <p:cNvSpPr/>
                      <p:nvPr/>
                    </p:nvSpPr>
                    <p:spPr>
                      <a:xfrm>
                        <a:off x="5010" y="5228"/>
                        <a:ext cx="60" cy="0"/>
                      </a:xfrm>
                      <a:prstGeom prst="line">
                        <a:avLst/>
                      </a:prstGeom>
                      <a:ln w="9525" cap="flat" cmpd="sng">
                        <a:solidFill>
                          <a:srgbClr val="000000"/>
                        </a:solidFill>
                        <a:prstDash val="solid"/>
                        <a:headEnd type="none" w="med" len="med"/>
                        <a:tailEnd type="none" w="med" len="med"/>
                      </a:ln>
                    </p:spPr>
                  </p:sp>
                  <p:sp>
                    <p:nvSpPr>
                      <p:cNvPr id="10436" name="直接连接符 10435"/>
                      <p:cNvSpPr/>
                      <p:nvPr/>
                    </p:nvSpPr>
                    <p:spPr>
                      <a:xfrm>
                        <a:off x="4635" y="5280"/>
                        <a:ext cx="68" cy="0"/>
                      </a:xfrm>
                      <a:prstGeom prst="line">
                        <a:avLst/>
                      </a:prstGeom>
                      <a:ln w="9525" cap="flat" cmpd="sng">
                        <a:solidFill>
                          <a:srgbClr val="000000"/>
                        </a:solidFill>
                        <a:prstDash val="solid"/>
                        <a:headEnd type="none" w="med" len="med"/>
                        <a:tailEnd type="none" w="med" len="med"/>
                      </a:ln>
                    </p:spPr>
                  </p:sp>
                  <p:sp>
                    <p:nvSpPr>
                      <p:cNvPr id="10437" name="直接连接符 10436"/>
                      <p:cNvSpPr/>
                      <p:nvPr/>
                    </p:nvSpPr>
                    <p:spPr>
                      <a:xfrm>
                        <a:off x="4763" y="5280"/>
                        <a:ext cx="67" cy="0"/>
                      </a:xfrm>
                      <a:prstGeom prst="line">
                        <a:avLst/>
                      </a:prstGeom>
                      <a:ln w="9525" cap="flat" cmpd="sng">
                        <a:solidFill>
                          <a:srgbClr val="000000"/>
                        </a:solidFill>
                        <a:prstDash val="solid"/>
                        <a:headEnd type="none" w="med" len="med"/>
                        <a:tailEnd type="none" w="med" len="med"/>
                      </a:ln>
                    </p:spPr>
                  </p:sp>
                  <p:sp>
                    <p:nvSpPr>
                      <p:cNvPr id="10438" name="直接连接符 10437"/>
                      <p:cNvSpPr/>
                      <p:nvPr/>
                    </p:nvSpPr>
                    <p:spPr>
                      <a:xfrm>
                        <a:off x="4905" y="5280"/>
                        <a:ext cx="75" cy="0"/>
                      </a:xfrm>
                      <a:prstGeom prst="line">
                        <a:avLst/>
                      </a:prstGeom>
                      <a:ln w="9525" cap="flat" cmpd="sng">
                        <a:solidFill>
                          <a:srgbClr val="000000"/>
                        </a:solidFill>
                        <a:prstDash val="solid"/>
                        <a:headEnd type="none" w="med" len="med"/>
                        <a:tailEnd type="none" w="med" len="med"/>
                      </a:ln>
                    </p:spPr>
                  </p:sp>
                  <p:sp>
                    <p:nvSpPr>
                      <p:cNvPr id="10439" name="直接连接符 10438"/>
                      <p:cNvSpPr/>
                      <p:nvPr/>
                    </p:nvSpPr>
                    <p:spPr>
                      <a:xfrm>
                        <a:off x="5048" y="5280"/>
                        <a:ext cx="52" cy="0"/>
                      </a:xfrm>
                      <a:prstGeom prst="line">
                        <a:avLst/>
                      </a:prstGeom>
                      <a:ln w="9525" cap="flat" cmpd="sng">
                        <a:solidFill>
                          <a:srgbClr val="000000"/>
                        </a:solidFill>
                        <a:prstDash val="solid"/>
                        <a:headEnd type="none" w="med" len="med"/>
                        <a:tailEnd type="none" w="med" len="med"/>
                      </a:ln>
                    </p:spPr>
                  </p:sp>
                  <p:sp>
                    <p:nvSpPr>
                      <p:cNvPr id="10440" name="直接连接符 10439"/>
                      <p:cNvSpPr/>
                      <p:nvPr/>
                    </p:nvSpPr>
                    <p:spPr>
                      <a:xfrm>
                        <a:off x="4620" y="5340"/>
                        <a:ext cx="60" cy="0"/>
                      </a:xfrm>
                      <a:prstGeom prst="line">
                        <a:avLst/>
                      </a:prstGeom>
                      <a:ln w="9525" cap="flat" cmpd="sng">
                        <a:solidFill>
                          <a:srgbClr val="000000"/>
                        </a:solidFill>
                        <a:prstDash val="solid"/>
                        <a:headEnd type="none" w="med" len="med"/>
                        <a:tailEnd type="none" w="med" len="med"/>
                      </a:ln>
                    </p:spPr>
                  </p:sp>
                  <p:sp>
                    <p:nvSpPr>
                      <p:cNvPr id="10441" name="直接连接符 10440"/>
                      <p:cNvSpPr/>
                      <p:nvPr/>
                    </p:nvSpPr>
                    <p:spPr>
                      <a:xfrm>
                        <a:off x="4733" y="5340"/>
                        <a:ext cx="97" cy="0"/>
                      </a:xfrm>
                      <a:prstGeom prst="line">
                        <a:avLst/>
                      </a:prstGeom>
                      <a:ln w="9525" cap="flat" cmpd="sng">
                        <a:solidFill>
                          <a:srgbClr val="000000"/>
                        </a:solidFill>
                        <a:prstDash val="solid"/>
                        <a:headEnd type="none" w="med" len="med"/>
                        <a:tailEnd type="none" w="med" len="med"/>
                      </a:ln>
                    </p:spPr>
                  </p:sp>
                  <p:sp>
                    <p:nvSpPr>
                      <p:cNvPr id="10442" name="直接连接符 10441"/>
                      <p:cNvSpPr/>
                      <p:nvPr/>
                    </p:nvSpPr>
                    <p:spPr>
                      <a:xfrm>
                        <a:off x="4883" y="5332"/>
                        <a:ext cx="67" cy="0"/>
                      </a:xfrm>
                      <a:prstGeom prst="line">
                        <a:avLst/>
                      </a:prstGeom>
                      <a:ln w="9525" cap="flat" cmpd="sng">
                        <a:solidFill>
                          <a:srgbClr val="000000"/>
                        </a:solidFill>
                        <a:prstDash val="solid"/>
                        <a:headEnd type="none" w="med" len="med"/>
                        <a:tailEnd type="none" w="med" len="med"/>
                      </a:ln>
                    </p:spPr>
                  </p:sp>
                  <p:sp>
                    <p:nvSpPr>
                      <p:cNvPr id="10443" name="直接连接符 10442"/>
                      <p:cNvSpPr/>
                      <p:nvPr/>
                    </p:nvSpPr>
                    <p:spPr>
                      <a:xfrm>
                        <a:off x="5019" y="5339"/>
                        <a:ext cx="67" cy="0"/>
                      </a:xfrm>
                      <a:prstGeom prst="line">
                        <a:avLst/>
                      </a:prstGeom>
                      <a:ln w="9525" cap="flat" cmpd="sng">
                        <a:solidFill>
                          <a:srgbClr val="000000"/>
                        </a:solidFill>
                        <a:prstDash val="solid"/>
                        <a:headEnd type="none" w="med" len="med"/>
                        <a:tailEnd type="none" w="med" len="med"/>
                      </a:ln>
                    </p:spPr>
                  </p:sp>
                  <p:sp>
                    <p:nvSpPr>
                      <p:cNvPr id="10444" name="直接连接符 10443"/>
                      <p:cNvSpPr/>
                      <p:nvPr/>
                    </p:nvSpPr>
                    <p:spPr>
                      <a:xfrm>
                        <a:off x="4650" y="5385"/>
                        <a:ext cx="45" cy="0"/>
                      </a:xfrm>
                      <a:prstGeom prst="line">
                        <a:avLst/>
                      </a:prstGeom>
                      <a:ln w="9525" cap="flat" cmpd="sng">
                        <a:solidFill>
                          <a:srgbClr val="000000"/>
                        </a:solidFill>
                        <a:prstDash val="solid"/>
                        <a:headEnd type="none" w="med" len="med"/>
                        <a:tailEnd type="none" w="med" len="med"/>
                      </a:ln>
                    </p:spPr>
                  </p:sp>
                  <p:sp>
                    <p:nvSpPr>
                      <p:cNvPr id="10445" name="直接连接符 10444"/>
                      <p:cNvSpPr/>
                      <p:nvPr/>
                    </p:nvSpPr>
                    <p:spPr>
                      <a:xfrm>
                        <a:off x="4763" y="5385"/>
                        <a:ext cx="60" cy="0"/>
                      </a:xfrm>
                      <a:prstGeom prst="line">
                        <a:avLst/>
                      </a:prstGeom>
                      <a:ln w="9525" cap="flat" cmpd="sng">
                        <a:solidFill>
                          <a:srgbClr val="000000"/>
                        </a:solidFill>
                        <a:prstDash val="solid"/>
                        <a:headEnd type="none" w="med" len="med"/>
                        <a:tailEnd type="none" w="med" len="med"/>
                      </a:ln>
                    </p:spPr>
                  </p:sp>
                  <p:sp>
                    <p:nvSpPr>
                      <p:cNvPr id="10446" name="直接连接符 10445"/>
                      <p:cNvSpPr/>
                      <p:nvPr/>
                    </p:nvSpPr>
                    <p:spPr>
                      <a:xfrm>
                        <a:off x="4913" y="5385"/>
                        <a:ext cx="60" cy="0"/>
                      </a:xfrm>
                      <a:prstGeom prst="line">
                        <a:avLst/>
                      </a:prstGeom>
                      <a:ln w="9525" cap="flat" cmpd="sng">
                        <a:solidFill>
                          <a:srgbClr val="000000"/>
                        </a:solidFill>
                        <a:prstDash val="solid"/>
                        <a:headEnd type="none" w="med" len="med"/>
                        <a:tailEnd type="none" w="med" len="med"/>
                      </a:ln>
                    </p:spPr>
                  </p:sp>
                  <p:sp>
                    <p:nvSpPr>
                      <p:cNvPr id="10447" name="直接连接符 10446"/>
                      <p:cNvSpPr/>
                      <p:nvPr/>
                    </p:nvSpPr>
                    <p:spPr>
                      <a:xfrm>
                        <a:off x="5033" y="5393"/>
                        <a:ext cx="67" cy="0"/>
                      </a:xfrm>
                      <a:prstGeom prst="line">
                        <a:avLst/>
                      </a:prstGeom>
                      <a:ln w="9525" cap="flat" cmpd="sng">
                        <a:solidFill>
                          <a:srgbClr val="000000"/>
                        </a:solidFill>
                        <a:prstDash val="solid"/>
                        <a:headEnd type="none" w="med" len="med"/>
                        <a:tailEnd type="none" w="med" len="med"/>
                      </a:ln>
                    </p:spPr>
                  </p:sp>
                  <p:sp>
                    <p:nvSpPr>
                      <p:cNvPr id="10448" name="直接连接符 10447"/>
                      <p:cNvSpPr/>
                      <p:nvPr/>
                    </p:nvSpPr>
                    <p:spPr>
                      <a:xfrm>
                        <a:off x="4665" y="5431"/>
                        <a:ext cx="38" cy="0"/>
                      </a:xfrm>
                      <a:prstGeom prst="line">
                        <a:avLst/>
                      </a:prstGeom>
                      <a:ln w="9525" cap="flat" cmpd="sng">
                        <a:solidFill>
                          <a:srgbClr val="000000"/>
                        </a:solidFill>
                        <a:prstDash val="solid"/>
                        <a:headEnd type="none" w="med" len="med"/>
                        <a:tailEnd type="none" w="med" len="med"/>
                      </a:ln>
                    </p:spPr>
                  </p:sp>
                  <p:sp>
                    <p:nvSpPr>
                      <p:cNvPr id="10449" name="直接连接符 10448"/>
                      <p:cNvSpPr/>
                      <p:nvPr/>
                    </p:nvSpPr>
                    <p:spPr>
                      <a:xfrm>
                        <a:off x="4740" y="5431"/>
                        <a:ext cx="60" cy="0"/>
                      </a:xfrm>
                      <a:prstGeom prst="line">
                        <a:avLst/>
                      </a:prstGeom>
                      <a:ln w="9525" cap="flat" cmpd="sng">
                        <a:solidFill>
                          <a:srgbClr val="000000"/>
                        </a:solidFill>
                        <a:prstDash val="solid"/>
                        <a:headEnd type="none" w="med" len="med"/>
                        <a:tailEnd type="none" w="med" len="med"/>
                      </a:ln>
                    </p:spPr>
                  </p:sp>
                  <p:sp>
                    <p:nvSpPr>
                      <p:cNvPr id="10450" name="直接连接符 10449"/>
                      <p:cNvSpPr/>
                      <p:nvPr/>
                    </p:nvSpPr>
                    <p:spPr>
                      <a:xfrm>
                        <a:off x="4875" y="5423"/>
                        <a:ext cx="53" cy="0"/>
                      </a:xfrm>
                      <a:prstGeom prst="line">
                        <a:avLst/>
                      </a:prstGeom>
                      <a:ln w="9525" cap="flat" cmpd="sng">
                        <a:solidFill>
                          <a:srgbClr val="000000"/>
                        </a:solidFill>
                        <a:prstDash val="solid"/>
                        <a:headEnd type="none" w="med" len="med"/>
                        <a:tailEnd type="none" w="med" len="med"/>
                      </a:ln>
                    </p:spPr>
                  </p:sp>
                  <p:sp>
                    <p:nvSpPr>
                      <p:cNvPr id="10451" name="直接连接符 10450"/>
                      <p:cNvSpPr/>
                      <p:nvPr/>
                    </p:nvSpPr>
                    <p:spPr>
                      <a:xfrm>
                        <a:off x="4965" y="5423"/>
                        <a:ext cx="68" cy="0"/>
                      </a:xfrm>
                      <a:prstGeom prst="line">
                        <a:avLst/>
                      </a:prstGeom>
                      <a:ln w="9525" cap="flat" cmpd="sng">
                        <a:solidFill>
                          <a:srgbClr val="000000"/>
                        </a:solidFill>
                        <a:prstDash val="solid"/>
                        <a:headEnd type="none" w="med" len="med"/>
                        <a:tailEnd type="none" w="med" len="med"/>
                      </a:ln>
                    </p:spPr>
                  </p:sp>
                </p:grpSp>
                <p:sp>
                  <p:nvSpPr>
                    <p:cNvPr id="10452" name="矩形 10451"/>
                    <p:cNvSpPr/>
                    <p:nvPr/>
                  </p:nvSpPr>
                  <p:spPr>
                    <a:xfrm>
                      <a:off x="4704" y="4538"/>
                      <a:ext cx="217" cy="71"/>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grpSp>
                  <p:nvGrpSpPr>
                    <p:cNvPr id="10453" name="组合 10452"/>
                    <p:cNvGrpSpPr/>
                    <p:nvPr/>
                  </p:nvGrpSpPr>
                  <p:grpSpPr>
                    <a:xfrm>
                      <a:off x="4671" y="4410"/>
                      <a:ext cx="225" cy="660"/>
                      <a:chOff x="5271" y="4725"/>
                      <a:chExt cx="225" cy="660"/>
                    </a:xfrm>
                  </p:grpSpPr>
                  <p:sp>
                    <p:nvSpPr>
                      <p:cNvPr id="10454" name="任意多边形 10453"/>
                      <p:cNvSpPr/>
                      <p:nvPr/>
                    </p:nvSpPr>
                    <p:spPr>
                      <a:xfrm>
                        <a:off x="5282" y="4725"/>
                        <a:ext cx="211" cy="645"/>
                      </a:xfrm>
                      <a:custGeom>
                        <a:avLst/>
                        <a:gdLst/>
                        <a:ahLst/>
                        <a:cxnLst/>
                        <a:pathLst>
                          <a:path w="211" h="645">
                            <a:moveTo>
                              <a:pt x="136" y="0"/>
                            </a:moveTo>
                            <a:cubicBezTo>
                              <a:pt x="129" y="60"/>
                              <a:pt x="132" y="112"/>
                              <a:pt x="136" y="187"/>
                            </a:cubicBezTo>
                            <a:cubicBezTo>
                              <a:pt x="140" y="262"/>
                              <a:pt x="180" y="386"/>
                              <a:pt x="159" y="450"/>
                            </a:cubicBezTo>
                            <a:cubicBezTo>
                              <a:pt x="138" y="514"/>
                              <a:pt x="0" y="538"/>
                              <a:pt x="9" y="570"/>
                            </a:cubicBezTo>
                            <a:cubicBezTo>
                              <a:pt x="18" y="602"/>
                              <a:pt x="169" y="630"/>
                              <a:pt x="211" y="645"/>
                            </a:cubicBezTo>
                          </a:path>
                        </a:pathLst>
                      </a:custGeom>
                      <a:noFill/>
                      <a:ln w="28575" cap="flat" cmpd="sng">
                        <a:solidFill>
                          <a:srgbClr val="000000"/>
                        </a:solidFill>
                        <a:prstDash val="solid"/>
                        <a:headEnd type="none" w="med" len="med"/>
                        <a:tailEnd type="none" w="med" len="med"/>
                      </a:ln>
                    </p:spPr>
                    <p:txBody>
                      <a:bodyPr/>
                      <a:p>
                        <a:endParaRPr lang="zh-CN" altLang="en-US" sz="1200"/>
                      </a:p>
                    </p:txBody>
                  </p:sp>
                  <p:sp>
                    <p:nvSpPr>
                      <p:cNvPr id="10455" name="任意多边形 10454"/>
                      <p:cNvSpPr/>
                      <p:nvPr/>
                    </p:nvSpPr>
                    <p:spPr>
                      <a:xfrm>
                        <a:off x="5282" y="4725"/>
                        <a:ext cx="211" cy="645"/>
                      </a:xfrm>
                      <a:custGeom>
                        <a:avLst/>
                        <a:gdLst/>
                        <a:ahLst/>
                        <a:cxnLst/>
                        <a:pathLst>
                          <a:path w="211" h="645">
                            <a:moveTo>
                              <a:pt x="136" y="0"/>
                            </a:moveTo>
                            <a:cubicBezTo>
                              <a:pt x="129" y="60"/>
                              <a:pt x="132" y="112"/>
                              <a:pt x="136" y="187"/>
                            </a:cubicBezTo>
                            <a:cubicBezTo>
                              <a:pt x="140" y="262"/>
                              <a:pt x="180" y="386"/>
                              <a:pt x="159" y="450"/>
                            </a:cubicBezTo>
                            <a:cubicBezTo>
                              <a:pt x="138" y="514"/>
                              <a:pt x="0" y="538"/>
                              <a:pt x="9" y="570"/>
                            </a:cubicBezTo>
                            <a:cubicBezTo>
                              <a:pt x="18" y="602"/>
                              <a:pt x="169" y="630"/>
                              <a:pt x="211" y="645"/>
                            </a:cubicBezTo>
                          </a:path>
                        </a:pathLst>
                      </a:custGeom>
                      <a:noFill/>
                      <a:ln w="19050" cap="flat" cmpd="sng">
                        <a:solidFill>
                          <a:srgbClr val="FFFFFF"/>
                        </a:solidFill>
                        <a:prstDash val="solid"/>
                        <a:headEnd type="none" w="med" len="med"/>
                        <a:tailEnd type="none" w="med" len="med"/>
                      </a:ln>
                    </p:spPr>
                    <p:txBody>
                      <a:bodyPr/>
                      <a:p>
                        <a:endParaRPr lang="zh-CN" altLang="en-US" sz="1200"/>
                      </a:p>
                    </p:txBody>
                  </p:sp>
                  <p:sp>
                    <p:nvSpPr>
                      <p:cNvPr id="10456" name="直接连接符 10455"/>
                      <p:cNvSpPr/>
                      <p:nvPr/>
                    </p:nvSpPr>
                    <p:spPr>
                      <a:xfrm>
                        <a:off x="5400" y="4740"/>
                        <a:ext cx="33" cy="21"/>
                      </a:xfrm>
                      <a:prstGeom prst="line">
                        <a:avLst/>
                      </a:prstGeom>
                      <a:ln w="3175" cap="flat" cmpd="sng">
                        <a:solidFill>
                          <a:srgbClr val="000000"/>
                        </a:solidFill>
                        <a:prstDash val="solid"/>
                        <a:headEnd type="none" w="med" len="med"/>
                        <a:tailEnd type="none" w="med" len="med"/>
                      </a:ln>
                    </p:spPr>
                  </p:sp>
                  <p:sp>
                    <p:nvSpPr>
                      <p:cNvPr id="10457" name="直接连接符 10456"/>
                      <p:cNvSpPr/>
                      <p:nvPr/>
                    </p:nvSpPr>
                    <p:spPr>
                      <a:xfrm>
                        <a:off x="5400" y="4764"/>
                        <a:ext cx="33" cy="21"/>
                      </a:xfrm>
                      <a:prstGeom prst="line">
                        <a:avLst/>
                      </a:prstGeom>
                      <a:ln w="3175" cap="flat" cmpd="sng">
                        <a:solidFill>
                          <a:srgbClr val="000000"/>
                        </a:solidFill>
                        <a:prstDash val="solid"/>
                        <a:headEnd type="none" w="med" len="med"/>
                        <a:tailEnd type="none" w="med" len="med"/>
                      </a:ln>
                    </p:spPr>
                  </p:sp>
                  <p:sp>
                    <p:nvSpPr>
                      <p:cNvPr id="10458" name="直接连接符 10457"/>
                      <p:cNvSpPr/>
                      <p:nvPr/>
                    </p:nvSpPr>
                    <p:spPr>
                      <a:xfrm>
                        <a:off x="5400" y="4791"/>
                        <a:ext cx="33" cy="21"/>
                      </a:xfrm>
                      <a:prstGeom prst="line">
                        <a:avLst/>
                      </a:prstGeom>
                      <a:ln w="3175" cap="flat" cmpd="sng">
                        <a:solidFill>
                          <a:srgbClr val="000000"/>
                        </a:solidFill>
                        <a:prstDash val="solid"/>
                        <a:headEnd type="none" w="med" len="med"/>
                        <a:tailEnd type="none" w="med" len="med"/>
                      </a:ln>
                    </p:spPr>
                  </p:sp>
                  <p:sp>
                    <p:nvSpPr>
                      <p:cNvPr id="10459" name="直接连接符 10458"/>
                      <p:cNvSpPr/>
                      <p:nvPr/>
                    </p:nvSpPr>
                    <p:spPr>
                      <a:xfrm>
                        <a:off x="5400" y="4815"/>
                        <a:ext cx="33" cy="21"/>
                      </a:xfrm>
                      <a:prstGeom prst="line">
                        <a:avLst/>
                      </a:prstGeom>
                      <a:ln w="3175" cap="flat" cmpd="sng">
                        <a:solidFill>
                          <a:srgbClr val="000000"/>
                        </a:solidFill>
                        <a:prstDash val="solid"/>
                        <a:headEnd type="none" w="med" len="med"/>
                        <a:tailEnd type="none" w="med" len="med"/>
                      </a:ln>
                    </p:spPr>
                  </p:sp>
                  <p:sp>
                    <p:nvSpPr>
                      <p:cNvPr id="10460" name="直接连接符 10459"/>
                      <p:cNvSpPr/>
                      <p:nvPr/>
                    </p:nvSpPr>
                    <p:spPr>
                      <a:xfrm>
                        <a:off x="5400" y="4845"/>
                        <a:ext cx="33" cy="21"/>
                      </a:xfrm>
                      <a:prstGeom prst="line">
                        <a:avLst/>
                      </a:prstGeom>
                      <a:ln w="3175" cap="flat" cmpd="sng">
                        <a:solidFill>
                          <a:srgbClr val="000000"/>
                        </a:solidFill>
                        <a:prstDash val="solid"/>
                        <a:headEnd type="none" w="med" len="med"/>
                        <a:tailEnd type="none" w="med" len="med"/>
                      </a:ln>
                    </p:spPr>
                  </p:sp>
                  <p:sp>
                    <p:nvSpPr>
                      <p:cNvPr id="10461" name="直接连接符 10460"/>
                      <p:cNvSpPr/>
                      <p:nvPr/>
                    </p:nvSpPr>
                    <p:spPr>
                      <a:xfrm>
                        <a:off x="5400" y="4875"/>
                        <a:ext cx="33" cy="21"/>
                      </a:xfrm>
                      <a:prstGeom prst="line">
                        <a:avLst/>
                      </a:prstGeom>
                      <a:ln w="3175" cap="flat" cmpd="sng">
                        <a:solidFill>
                          <a:srgbClr val="000000"/>
                        </a:solidFill>
                        <a:prstDash val="solid"/>
                        <a:headEnd type="none" w="med" len="med"/>
                        <a:tailEnd type="none" w="med" len="med"/>
                      </a:ln>
                    </p:spPr>
                  </p:sp>
                  <p:sp>
                    <p:nvSpPr>
                      <p:cNvPr id="10462" name="直接连接符 10461"/>
                      <p:cNvSpPr/>
                      <p:nvPr/>
                    </p:nvSpPr>
                    <p:spPr>
                      <a:xfrm>
                        <a:off x="5400" y="4905"/>
                        <a:ext cx="33" cy="21"/>
                      </a:xfrm>
                      <a:prstGeom prst="line">
                        <a:avLst/>
                      </a:prstGeom>
                      <a:ln w="3175" cap="flat" cmpd="sng">
                        <a:solidFill>
                          <a:srgbClr val="000000"/>
                        </a:solidFill>
                        <a:prstDash val="solid"/>
                        <a:headEnd type="none" w="med" len="med"/>
                        <a:tailEnd type="none" w="med" len="med"/>
                      </a:ln>
                    </p:spPr>
                  </p:sp>
                  <p:sp>
                    <p:nvSpPr>
                      <p:cNvPr id="10463" name="直接连接符 10462"/>
                      <p:cNvSpPr/>
                      <p:nvPr/>
                    </p:nvSpPr>
                    <p:spPr>
                      <a:xfrm>
                        <a:off x="5403" y="4932"/>
                        <a:ext cx="33" cy="21"/>
                      </a:xfrm>
                      <a:prstGeom prst="line">
                        <a:avLst/>
                      </a:prstGeom>
                      <a:ln w="3175" cap="flat" cmpd="sng">
                        <a:solidFill>
                          <a:srgbClr val="000000"/>
                        </a:solidFill>
                        <a:prstDash val="solid"/>
                        <a:headEnd type="none" w="med" len="med"/>
                        <a:tailEnd type="none" w="med" len="med"/>
                      </a:ln>
                    </p:spPr>
                  </p:sp>
                  <p:sp>
                    <p:nvSpPr>
                      <p:cNvPr id="10464" name="直接连接符 10463"/>
                      <p:cNvSpPr/>
                      <p:nvPr/>
                    </p:nvSpPr>
                    <p:spPr>
                      <a:xfrm>
                        <a:off x="5403" y="4956"/>
                        <a:ext cx="33" cy="21"/>
                      </a:xfrm>
                      <a:prstGeom prst="line">
                        <a:avLst/>
                      </a:prstGeom>
                      <a:ln w="3175" cap="flat" cmpd="sng">
                        <a:solidFill>
                          <a:srgbClr val="000000"/>
                        </a:solidFill>
                        <a:prstDash val="solid"/>
                        <a:headEnd type="none" w="med" len="med"/>
                        <a:tailEnd type="none" w="med" len="med"/>
                      </a:ln>
                    </p:spPr>
                  </p:sp>
                  <p:sp>
                    <p:nvSpPr>
                      <p:cNvPr id="10465" name="直接连接符 10464"/>
                      <p:cNvSpPr/>
                      <p:nvPr/>
                    </p:nvSpPr>
                    <p:spPr>
                      <a:xfrm>
                        <a:off x="5412" y="4983"/>
                        <a:ext cx="33" cy="21"/>
                      </a:xfrm>
                      <a:prstGeom prst="line">
                        <a:avLst/>
                      </a:prstGeom>
                      <a:ln w="3175" cap="flat" cmpd="sng">
                        <a:solidFill>
                          <a:srgbClr val="000000"/>
                        </a:solidFill>
                        <a:prstDash val="solid"/>
                        <a:headEnd type="none" w="med" len="med"/>
                        <a:tailEnd type="none" w="med" len="med"/>
                      </a:ln>
                    </p:spPr>
                  </p:sp>
                  <p:sp>
                    <p:nvSpPr>
                      <p:cNvPr id="10466" name="直接连接符 10465"/>
                      <p:cNvSpPr/>
                      <p:nvPr/>
                    </p:nvSpPr>
                    <p:spPr>
                      <a:xfrm>
                        <a:off x="5418" y="5013"/>
                        <a:ext cx="33" cy="21"/>
                      </a:xfrm>
                      <a:prstGeom prst="line">
                        <a:avLst/>
                      </a:prstGeom>
                      <a:ln w="3175" cap="flat" cmpd="sng">
                        <a:solidFill>
                          <a:srgbClr val="000000"/>
                        </a:solidFill>
                        <a:prstDash val="solid"/>
                        <a:headEnd type="none" w="med" len="med"/>
                        <a:tailEnd type="none" w="med" len="med"/>
                      </a:ln>
                    </p:spPr>
                  </p:sp>
                  <p:sp>
                    <p:nvSpPr>
                      <p:cNvPr id="10467" name="直接连接符 10466"/>
                      <p:cNvSpPr/>
                      <p:nvPr/>
                    </p:nvSpPr>
                    <p:spPr>
                      <a:xfrm>
                        <a:off x="5418" y="5040"/>
                        <a:ext cx="33" cy="21"/>
                      </a:xfrm>
                      <a:prstGeom prst="line">
                        <a:avLst/>
                      </a:prstGeom>
                      <a:ln w="3175" cap="flat" cmpd="sng">
                        <a:solidFill>
                          <a:srgbClr val="000000"/>
                        </a:solidFill>
                        <a:prstDash val="solid"/>
                        <a:headEnd type="none" w="med" len="med"/>
                        <a:tailEnd type="none" w="med" len="med"/>
                      </a:ln>
                    </p:spPr>
                  </p:sp>
                  <p:sp>
                    <p:nvSpPr>
                      <p:cNvPr id="10468" name="直接连接符 10467"/>
                      <p:cNvSpPr/>
                      <p:nvPr/>
                    </p:nvSpPr>
                    <p:spPr>
                      <a:xfrm>
                        <a:off x="5427" y="5067"/>
                        <a:ext cx="33" cy="21"/>
                      </a:xfrm>
                      <a:prstGeom prst="line">
                        <a:avLst/>
                      </a:prstGeom>
                      <a:ln w="3175" cap="flat" cmpd="sng">
                        <a:solidFill>
                          <a:srgbClr val="000000"/>
                        </a:solidFill>
                        <a:prstDash val="solid"/>
                        <a:headEnd type="none" w="med" len="med"/>
                        <a:tailEnd type="none" w="med" len="med"/>
                      </a:ln>
                    </p:spPr>
                  </p:sp>
                  <p:sp>
                    <p:nvSpPr>
                      <p:cNvPr id="10469" name="直接连接符 10468"/>
                      <p:cNvSpPr/>
                      <p:nvPr/>
                    </p:nvSpPr>
                    <p:spPr>
                      <a:xfrm>
                        <a:off x="5424" y="5121"/>
                        <a:ext cx="33" cy="21"/>
                      </a:xfrm>
                      <a:prstGeom prst="line">
                        <a:avLst/>
                      </a:prstGeom>
                      <a:ln w="3175" cap="flat" cmpd="sng">
                        <a:solidFill>
                          <a:srgbClr val="000000"/>
                        </a:solidFill>
                        <a:prstDash val="solid"/>
                        <a:headEnd type="none" w="med" len="med"/>
                        <a:tailEnd type="none" w="med" len="med"/>
                      </a:ln>
                    </p:spPr>
                  </p:sp>
                  <p:sp>
                    <p:nvSpPr>
                      <p:cNvPr id="10470" name="直接连接符 10469"/>
                      <p:cNvSpPr/>
                      <p:nvPr/>
                    </p:nvSpPr>
                    <p:spPr>
                      <a:xfrm>
                        <a:off x="5427" y="5067"/>
                        <a:ext cx="33" cy="21"/>
                      </a:xfrm>
                      <a:prstGeom prst="line">
                        <a:avLst/>
                      </a:prstGeom>
                      <a:ln w="3175" cap="flat" cmpd="sng">
                        <a:solidFill>
                          <a:srgbClr val="000000"/>
                        </a:solidFill>
                        <a:prstDash val="solid"/>
                        <a:headEnd type="none" w="med" len="med"/>
                        <a:tailEnd type="none" w="med" len="med"/>
                      </a:ln>
                    </p:spPr>
                  </p:sp>
                  <p:sp>
                    <p:nvSpPr>
                      <p:cNvPr id="10471" name="直接连接符 10470"/>
                      <p:cNvSpPr/>
                      <p:nvPr/>
                    </p:nvSpPr>
                    <p:spPr>
                      <a:xfrm>
                        <a:off x="5424" y="5121"/>
                        <a:ext cx="33" cy="21"/>
                      </a:xfrm>
                      <a:prstGeom prst="line">
                        <a:avLst/>
                      </a:prstGeom>
                      <a:ln w="3175" cap="flat" cmpd="sng">
                        <a:solidFill>
                          <a:srgbClr val="000000"/>
                        </a:solidFill>
                        <a:prstDash val="solid"/>
                        <a:headEnd type="none" w="med" len="med"/>
                        <a:tailEnd type="none" w="med" len="med"/>
                      </a:ln>
                    </p:spPr>
                  </p:sp>
                  <p:sp>
                    <p:nvSpPr>
                      <p:cNvPr id="10472" name="直接连接符 10471"/>
                      <p:cNvSpPr/>
                      <p:nvPr/>
                    </p:nvSpPr>
                    <p:spPr>
                      <a:xfrm>
                        <a:off x="5427" y="5088"/>
                        <a:ext cx="33" cy="21"/>
                      </a:xfrm>
                      <a:prstGeom prst="line">
                        <a:avLst/>
                      </a:prstGeom>
                      <a:ln w="3175" cap="flat" cmpd="sng">
                        <a:solidFill>
                          <a:srgbClr val="000000"/>
                        </a:solidFill>
                        <a:prstDash val="solid"/>
                        <a:headEnd type="none" w="med" len="med"/>
                        <a:tailEnd type="none" w="med" len="med"/>
                      </a:ln>
                    </p:spPr>
                  </p:sp>
                  <p:sp>
                    <p:nvSpPr>
                      <p:cNvPr id="10473" name="直接连接符 10472"/>
                      <p:cNvSpPr/>
                      <p:nvPr/>
                    </p:nvSpPr>
                    <p:spPr>
                      <a:xfrm>
                        <a:off x="5424" y="5142"/>
                        <a:ext cx="33" cy="21"/>
                      </a:xfrm>
                      <a:prstGeom prst="line">
                        <a:avLst/>
                      </a:prstGeom>
                      <a:ln w="3175" cap="flat" cmpd="sng">
                        <a:solidFill>
                          <a:srgbClr val="000000"/>
                        </a:solidFill>
                        <a:prstDash val="solid"/>
                        <a:headEnd type="none" w="med" len="med"/>
                        <a:tailEnd type="none" w="med" len="med"/>
                      </a:ln>
                    </p:spPr>
                  </p:sp>
                  <p:sp>
                    <p:nvSpPr>
                      <p:cNvPr id="10474" name="直接连接符 10473"/>
                      <p:cNvSpPr/>
                      <p:nvPr/>
                    </p:nvSpPr>
                    <p:spPr>
                      <a:xfrm>
                        <a:off x="5421" y="5166"/>
                        <a:ext cx="33" cy="21"/>
                      </a:xfrm>
                      <a:prstGeom prst="line">
                        <a:avLst/>
                      </a:prstGeom>
                      <a:ln w="3175" cap="flat" cmpd="sng">
                        <a:solidFill>
                          <a:srgbClr val="000000"/>
                        </a:solidFill>
                        <a:prstDash val="solid"/>
                        <a:headEnd type="none" w="med" len="med"/>
                        <a:tailEnd type="none" w="med" len="med"/>
                      </a:ln>
                    </p:spPr>
                  </p:sp>
                  <p:sp>
                    <p:nvSpPr>
                      <p:cNvPr id="10475" name="直接连接符 10474"/>
                      <p:cNvSpPr/>
                      <p:nvPr/>
                    </p:nvSpPr>
                    <p:spPr>
                      <a:xfrm>
                        <a:off x="5409" y="5187"/>
                        <a:ext cx="33" cy="21"/>
                      </a:xfrm>
                      <a:prstGeom prst="line">
                        <a:avLst/>
                      </a:prstGeom>
                      <a:ln w="3175" cap="flat" cmpd="sng">
                        <a:solidFill>
                          <a:srgbClr val="000000"/>
                        </a:solidFill>
                        <a:prstDash val="solid"/>
                        <a:headEnd type="none" w="med" len="med"/>
                        <a:tailEnd type="none" w="med" len="med"/>
                      </a:ln>
                    </p:spPr>
                  </p:sp>
                  <p:sp>
                    <p:nvSpPr>
                      <p:cNvPr id="10476" name="直接连接符 10475"/>
                      <p:cNvSpPr/>
                      <p:nvPr/>
                    </p:nvSpPr>
                    <p:spPr>
                      <a:xfrm>
                        <a:off x="5388" y="5202"/>
                        <a:ext cx="33" cy="21"/>
                      </a:xfrm>
                      <a:prstGeom prst="line">
                        <a:avLst/>
                      </a:prstGeom>
                      <a:ln w="3175" cap="flat" cmpd="sng">
                        <a:solidFill>
                          <a:srgbClr val="000000"/>
                        </a:solidFill>
                        <a:prstDash val="solid"/>
                        <a:headEnd type="none" w="med" len="med"/>
                        <a:tailEnd type="none" w="med" len="med"/>
                      </a:ln>
                    </p:spPr>
                  </p:sp>
                  <p:sp>
                    <p:nvSpPr>
                      <p:cNvPr id="10477" name="直接连接符 10476"/>
                      <p:cNvSpPr/>
                      <p:nvPr/>
                    </p:nvSpPr>
                    <p:spPr>
                      <a:xfrm>
                        <a:off x="5370" y="5217"/>
                        <a:ext cx="33" cy="21"/>
                      </a:xfrm>
                      <a:prstGeom prst="line">
                        <a:avLst/>
                      </a:prstGeom>
                      <a:ln w="3175" cap="flat" cmpd="sng">
                        <a:solidFill>
                          <a:srgbClr val="000000"/>
                        </a:solidFill>
                        <a:prstDash val="solid"/>
                        <a:headEnd type="none" w="med" len="med"/>
                        <a:tailEnd type="none" w="med" len="med"/>
                      </a:ln>
                    </p:spPr>
                  </p:sp>
                  <p:sp>
                    <p:nvSpPr>
                      <p:cNvPr id="10478" name="直接连接符 10477"/>
                      <p:cNvSpPr/>
                      <p:nvPr/>
                    </p:nvSpPr>
                    <p:spPr>
                      <a:xfrm>
                        <a:off x="5352" y="5229"/>
                        <a:ext cx="33" cy="21"/>
                      </a:xfrm>
                      <a:prstGeom prst="line">
                        <a:avLst/>
                      </a:prstGeom>
                      <a:ln w="3175" cap="flat" cmpd="sng">
                        <a:solidFill>
                          <a:srgbClr val="000000"/>
                        </a:solidFill>
                        <a:prstDash val="solid"/>
                        <a:headEnd type="none" w="med" len="med"/>
                        <a:tailEnd type="none" w="med" len="med"/>
                      </a:ln>
                    </p:spPr>
                  </p:sp>
                  <p:sp>
                    <p:nvSpPr>
                      <p:cNvPr id="10479" name="直接连接符 10478"/>
                      <p:cNvSpPr/>
                      <p:nvPr/>
                    </p:nvSpPr>
                    <p:spPr>
                      <a:xfrm>
                        <a:off x="5331" y="5238"/>
                        <a:ext cx="33" cy="21"/>
                      </a:xfrm>
                      <a:prstGeom prst="line">
                        <a:avLst/>
                      </a:prstGeom>
                      <a:ln w="3175" cap="flat" cmpd="sng">
                        <a:solidFill>
                          <a:srgbClr val="000000"/>
                        </a:solidFill>
                        <a:prstDash val="solid"/>
                        <a:headEnd type="none" w="med" len="med"/>
                        <a:tailEnd type="none" w="med" len="med"/>
                      </a:ln>
                    </p:spPr>
                  </p:sp>
                  <p:sp>
                    <p:nvSpPr>
                      <p:cNvPr id="10480" name="直接连接符 10479"/>
                      <p:cNvSpPr/>
                      <p:nvPr/>
                    </p:nvSpPr>
                    <p:spPr>
                      <a:xfrm>
                        <a:off x="5316" y="5250"/>
                        <a:ext cx="33" cy="21"/>
                      </a:xfrm>
                      <a:prstGeom prst="line">
                        <a:avLst/>
                      </a:prstGeom>
                      <a:ln w="3175" cap="flat" cmpd="sng">
                        <a:solidFill>
                          <a:srgbClr val="000000"/>
                        </a:solidFill>
                        <a:prstDash val="solid"/>
                        <a:headEnd type="none" w="med" len="med"/>
                        <a:tailEnd type="none" w="med" len="med"/>
                      </a:ln>
                    </p:spPr>
                  </p:sp>
                  <p:sp>
                    <p:nvSpPr>
                      <p:cNvPr id="10481" name="直接连接符 10480"/>
                      <p:cNvSpPr/>
                      <p:nvPr/>
                    </p:nvSpPr>
                    <p:spPr>
                      <a:xfrm>
                        <a:off x="5298" y="5256"/>
                        <a:ext cx="33" cy="21"/>
                      </a:xfrm>
                      <a:prstGeom prst="line">
                        <a:avLst/>
                      </a:prstGeom>
                      <a:ln w="3175" cap="flat" cmpd="sng">
                        <a:solidFill>
                          <a:srgbClr val="000000"/>
                        </a:solidFill>
                        <a:prstDash val="solid"/>
                        <a:headEnd type="none" w="med" len="med"/>
                        <a:tailEnd type="none" w="med" len="med"/>
                      </a:ln>
                    </p:spPr>
                  </p:sp>
                  <p:sp>
                    <p:nvSpPr>
                      <p:cNvPr id="10482" name="直接连接符 10481"/>
                      <p:cNvSpPr/>
                      <p:nvPr/>
                    </p:nvSpPr>
                    <p:spPr>
                      <a:xfrm>
                        <a:off x="5283" y="5271"/>
                        <a:ext cx="33" cy="21"/>
                      </a:xfrm>
                      <a:prstGeom prst="line">
                        <a:avLst/>
                      </a:prstGeom>
                      <a:ln w="3175" cap="flat" cmpd="sng">
                        <a:solidFill>
                          <a:srgbClr val="000000"/>
                        </a:solidFill>
                        <a:prstDash val="solid"/>
                        <a:headEnd type="none" w="med" len="med"/>
                        <a:tailEnd type="none" w="med" len="med"/>
                      </a:ln>
                    </p:spPr>
                  </p:sp>
                  <p:sp>
                    <p:nvSpPr>
                      <p:cNvPr id="10483" name="直接连接符 10482"/>
                      <p:cNvSpPr/>
                      <p:nvPr/>
                    </p:nvSpPr>
                    <p:spPr>
                      <a:xfrm>
                        <a:off x="5271" y="5292"/>
                        <a:ext cx="36" cy="6"/>
                      </a:xfrm>
                      <a:prstGeom prst="line">
                        <a:avLst/>
                      </a:prstGeom>
                      <a:ln w="3175" cap="flat" cmpd="sng">
                        <a:solidFill>
                          <a:srgbClr val="000000"/>
                        </a:solidFill>
                        <a:prstDash val="solid"/>
                        <a:headEnd type="none" w="med" len="med"/>
                        <a:tailEnd type="none" w="med" len="med"/>
                      </a:ln>
                    </p:spPr>
                  </p:sp>
                  <p:sp>
                    <p:nvSpPr>
                      <p:cNvPr id="10484" name="直接连接符 10483"/>
                      <p:cNvSpPr/>
                      <p:nvPr/>
                    </p:nvSpPr>
                    <p:spPr>
                      <a:xfrm flipV="1">
                        <a:off x="5277" y="5301"/>
                        <a:ext cx="45" cy="9"/>
                      </a:xfrm>
                      <a:prstGeom prst="line">
                        <a:avLst/>
                      </a:prstGeom>
                      <a:ln w="3175" cap="flat" cmpd="sng">
                        <a:solidFill>
                          <a:srgbClr val="000000"/>
                        </a:solidFill>
                        <a:prstDash val="solid"/>
                        <a:headEnd type="none" w="med" len="med"/>
                        <a:tailEnd type="none" w="med" len="med"/>
                      </a:ln>
                    </p:spPr>
                  </p:sp>
                  <p:sp>
                    <p:nvSpPr>
                      <p:cNvPr id="10485" name="直接连接符 10484"/>
                      <p:cNvSpPr/>
                      <p:nvPr/>
                    </p:nvSpPr>
                    <p:spPr>
                      <a:xfrm flipV="1">
                        <a:off x="5289" y="5310"/>
                        <a:ext cx="57" cy="12"/>
                      </a:xfrm>
                      <a:prstGeom prst="line">
                        <a:avLst/>
                      </a:prstGeom>
                      <a:ln w="3175" cap="flat" cmpd="sng">
                        <a:solidFill>
                          <a:srgbClr val="000000"/>
                        </a:solidFill>
                        <a:prstDash val="solid"/>
                        <a:headEnd type="none" w="med" len="med"/>
                        <a:tailEnd type="none" w="med" len="med"/>
                      </a:ln>
                    </p:spPr>
                  </p:sp>
                  <p:sp>
                    <p:nvSpPr>
                      <p:cNvPr id="10486" name="直接连接符 10485"/>
                      <p:cNvSpPr/>
                      <p:nvPr/>
                    </p:nvSpPr>
                    <p:spPr>
                      <a:xfrm flipV="1">
                        <a:off x="5310" y="5319"/>
                        <a:ext cx="57" cy="12"/>
                      </a:xfrm>
                      <a:prstGeom prst="line">
                        <a:avLst/>
                      </a:prstGeom>
                      <a:ln w="3175" cap="flat" cmpd="sng">
                        <a:solidFill>
                          <a:srgbClr val="000000"/>
                        </a:solidFill>
                        <a:prstDash val="solid"/>
                        <a:headEnd type="none" w="med" len="med"/>
                        <a:tailEnd type="none" w="med" len="med"/>
                      </a:ln>
                    </p:spPr>
                  </p:sp>
                  <p:sp>
                    <p:nvSpPr>
                      <p:cNvPr id="10487" name="直接连接符 10486"/>
                      <p:cNvSpPr/>
                      <p:nvPr/>
                    </p:nvSpPr>
                    <p:spPr>
                      <a:xfrm flipV="1">
                        <a:off x="5337" y="5325"/>
                        <a:ext cx="63" cy="15"/>
                      </a:xfrm>
                      <a:prstGeom prst="line">
                        <a:avLst/>
                      </a:prstGeom>
                      <a:ln w="3175" cap="flat" cmpd="sng">
                        <a:solidFill>
                          <a:srgbClr val="000000"/>
                        </a:solidFill>
                        <a:prstDash val="solid"/>
                        <a:headEnd type="none" w="med" len="med"/>
                        <a:tailEnd type="none" w="med" len="med"/>
                      </a:ln>
                    </p:spPr>
                  </p:sp>
                  <p:sp>
                    <p:nvSpPr>
                      <p:cNvPr id="10488" name="直接连接符 10487"/>
                      <p:cNvSpPr/>
                      <p:nvPr/>
                    </p:nvSpPr>
                    <p:spPr>
                      <a:xfrm flipV="1">
                        <a:off x="5370" y="5334"/>
                        <a:ext cx="48" cy="18"/>
                      </a:xfrm>
                      <a:prstGeom prst="line">
                        <a:avLst/>
                      </a:prstGeom>
                      <a:ln w="3175" cap="flat" cmpd="sng">
                        <a:solidFill>
                          <a:srgbClr val="000000"/>
                        </a:solidFill>
                        <a:prstDash val="solid"/>
                        <a:headEnd type="none" w="med" len="med"/>
                        <a:tailEnd type="none" w="med" len="med"/>
                      </a:ln>
                    </p:spPr>
                  </p:sp>
                  <p:sp>
                    <p:nvSpPr>
                      <p:cNvPr id="10489" name="直接连接符 10488"/>
                      <p:cNvSpPr/>
                      <p:nvPr/>
                    </p:nvSpPr>
                    <p:spPr>
                      <a:xfrm flipV="1">
                        <a:off x="5388" y="5340"/>
                        <a:ext cx="48" cy="18"/>
                      </a:xfrm>
                      <a:prstGeom prst="line">
                        <a:avLst/>
                      </a:prstGeom>
                      <a:ln w="3175" cap="flat" cmpd="sng">
                        <a:solidFill>
                          <a:srgbClr val="000000"/>
                        </a:solidFill>
                        <a:prstDash val="solid"/>
                        <a:headEnd type="none" w="med" len="med"/>
                        <a:tailEnd type="none" w="med" len="med"/>
                      </a:ln>
                    </p:spPr>
                  </p:sp>
                  <p:sp>
                    <p:nvSpPr>
                      <p:cNvPr id="10490" name="直接连接符 10489"/>
                      <p:cNvSpPr/>
                      <p:nvPr/>
                    </p:nvSpPr>
                    <p:spPr>
                      <a:xfrm flipV="1">
                        <a:off x="5412" y="5346"/>
                        <a:ext cx="48" cy="18"/>
                      </a:xfrm>
                      <a:prstGeom prst="line">
                        <a:avLst/>
                      </a:prstGeom>
                      <a:ln w="3175" cap="flat" cmpd="sng">
                        <a:solidFill>
                          <a:srgbClr val="000000"/>
                        </a:solidFill>
                        <a:prstDash val="solid"/>
                        <a:headEnd type="none" w="med" len="med"/>
                        <a:tailEnd type="none" w="med" len="med"/>
                      </a:ln>
                    </p:spPr>
                  </p:sp>
                  <p:sp>
                    <p:nvSpPr>
                      <p:cNvPr id="10491" name="直接连接符 10490"/>
                      <p:cNvSpPr/>
                      <p:nvPr/>
                    </p:nvSpPr>
                    <p:spPr>
                      <a:xfrm flipV="1">
                        <a:off x="5448" y="5352"/>
                        <a:ext cx="30" cy="21"/>
                      </a:xfrm>
                      <a:prstGeom prst="line">
                        <a:avLst/>
                      </a:prstGeom>
                      <a:ln w="3175" cap="flat" cmpd="sng">
                        <a:solidFill>
                          <a:srgbClr val="000000"/>
                        </a:solidFill>
                        <a:prstDash val="solid"/>
                        <a:headEnd type="none" w="med" len="med"/>
                        <a:tailEnd type="none" w="med" len="med"/>
                      </a:ln>
                    </p:spPr>
                  </p:sp>
                  <p:sp>
                    <p:nvSpPr>
                      <p:cNvPr id="10492" name="直接连接符 10491"/>
                      <p:cNvSpPr/>
                      <p:nvPr/>
                    </p:nvSpPr>
                    <p:spPr>
                      <a:xfrm flipV="1">
                        <a:off x="5481" y="5352"/>
                        <a:ext cx="15" cy="33"/>
                      </a:xfrm>
                      <a:prstGeom prst="line">
                        <a:avLst/>
                      </a:prstGeom>
                      <a:ln w="3175" cap="flat" cmpd="sng">
                        <a:solidFill>
                          <a:srgbClr val="000000"/>
                        </a:solidFill>
                        <a:prstDash val="solid"/>
                        <a:headEnd type="none" w="med" len="med"/>
                        <a:tailEnd type="none" w="med" len="med"/>
                      </a:ln>
                    </p:spPr>
                  </p:sp>
                </p:grpSp>
                <p:sp>
                  <p:nvSpPr>
                    <p:cNvPr id="10493" name="左中括号 10492"/>
                    <p:cNvSpPr/>
                    <p:nvPr/>
                  </p:nvSpPr>
                  <p:spPr>
                    <a:xfrm rot="5400000">
                      <a:off x="4677" y="4298"/>
                      <a:ext cx="266" cy="219"/>
                    </a:xfrm>
                    <a:prstGeom prst="leftBracket">
                      <a:avLst>
                        <a:gd name="adj" fmla="val 21990"/>
                      </a:avLst>
                    </a:prstGeom>
                    <a:noFill/>
                    <a:ln w="9525" cap="flat" cmpd="sng">
                      <a:solidFill>
                        <a:srgbClr val="000000"/>
                      </a:solidFill>
                      <a:prstDash val="solid"/>
                      <a:headEnd type="none" w="med" len="med"/>
                      <a:tailEnd type="none" w="med" len="med"/>
                    </a:ln>
                  </p:spPr>
                  <p:txBody>
                    <a:bodyPr/>
                    <a:p>
                      <a:endParaRPr lang="zh-CN" altLang="en-US" sz="1200"/>
                    </a:p>
                  </p:txBody>
                </p:sp>
                <p:sp>
                  <p:nvSpPr>
                    <p:cNvPr id="10494" name="直接连接符 10493"/>
                    <p:cNvSpPr/>
                    <p:nvPr/>
                  </p:nvSpPr>
                  <p:spPr>
                    <a:xfrm>
                      <a:off x="4726" y="4321"/>
                      <a:ext cx="172" cy="0"/>
                    </a:xfrm>
                    <a:prstGeom prst="line">
                      <a:avLst/>
                    </a:prstGeom>
                    <a:ln w="9525" cap="flat" cmpd="sng">
                      <a:solidFill>
                        <a:srgbClr val="000000"/>
                      </a:solidFill>
                      <a:prstDash val="solid"/>
                      <a:headEnd type="none" w="med" len="med"/>
                      <a:tailEnd type="none" w="med" len="med"/>
                    </a:ln>
                  </p:spPr>
                </p:sp>
                <p:sp>
                  <p:nvSpPr>
                    <p:cNvPr id="10495" name="左中括号 10494"/>
                    <p:cNvSpPr/>
                    <p:nvPr/>
                  </p:nvSpPr>
                  <p:spPr>
                    <a:xfrm rot="-5400000" flipV="1">
                      <a:off x="4734" y="4371"/>
                      <a:ext cx="166" cy="79"/>
                    </a:xfrm>
                    <a:prstGeom prst="leftBracket">
                      <a:avLst>
                        <a:gd name="adj" fmla="val 0"/>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grpSp>
                  <p:nvGrpSpPr>
                    <p:cNvPr id="10496" name="组合 10495"/>
                    <p:cNvGrpSpPr/>
                    <p:nvPr/>
                  </p:nvGrpSpPr>
                  <p:grpSpPr>
                    <a:xfrm>
                      <a:off x="4605" y="4028"/>
                      <a:ext cx="420" cy="260"/>
                      <a:chOff x="9045" y="3473"/>
                      <a:chExt cx="420" cy="260"/>
                    </a:xfrm>
                  </p:grpSpPr>
                  <p:grpSp>
                    <p:nvGrpSpPr>
                      <p:cNvPr id="10497" name="组合 10496"/>
                      <p:cNvGrpSpPr/>
                      <p:nvPr/>
                    </p:nvGrpSpPr>
                    <p:grpSpPr>
                      <a:xfrm>
                        <a:off x="9238" y="3588"/>
                        <a:ext cx="59" cy="145"/>
                        <a:chOff x="9178" y="3873"/>
                        <a:chExt cx="59" cy="145"/>
                      </a:xfrm>
                    </p:grpSpPr>
                    <p:sp>
                      <p:nvSpPr>
                        <p:cNvPr id="10498" name="任意多边形 10497"/>
                        <p:cNvSpPr/>
                        <p:nvPr/>
                      </p:nvSpPr>
                      <p:spPr>
                        <a:xfrm>
                          <a:off x="9178" y="3883"/>
                          <a:ext cx="22" cy="135"/>
                        </a:xfrm>
                        <a:custGeom>
                          <a:avLst/>
                          <a:gdLst/>
                          <a:ahLst/>
                          <a:cxnLst/>
                          <a:pathLst>
                            <a:path w="22" h="135">
                              <a:moveTo>
                                <a:pt x="22" y="135"/>
                              </a:moveTo>
                              <a:cubicBezTo>
                                <a:pt x="19" y="127"/>
                                <a:pt x="4" y="102"/>
                                <a:pt x="2" y="85"/>
                              </a:cubicBezTo>
                              <a:cubicBezTo>
                                <a:pt x="0" y="68"/>
                                <a:pt x="5" y="44"/>
                                <a:pt x="7" y="30"/>
                              </a:cubicBezTo>
                              <a:cubicBezTo>
                                <a:pt x="9" y="16"/>
                                <a:pt x="15" y="6"/>
                                <a:pt x="17" y="0"/>
                              </a:cubicBezTo>
                            </a:path>
                          </a:pathLst>
                        </a:custGeom>
                        <a:noFill/>
                        <a:ln w="6350" cap="flat" cmpd="sng">
                          <a:solidFill>
                            <a:srgbClr val="000000"/>
                          </a:solidFill>
                          <a:prstDash val="solid"/>
                          <a:headEnd type="none" w="med" len="med"/>
                          <a:tailEnd type="none" w="med" len="med"/>
                        </a:ln>
                      </p:spPr>
                      <p:txBody>
                        <a:bodyPr/>
                        <a:p>
                          <a:endParaRPr lang="zh-CN" altLang="en-US" sz="1200"/>
                        </a:p>
                      </p:txBody>
                    </p:sp>
                    <p:sp>
                      <p:nvSpPr>
                        <p:cNvPr id="10499" name="任意多边形 10498"/>
                        <p:cNvSpPr/>
                        <p:nvPr/>
                      </p:nvSpPr>
                      <p:spPr>
                        <a:xfrm>
                          <a:off x="9195" y="3873"/>
                          <a:ext cx="42" cy="135"/>
                        </a:xfrm>
                        <a:custGeom>
                          <a:avLst/>
                          <a:gdLst/>
                          <a:ahLst/>
                          <a:cxnLst/>
                          <a:pathLst>
                            <a:path w="42" h="135">
                              <a:moveTo>
                                <a:pt x="0" y="0"/>
                              </a:moveTo>
                              <a:cubicBezTo>
                                <a:pt x="3" y="7"/>
                                <a:pt x="13" y="30"/>
                                <a:pt x="20" y="45"/>
                              </a:cubicBezTo>
                              <a:cubicBezTo>
                                <a:pt x="27" y="60"/>
                                <a:pt x="38" y="75"/>
                                <a:pt x="40" y="90"/>
                              </a:cubicBezTo>
                              <a:cubicBezTo>
                                <a:pt x="42" y="105"/>
                                <a:pt x="36" y="119"/>
                                <a:pt x="30" y="135"/>
                              </a:cubicBezTo>
                            </a:path>
                          </a:pathLst>
                        </a:custGeom>
                        <a:noFill/>
                        <a:ln w="6350" cap="flat" cmpd="sng">
                          <a:solidFill>
                            <a:srgbClr val="000000"/>
                          </a:solidFill>
                          <a:prstDash val="solid"/>
                          <a:headEnd type="none" w="med" len="med"/>
                          <a:tailEnd type="none" w="med" len="med"/>
                        </a:ln>
                      </p:spPr>
                      <p:txBody>
                        <a:bodyPr/>
                        <a:p>
                          <a:endParaRPr lang="zh-CN" altLang="en-US" sz="1200"/>
                        </a:p>
                      </p:txBody>
                    </p:sp>
                    <p:sp>
                      <p:nvSpPr>
                        <p:cNvPr id="10500" name="任意多边形 10499"/>
                        <p:cNvSpPr/>
                        <p:nvPr/>
                      </p:nvSpPr>
                      <p:spPr>
                        <a:xfrm>
                          <a:off x="9196" y="3940"/>
                          <a:ext cx="18" cy="69"/>
                        </a:xfrm>
                        <a:custGeom>
                          <a:avLst/>
                          <a:gdLst/>
                          <a:ahLst/>
                          <a:cxnLst/>
                          <a:pathLst>
                            <a:path w="18" h="69">
                              <a:moveTo>
                                <a:pt x="18" y="69"/>
                              </a:moveTo>
                              <a:cubicBezTo>
                                <a:pt x="18" y="56"/>
                                <a:pt x="18" y="44"/>
                                <a:pt x="15" y="33"/>
                              </a:cubicBezTo>
                              <a:cubicBezTo>
                                <a:pt x="12" y="22"/>
                                <a:pt x="6" y="11"/>
                                <a:pt x="0" y="0"/>
                              </a:cubicBezTo>
                            </a:path>
                          </a:pathLst>
                        </a:custGeom>
                        <a:noFill/>
                        <a:ln w="6350" cap="flat" cmpd="sng">
                          <a:solidFill>
                            <a:srgbClr val="000000"/>
                          </a:solidFill>
                          <a:prstDash val="solid"/>
                          <a:headEnd type="none" w="med" len="med"/>
                          <a:tailEnd type="none" w="med" len="med"/>
                        </a:ln>
                      </p:spPr>
                      <p:txBody>
                        <a:bodyPr/>
                        <a:p>
                          <a:endParaRPr lang="zh-CN" altLang="en-US" sz="1200"/>
                        </a:p>
                      </p:txBody>
                    </p:sp>
                  </p:grpSp>
                  <p:sp>
                    <p:nvSpPr>
                      <p:cNvPr id="10501" name="任意多边形 10500"/>
                      <p:cNvSpPr/>
                      <p:nvPr/>
                    </p:nvSpPr>
                    <p:spPr>
                      <a:xfrm>
                        <a:off x="9285" y="3480"/>
                        <a:ext cx="68" cy="210"/>
                      </a:xfrm>
                      <a:custGeom>
                        <a:avLst/>
                        <a:gdLst/>
                        <a:ahLst/>
                        <a:cxnLst/>
                        <a:pathLst>
                          <a:path w="68" h="210">
                            <a:moveTo>
                              <a:pt x="0" y="210"/>
                            </a:moveTo>
                            <a:cubicBezTo>
                              <a:pt x="4" y="196"/>
                              <a:pt x="19" y="153"/>
                              <a:pt x="23" y="128"/>
                            </a:cubicBezTo>
                            <a:cubicBezTo>
                              <a:pt x="27" y="103"/>
                              <a:pt x="16" y="81"/>
                              <a:pt x="23" y="60"/>
                            </a:cubicBezTo>
                            <a:cubicBezTo>
                              <a:pt x="30" y="39"/>
                              <a:pt x="59" y="12"/>
                              <a:pt x="68" y="0"/>
                            </a:cubicBezTo>
                          </a:path>
                        </a:pathLst>
                      </a:custGeom>
                      <a:noFill/>
                      <a:ln w="3175" cap="flat" cmpd="sng">
                        <a:solidFill>
                          <a:srgbClr val="000000"/>
                        </a:solidFill>
                        <a:prstDash val="solid"/>
                        <a:headEnd type="none" w="med" len="med"/>
                        <a:tailEnd type="none" w="med" len="med"/>
                      </a:ln>
                    </p:spPr>
                    <p:txBody>
                      <a:bodyPr/>
                      <a:p>
                        <a:endParaRPr lang="zh-CN" altLang="en-US" sz="1200"/>
                      </a:p>
                    </p:txBody>
                  </p:sp>
                  <p:sp>
                    <p:nvSpPr>
                      <p:cNvPr id="10502" name="任意多边形 10501"/>
                      <p:cNvSpPr/>
                      <p:nvPr/>
                    </p:nvSpPr>
                    <p:spPr>
                      <a:xfrm>
                        <a:off x="9159" y="3503"/>
                        <a:ext cx="67" cy="187"/>
                      </a:xfrm>
                      <a:custGeom>
                        <a:avLst/>
                        <a:gdLst/>
                        <a:ahLst/>
                        <a:cxnLst/>
                        <a:pathLst>
                          <a:path w="67" h="187">
                            <a:moveTo>
                              <a:pt x="67" y="187"/>
                            </a:moveTo>
                            <a:cubicBezTo>
                              <a:pt x="49" y="160"/>
                              <a:pt x="31" y="133"/>
                              <a:pt x="30" y="112"/>
                            </a:cubicBezTo>
                            <a:cubicBezTo>
                              <a:pt x="29" y="91"/>
                              <a:pt x="65" y="79"/>
                              <a:pt x="60" y="60"/>
                            </a:cubicBezTo>
                            <a:cubicBezTo>
                              <a:pt x="55" y="41"/>
                              <a:pt x="27" y="20"/>
                              <a:pt x="0" y="0"/>
                            </a:cubicBezTo>
                          </a:path>
                        </a:pathLst>
                      </a:custGeom>
                      <a:noFill/>
                      <a:ln w="3175" cap="flat" cmpd="sng">
                        <a:solidFill>
                          <a:srgbClr val="000000"/>
                        </a:solidFill>
                        <a:prstDash val="solid"/>
                        <a:headEnd type="none" w="med" len="med"/>
                        <a:tailEnd type="none" w="med" len="med"/>
                      </a:ln>
                    </p:spPr>
                    <p:txBody>
                      <a:bodyPr/>
                      <a:p>
                        <a:endParaRPr lang="zh-CN" altLang="en-US" sz="1200"/>
                      </a:p>
                    </p:txBody>
                  </p:sp>
                  <p:sp>
                    <p:nvSpPr>
                      <p:cNvPr id="10503" name="任意多边形 10502"/>
                      <p:cNvSpPr/>
                      <p:nvPr/>
                    </p:nvSpPr>
                    <p:spPr>
                      <a:xfrm>
                        <a:off x="9277" y="3473"/>
                        <a:ext cx="188" cy="233"/>
                      </a:xfrm>
                      <a:custGeom>
                        <a:avLst/>
                        <a:gdLst/>
                        <a:ahLst/>
                        <a:cxnLst/>
                        <a:pathLst>
                          <a:path w="188" h="233">
                            <a:moveTo>
                              <a:pt x="0" y="233"/>
                            </a:moveTo>
                            <a:cubicBezTo>
                              <a:pt x="7" y="224"/>
                              <a:pt x="31" y="206"/>
                              <a:pt x="45" y="180"/>
                            </a:cubicBezTo>
                            <a:cubicBezTo>
                              <a:pt x="59" y="154"/>
                              <a:pt x="59" y="105"/>
                              <a:pt x="83" y="75"/>
                            </a:cubicBezTo>
                            <a:cubicBezTo>
                              <a:pt x="107" y="45"/>
                              <a:pt x="166" y="16"/>
                              <a:pt x="188" y="0"/>
                            </a:cubicBezTo>
                          </a:path>
                        </a:pathLst>
                      </a:custGeom>
                      <a:noFill/>
                      <a:ln w="3175" cap="flat" cmpd="sng">
                        <a:solidFill>
                          <a:srgbClr val="000000"/>
                        </a:solidFill>
                        <a:prstDash val="solid"/>
                        <a:headEnd type="none" w="med" len="med"/>
                        <a:tailEnd type="none" w="med" len="med"/>
                      </a:ln>
                    </p:spPr>
                    <p:txBody>
                      <a:bodyPr/>
                      <a:p>
                        <a:endParaRPr lang="zh-CN" altLang="en-US" sz="1200"/>
                      </a:p>
                    </p:txBody>
                  </p:sp>
                  <p:sp>
                    <p:nvSpPr>
                      <p:cNvPr id="10504" name="任意多边形 10503"/>
                      <p:cNvSpPr/>
                      <p:nvPr/>
                    </p:nvSpPr>
                    <p:spPr>
                      <a:xfrm>
                        <a:off x="9045" y="3480"/>
                        <a:ext cx="185" cy="225"/>
                      </a:xfrm>
                      <a:custGeom>
                        <a:avLst/>
                        <a:gdLst/>
                        <a:ahLst/>
                        <a:cxnLst/>
                        <a:pathLst>
                          <a:path w="185" h="225">
                            <a:moveTo>
                              <a:pt x="185" y="225"/>
                            </a:moveTo>
                            <a:cubicBezTo>
                              <a:pt x="174" y="214"/>
                              <a:pt x="134" y="182"/>
                              <a:pt x="120" y="157"/>
                            </a:cubicBezTo>
                            <a:cubicBezTo>
                              <a:pt x="106" y="132"/>
                              <a:pt x="118" y="101"/>
                              <a:pt x="98" y="75"/>
                            </a:cubicBezTo>
                            <a:cubicBezTo>
                              <a:pt x="78" y="49"/>
                              <a:pt x="21" y="16"/>
                              <a:pt x="0" y="0"/>
                            </a:cubicBezTo>
                          </a:path>
                        </a:pathLst>
                      </a:custGeom>
                      <a:noFill/>
                      <a:ln w="3175" cap="flat" cmpd="sng">
                        <a:solidFill>
                          <a:srgbClr val="000000"/>
                        </a:solidFill>
                        <a:prstDash val="solid"/>
                        <a:headEnd type="none" w="med" len="med"/>
                        <a:tailEnd type="none" w="med" len="med"/>
                      </a:ln>
                    </p:spPr>
                    <p:txBody>
                      <a:bodyPr/>
                      <a:p>
                        <a:endParaRPr lang="zh-CN" altLang="en-US" sz="1200"/>
                      </a:p>
                    </p:txBody>
                  </p:sp>
                  <p:sp>
                    <p:nvSpPr>
                      <p:cNvPr id="10505" name="任意多边形 10504"/>
                      <p:cNvSpPr/>
                      <p:nvPr/>
                    </p:nvSpPr>
                    <p:spPr>
                      <a:xfrm>
                        <a:off x="9218" y="3488"/>
                        <a:ext cx="41" cy="202"/>
                      </a:xfrm>
                      <a:custGeom>
                        <a:avLst/>
                        <a:gdLst/>
                        <a:ahLst/>
                        <a:cxnLst/>
                        <a:pathLst>
                          <a:path w="41" h="202">
                            <a:moveTo>
                              <a:pt x="22" y="202"/>
                            </a:moveTo>
                            <a:cubicBezTo>
                              <a:pt x="21" y="178"/>
                              <a:pt x="20" y="154"/>
                              <a:pt x="22" y="135"/>
                            </a:cubicBezTo>
                            <a:cubicBezTo>
                              <a:pt x="24" y="116"/>
                              <a:pt x="41" y="112"/>
                              <a:pt x="37" y="90"/>
                            </a:cubicBezTo>
                            <a:cubicBezTo>
                              <a:pt x="33" y="68"/>
                              <a:pt x="7" y="15"/>
                              <a:pt x="0" y="0"/>
                            </a:cubicBezTo>
                          </a:path>
                        </a:pathLst>
                      </a:custGeom>
                      <a:noFill/>
                      <a:ln w="3175" cap="flat" cmpd="sng">
                        <a:solidFill>
                          <a:srgbClr val="000000"/>
                        </a:solidFill>
                        <a:prstDash val="solid"/>
                        <a:headEnd type="none" w="med" len="med"/>
                        <a:tailEnd type="none" w="med" len="med"/>
                      </a:ln>
                    </p:spPr>
                    <p:txBody>
                      <a:bodyPr/>
                      <a:p>
                        <a:endParaRPr lang="zh-CN" altLang="en-US" sz="1200"/>
                      </a:p>
                    </p:txBody>
                  </p:sp>
                  <p:sp>
                    <p:nvSpPr>
                      <p:cNvPr id="10506" name="任意多边形 10505"/>
                      <p:cNvSpPr/>
                      <p:nvPr/>
                    </p:nvSpPr>
                    <p:spPr>
                      <a:xfrm>
                        <a:off x="9248" y="3480"/>
                        <a:ext cx="52" cy="218"/>
                      </a:xfrm>
                      <a:custGeom>
                        <a:avLst/>
                        <a:gdLst/>
                        <a:ahLst/>
                        <a:cxnLst/>
                        <a:pathLst>
                          <a:path w="52" h="218">
                            <a:moveTo>
                              <a:pt x="0" y="218"/>
                            </a:moveTo>
                            <a:cubicBezTo>
                              <a:pt x="13" y="182"/>
                              <a:pt x="26" y="147"/>
                              <a:pt x="30" y="120"/>
                            </a:cubicBezTo>
                            <a:cubicBezTo>
                              <a:pt x="34" y="93"/>
                              <a:pt x="18" y="73"/>
                              <a:pt x="22" y="53"/>
                            </a:cubicBezTo>
                            <a:cubicBezTo>
                              <a:pt x="26" y="33"/>
                              <a:pt x="47" y="8"/>
                              <a:pt x="52" y="0"/>
                            </a:cubicBezTo>
                          </a:path>
                        </a:pathLst>
                      </a:custGeom>
                      <a:noFill/>
                      <a:ln w="3175" cap="flat" cmpd="sng">
                        <a:solidFill>
                          <a:srgbClr val="000000"/>
                        </a:solidFill>
                        <a:prstDash val="solid"/>
                        <a:headEnd type="none" w="med" len="med"/>
                        <a:tailEnd type="none" w="med" len="med"/>
                      </a:ln>
                    </p:spPr>
                    <p:txBody>
                      <a:bodyPr/>
                      <a:p>
                        <a:endParaRPr lang="zh-CN" altLang="en-US" sz="1200"/>
                      </a:p>
                    </p:txBody>
                  </p:sp>
                </p:grpSp>
                <p:sp>
                  <p:nvSpPr>
                    <p:cNvPr id="10507" name="任意多边形 10506"/>
                    <p:cNvSpPr/>
                    <p:nvPr/>
                  </p:nvSpPr>
                  <p:spPr>
                    <a:xfrm>
                      <a:off x="4419" y="4605"/>
                      <a:ext cx="282" cy="138"/>
                    </a:xfrm>
                    <a:custGeom>
                      <a:avLst/>
                      <a:gdLst/>
                      <a:ahLst/>
                      <a:cxnLst/>
                      <a:pathLst>
                        <a:path w="282" h="138">
                          <a:moveTo>
                            <a:pt x="21" y="138"/>
                          </a:moveTo>
                          <a:cubicBezTo>
                            <a:pt x="21" y="129"/>
                            <a:pt x="0" y="105"/>
                            <a:pt x="24" y="81"/>
                          </a:cubicBezTo>
                          <a:cubicBezTo>
                            <a:pt x="48" y="57"/>
                            <a:pt x="228" y="17"/>
                            <a:pt x="282" y="0"/>
                          </a:cubicBezTo>
                        </a:path>
                      </a:pathLst>
                    </a:custGeom>
                    <a:noFill/>
                    <a:ln w="9525" cap="flat" cmpd="sng">
                      <a:solidFill>
                        <a:srgbClr val="000000"/>
                      </a:solidFill>
                      <a:prstDash val="solid"/>
                      <a:headEnd type="none" w="med" len="med"/>
                      <a:tailEnd type="none" w="med" len="med"/>
                    </a:ln>
                  </p:spPr>
                  <p:txBody>
                    <a:bodyPr/>
                    <a:p>
                      <a:endParaRPr lang="zh-CN" altLang="en-US" sz="1200"/>
                    </a:p>
                  </p:txBody>
                </p:sp>
                <p:sp>
                  <p:nvSpPr>
                    <p:cNvPr id="10508" name="任意多边形 10507"/>
                    <p:cNvSpPr/>
                    <p:nvPr/>
                  </p:nvSpPr>
                  <p:spPr>
                    <a:xfrm>
                      <a:off x="4923" y="4602"/>
                      <a:ext cx="264" cy="138"/>
                    </a:xfrm>
                    <a:custGeom>
                      <a:avLst/>
                      <a:gdLst/>
                      <a:ahLst/>
                      <a:cxnLst/>
                      <a:pathLst>
                        <a:path w="264" h="138">
                          <a:moveTo>
                            <a:pt x="252" y="138"/>
                          </a:moveTo>
                          <a:cubicBezTo>
                            <a:pt x="251" y="129"/>
                            <a:pt x="264" y="111"/>
                            <a:pt x="246" y="84"/>
                          </a:cubicBezTo>
                          <a:cubicBezTo>
                            <a:pt x="228" y="57"/>
                            <a:pt x="51" y="17"/>
                            <a:pt x="0" y="0"/>
                          </a:cubicBezTo>
                        </a:path>
                      </a:pathLst>
                    </a:custGeom>
                    <a:noFill/>
                    <a:ln w="9525" cap="flat" cmpd="sng">
                      <a:solidFill>
                        <a:srgbClr val="000000"/>
                      </a:solidFill>
                      <a:prstDash val="solid"/>
                      <a:headEnd type="none" w="med" len="med"/>
                      <a:tailEnd type="none" w="med" len="med"/>
                    </a:ln>
                  </p:spPr>
                  <p:txBody>
                    <a:bodyPr/>
                    <a:p>
                      <a:endParaRPr lang="zh-CN" altLang="en-US" sz="1200"/>
                    </a:p>
                  </p:txBody>
                </p:sp>
              </p:grpSp>
              <p:grpSp>
                <p:nvGrpSpPr>
                  <p:cNvPr id="10509" name="组合 10508"/>
                  <p:cNvGrpSpPr/>
                  <p:nvPr/>
                </p:nvGrpSpPr>
                <p:grpSpPr>
                  <a:xfrm>
                    <a:off x="5897" y="569"/>
                    <a:ext cx="774" cy="2066"/>
                    <a:chOff x="5897" y="569"/>
                    <a:chExt cx="774" cy="2066"/>
                  </a:xfrm>
                </p:grpSpPr>
                <p:grpSp>
                  <p:nvGrpSpPr>
                    <p:cNvPr id="10510" name="组合 10509"/>
                    <p:cNvGrpSpPr/>
                    <p:nvPr/>
                  </p:nvGrpSpPr>
                  <p:grpSpPr>
                    <a:xfrm>
                      <a:off x="5897" y="1618"/>
                      <a:ext cx="590" cy="1017"/>
                      <a:chOff x="1652" y="1753"/>
                      <a:chExt cx="590" cy="1017"/>
                    </a:xfrm>
                  </p:grpSpPr>
                  <p:sp>
                    <p:nvSpPr>
                      <p:cNvPr id="10511" name="矩形 10510"/>
                      <p:cNvSpPr/>
                      <p:nvPr/>
                    </p:nvSpPr>
                    <p:spPr>
                      <a:xfrm>
                        <a:off x="1850" y="1778"/>
                        <a:ext cx="195" cy="439"/>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sp>
                    <p:nvSpPr>
                      <p:cNvPr id="10512" name="椭圆 10511"/>
                      <p:cNvSpPr/>
                      <p:nvPr/>
                    </p:nvSpPr>
                    <p:spPr>
                      <a:xfrm>
                        <a:off x="1652" y="2181"/>
                        <a:ext cx="590" cy="589"/>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513" name="圆角矩形 10512"/>
                      <p:cNvSpPr/>
                      <p:nvPr/>
                    </p:nvSpPr>
                    <p:spPr>
                      <a:xfrm>
                        <a:off x="1839" y="1753"/>
                        <a:ext cx="217" cy="22"/>
                      </a:xfrm>
                      <a:prstGeom prst="roundRect">
                        <a:avLst>
                          <a:gd name="adj" fmla="val 50000"/>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grpSp>
                    <p:nvGrpSpPr>
                      <p:cNvPr id="10514" name="组合 10513"/>
                      <p:cNvGrpSpPr/>
                      <p:nvPr/>
                    </p:nvGrpSpPr>
                    <p:grpSpPr>
                      <a:xfrm>
                        <a:off x="1810" y="2130"/>
                        <a:ext cx="273" cy="108"/>
                        <a:chOff x="5820" y="2591"/>
                        <a:chExt cx="342" cy="135"/>
                      </a:xfrm>
                    </p:grpSpPr>
                    <p:sp>
                      <p:nvSpPr>
                        <p:cNvPr id="10515" name="矩形 10514"/>
                        <p:cNvSpPr/>
                        <p:nvPr/>
                      </p:nvSpPr>
                      <p:spPr>
                        <a:xfrm>
                          <a:off x="5830" y="2616"/>
                          <a:ext cx="324" cy="110"/>
                        </a:xfrm>
                        <a:prstGeom prst="rect">
                          <a:avLst/>
                        </a:prstGeom>
                        <a:solidFill>
                          <a:srgbClr val="FFFFFF"/>
                        </a:solidFill>
                        <a:ln w="9525">
                          <a:noFill/>
                        </a:ln>
                      </p:spPr>
                      <p:txBody>
                        <a:bodyPr/>
                        <a:p>
                          <a:endParaRPr lang="zh-CN" altLang="en-US" sz="1200"/>
                        </a:p>
                      </p:txBody>
                    </p:sp>
                    <p:sp>
                      <p:nvSpPr>
                        <p:cNvPr id="10516" name="任意多边形 10515"/>
                        <p:cNvSpPr/>
                        <p:nvPr/>
                      </p:nvSpPr>
                      <p:spPr>
                        <a:xfrm>
                          <a:off x="5820" y="2591"/>
                          <a:ext cx="49" cy="102"/>
                        </a:xfrm>
                        <a:custGeom>
                          <a:avLst/>
                          <a:gdLst/>
                          <a:ahLst/>
                          <a:cxnLst/>
                          <a:pathLst>
                            <a:path w="49" h="102">
                              <a:moveTo>
                                <a:pt x="49" y="0"/>
                              </a:moveTo>
                              <a:cubicBezTo>
                                <a:pt x="48" y="11"/>
                                <a:pt x="45" y="50"/>
                                <a:pt x="41" y="64"/>
                              </a:cubicBezTo>
                              <a:cubicBezTo>
                                <a:pt x="37" y="78"/>
                                <a:pt x="33" y="77"/>
                                <a:pt x="26" y="83"/>
                              </a:cubicBezTo>
                              <a:cubicBezTo>
                                <a:pt x="19" y="89"/>
                                <a:pt x="9" y="95"/>
                                <a:pt x="0" y="102"/>
                              </a:cubicBezTo>
                            </a:path>
                          </a:pathLst>
                        </a:custGeom>
                        <a:noFill/>
                        <a:ln w="9525" cap="flat" cmpd="sng">
                          <a:solidFill>
                            <a:srgbClr val="000000"/>
                          </a:solidFill>
                          <a:prstDash val="solid"/>
                          <a:headEnd type="none" w="med" len="med"/>
                          <a:tailEnd type="none" w="med" len="med"/>
                        </a:ln>
                      </p:spPr>
                      <p:txBody>
                        <a:bodyPr/>
                        <a:p>
                          <a:endParaRPr lang="zh-CN" altLang="en-US" sz="1200"/>
                        </a:p>
                      </p:txBody>
                    </p:sp>
                    <p:sp>
                      <p:nvSpPr>
                        <p:cNvPr id="10517" name="任意多边形 10516"/>
                        <p:cNvSpPr/>
                        <p:nvPr/>
                      </p:nvSpPr>
                      <p:spPr>
                        <a:xfrm flipH="1">
                          <a:off x="6113" y="2591"/>
                          <a:ext cx="49" cy="102"/>
                        </a:xfrm>
                        <a:custGeom>
                          <a:avLst/>
                          <a:gdLst/>
                          <a:ahLst/>
                          <a:cxnLst/>
                          <a:pathLst>
                            <a:path w="49" h="102">
                              <a:moveTo>
                                <a:pt x="49" y="0"/>
                              </a:moveTo>
                              <a:cubicBezTo>
                                <a:pt x="48" y="11"/>
                                <a:pt x="45" y="50"/>
                                <a:pt x="41" y="64"/>
                              </a:cubicBezTo>
                              <a:cubicBezTo>
                                <a:pt x="37" y="78"/>
                                <a:pt x="33" y="77"/>
                                <a:pt x="26" y="83"/>
                              </a:cubicBezTo>
                              <a:cubicBezTo>
                                <a:pt x="19" y="89"/>
                                <a:pt x="9" y="95"/>
                                <a:pt x="0" y="102"/>
                              </a:cubicBezTo>
                            </a:path>
                          </a:pathLst>
                        </a:custGeom>
                        <a:noFill/>
                        <a:ln w="9525" cap="flat" cmpd="sng">
                          <a:solidFill>
                            <a:srgbClr val="000000"/>
                          </a:solidFill>
                          <a:prstDash val="solid"/>
                          <a:headEnd type="none" w="med" len="med"/>
                          <a:tailEnd type="none" w="med" len="med"/>
                        </a:ln>
                      </p:spPr>
                      <p:txBody>
                        <a:bodyPr/>
                        <a:p>
                          <a:endParaRPr lang="zh-CN" altLang="en-US" sz="1200"/>
                        </a:p>
                      </p:txBody>
                    </p:sp>
                  </p:grpSp>
                  <p:grpSp>
                    <p:nvGrpSpPr>
                      <p:cNvPr id="10518" name="组合 10517"/>
                      <p:cNvGrpSpPr/>
                      <p:nvPr/>
                    </p:nvGrpSpPr>
                    <p:grpSpPr>
                      <a:xfrm>
                        <a:off x="1662" y="2534"/>
                        <a:ext cx="576" cy="14"/>
                        <a:chOff x="2499" y="5805"/>
                        <a:chExt cx="528" cy="9"/>
                      </a:xfrm>
                    </p:grpSpPr>
                    <p:sp>
                      <p:nvSpPr>
                        <p:cNvPr id="10519" name="直接连接符 10518"/>
                        <p:cNvSpPr/>
                        <p:nvPr/>
                      </p:nvSpPr>
                      <p:spPr>
                        <a:xfrm>
                          <a:off x="2535" y="5814"/>
                          <a:ext cx="454" cy="0"/>
                        </a:xfrm>
                        <a:prstGeom prst="line">
                          <a:avLst/>
                        </a:prstGeom>
                        <a:ln w="9525" cap="flat" cmpd="sng">
                          <a:solidFill>
                            <a:srgbClr val="000000"/>
                          </a:solidFill>
                          <a:prstDash val="solid"/>
                          <a:headEnd type="none" w="med" len="med"/>
                          <a:tailEnd type="none" w="med" len="med"/>
                        </a:ln>
                      </p:spPr>
                    </p:sp>
                    <p:sp>
                      <p:nvSpPr>
                        <p:cNvPr id="10520" name="任意多边形 10519"/>
                        <p:cNvSpPr/>
                        <p:nvPr/>
                      </p:nvSpPr>
                      <p:spPr>
                        <a:xfrm>
                          <a:off x="2985" y="5805"/>
                          <a:ext cx="42" cy="9"/>
                        </a:xfrm>
                        <a:custGeom>
                          <a:avLst/>
                          <a:gdLst/>
                          <a:ahLst/>
                          <a:cxnLst/>
                          <a:pathLst>
                            <a:path w="42" h="9">
                              <a:moveTo>
                                <a:pt x="0" y="9"/>
                              </a:moveTo>
                              <a:cubicBezTo>
                                <a:pt x="5" y="8"/>
                                <a:pt x="11" y="7"/>
                                <a:pt x="18" y="6"/>
                              </a:cubicBezTo>
                              <a:cubicBezTo>
                                <a:pt x="25" y="5"/>
                                <a:pt x="33" y="2"/>
                                <a:pt x="42" y="0"/>
                              </a:cubicBezTo>
                            </a:path>
                          </a:pathLst>
                        </a:custGeom>
                        <a:noFill/>
                        <a:ln w="9525" cap="flat" cmpd="sng">
                          <a:solidFill>
                            <a:srgbClr val="000000"/>
                          </a:solidFill>
                          <a:prstDash val="solid"/>
                          <a:headEnd type="none" w="med" len="med"/>
                          <a:tailEnd type="none" w="med" len="med"/>
                        </a:ln>
                      </p:spPr>
                      <p:txBody>
                        <a:bodyPr/>
                        <a:p>
                          <a:endParaRPr lang="zh-CN" altLang="en-US" sz="1200"/>
                        </a:p>
                      </p:txBody>
                    </p:sp>
                    <p:sp>
                      <p:nvSpPr>
                        <p:cNvPr id="10521" name="任意多边形 10520"/>
                        <p:cNvSpPr/>
                        <p:nvPr/>
                      </p:nvSpPr>
                      <p:spPr>
                        <a:xfrm flipH="1">
                          <a:off x="2499" y="5805"/>
                          <a:ext cx="42" cy="9"/>
                        </a:xfrm>
                        <a:custGeom>
                          <a:avLst/>
                          <a:gdLst/>
                          <a:ahLst/>
                          <a:cxnLst/>
                          <a:pathLst>
                            <a:path w="42" h="9">
                              <a:moveTo>
                                <a:pt x="0" y="9"/>
                              </a:moveTo>
                              <a:cubicBezTo>
                                <a:pt x="5" y="8"/>
                                <a:pt x="11" y="7"/>
                                <a:pt x="18" y="6"/>
                              </a:cubicBezTo>
                              <a:cubicBezTo>
                                <a:pt x="25" y="5"/>
                                <a:pt x="33" y="2"/>
                                <a:pt x="42" y="0"/>
                              </a:cubicBezTo>
                            </a:path>
                          </a:pathLst>
                        </a:custGeom>
                        <a:noFill/>
                        <a:ln w="9525" cap="flat" cmpd="sng">
                          <a:solidFill>
                            <a:srgbClr val="000000"/>
                          </a:solidFill>
                          <a:prstDash val="solid"/>
                          <a:headEnd type="none" w="med" len="med"/>
                          <a:tailEnd type="none" w="med" len="med"/>
                        </a:ln>
                      </p:spPr>
                      <p:txBody>
                        <a:bodyPr/>
                        <a:p>
                          <a:endParaRPr lang="zh-CN" altLang="en-US" sz="1200"/>
                        </a:p>
                      </p:txBody>
                    </p:sp>
                  </p:grpSp>
                  <p:grpSp>
                    <p:nvGrpSpPr>
                      <p:cNvPr id="10522" name="组合 10521"/>
                      <p:cNvGrpSpPr/>
                      <p:nvPr/>
                    </p:nvGrpSpPr>
                    <p:grpSpPr>
                      <a:xfrm>
                        <a:off x="1765" y="2592"/>
                        <a:ext cx="340" cy="159"/>
                        <a:chOff x="2710" y="1512"/>
                        <a:chExt cx="340" cy="159"/>
                      </a:xfrm>
                    </p:grpSpPr>
                    <p:sp>
                      <p:nvSpPr>
                        <p:cNvPr id="10523" name="任意多边形 10522"/>
                        <p:cNvSpPr/>
                        <p:nvPr/>
                      </p:nvSpPr>
                      <p:spPr>
                        <a:xfrm flipV="1">
                          <a:off x="2875" y="1618"/>
                          <a:ext cx="45" cy="53"/>
                        </a:xfrm>
                        <a:custGeom>
                          <a:avLst/>
                          <a:gdLst/>
                          <a:ahLst/>
                          <a:cxnLst/>
                          <a:pathLst>
                            <a:path w="57" h="67">
                              <a:moveTo>
                                <a:pt x="33" y="67"/>
                              </a:moveTo>
                              <a:cubicBezTo>
                                <a:pt x="45" y="64"/>
                                <a:pt x="57" y="62"/>
                                <a:pt x="57" y="52"/>
                              </a:cubicBezTo>
                              <a:cubicBezTo>
                                <a:pt x="57" y="42"/>
                                <a:pt x="39" y="8"/>
                                <a:pt x="30" y="4"/>
                              </a:cubicBezTo>
                              <a:cubicBezTo>
                                <a:pt x="21" y="0"/>
                                <a:pt x="6" y="18"/>
                                <a:pt x="3" y="28"/>
                              </a:cubicBezTo>
                              <a:cubicBezTo>
                                <a:pt x="0" y="38"/>
                                <a:pt x="7" y="51"/>
                                <a:pt x="15" y="64"/>
                              </a:cubicBezTo>
                              <a:cubicBezTo>
                                <a:pt x="15" y="64"/>
                                <a:pt x="33" y="67"/>
                                <a:pt x="33" y="67"/>
                              </a:cubicBezTo>
                              <a:close/>
                            </a:path>
                          </a:pathLst>
                        </a:custGeom>
                        <a:noFill/>
                        <a:ln w="9525" cap="flat" cmpd="sng">
                          <a:solidFill>
                            <a:srgbClr val="000000"/>
                          </a:solidFill>
                          <a:prstDash val="solid"/>
                          <a:headEnd type="none" w="med" len="med"/>
                          <a:tailEnd type="none" w="med" len="med"/>
                        </a:ln>
                      </p:spPr>
                      <p:txBody>
                        <a:bodyPr/>
                        <a:p>
                          <a:endParaRPr lang="zh-CN" altLang="en-US" sz="1200"/>
                        </a:p>
                      </p:txBody>
                    </p:sp>
                    <p:sp>
                      <p:nvSpPr>
                        <p:cNvPr id="10524" name="任意多边形 10523"/>
                        <p:cNvSpPr/>
                        <p:nvPr/>
                      </p:nvSpPr>
                      <p:spPr>
                        <a:xfrm flipV="1">
                          <a:off x="2807" y="1620"/>
                          <a:ext cx="52" cy="48"/>
                        </a:xfrm>
                        <a:custGeom>
                          <a:avLst/>
                          <a:gdLst/>
                          <a:ahLst/>
                          <a:cxnLst/>
                          <a:pathLst>
                            <a:path w="65" h="61">
                              <a:moveTo>
                                <a:pt x="13" y="56"/>
                              </a:moveTo>
                              <a:cubicBezTo>
                                <a:pt x="23" y="61"/>
                                <a:pt x="57" y="52"/>
                                <a:pt x="61" y="44"/>
                              </a:cubicBezTo>
                              <a:cubicBezTo>
                                <a:pt x="65" y="36"/>
                                <a:pt x="47" y="10"/>
                                <a:pt x="37" y="5"/>
                              </a:cubicBezTo>
                              <a:cubicBezTo>
                                <a:pt x="27" y="0"/>
                                <a:pt x="8" y="9"/>
                                <a:pt x="4" y="17"/>
                              </a:cubicBezTo>
                              <a:cubicBezTo>
                                <a:pt x="0" y="25"/>
                                <a:pt x="3" y="51"/>
                                <a:pt x="13" y="56"/>
                              </a:cubicBezTo>
                              <a:close/>
                            </a:path>
                          </a:pathLst>
                        </a:cu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525" name="直接连接符 10524"/>
                        <p:cNvSpPr/>
                        <p:nvPr/>
                      </p:nvSpPr>
                      <p:spPr>
                        <a:xfrm>
                          <a:off x="2710" y="1512"/>
                          <a:ext cx="209" cy="0"/>
                        </a:xfrm>
                        <a:prstGeom prst="line">
                          <a:avLst/>
                        </a:prstGeom>
                        <a:ln w="6350" cap="flat" cmpd="sng">
                          <a:solidFill>
                            <a:srgbClr val="000000"/>
                          </a:solidFill>
                          <a:prstDash val="lgDash"/>
                          <a:headEnd type="none" w="med" len="med"/>
                          <a:tailEnd type="none" w="med" len="med"/>
                        </a:ln>
                      </p:spPr>
                    </p:sp>
                    <p:sp>
                      <p:nvSpPr>
                        <p:cNvPr id="10526" name="直接连接符 10525"/>
                        <p:cNvSpPr/>
                        <p:nvPr/>
                      </p:nvSpPr>
                      <p:spPr>
                        <a:xfrm>
                          <a:off x="2991" y="1512"/>
                          <a:ext cx="59" cy="0"/>
                        </a:xfrm>
                        <a:prstGeom prst="line">
                          <a:avLst/>
                        </a:prstGeom>
                        <a:ln w="6350" cap="flat" cmpd="sng">
                          <a:solidFill>
                            <a:srgbClr val="000000"/>
                          </a:solidFill>
                          <a:prstDash val="solid"/>
                          <a:headEnd type="none" w="med" len="med"/>
                          <a:tailEnd type="none" w="med" len="med"/>
                        </a:ln>
                      </p:spPr>
                    </p:sp>
                    <p:sp>
                      <p:nvSpPr>
                        <p:cNvPr id="10527" name="直接连接符 10526"/>
                        <p:cNvSpPr/>
                        <p:nvPr/>
                      </p:nvSpPr>
                      <p:spPr>
                        <a:xfrm>
                          <a:off x="2795" y="1558"/>
                          <a:ext cx="59" cy="0"/>
                        </a:xfrm>
                        <a:prstGeom prst="line">
                          <a:avLst/>
                        </a:prstGeom>
                        <a:ln w="6350" cap="flat" cmpd="sng">
                          <a:solidFill>
                            <a:srgbClr val="000000"/>
                          </a:solidFill>
                          <a:prstDash val="solid"/>
                          <a:headEnd type="none" w="med" len="med"/>
                          <a:tailEnd type="none" w="med" len="med"/>
                        </a:ln>
                      </p:spPr>
                    </p:sp>
                    <p:sp>
                      <p:nvSpPr>
                        <p:cNvPr id="10528" name="直接连接符 10527"/>
                        <p:cNvSpPr/>
                        <p:nvPr/>
                      </p:nvSpPr>
                      <p:spPr>
                        <a:xfrm>
                          <a:off x="2900" y="1563"/>
                          <a:ext cx="59" cy="0"/>
                        </a:xfrm>
                        <a:prstGeom prst="line">
                          <a:avLst/>
                        </a:prstGeom>
                        <a:ln w="6350" cap="flat" cmpd="sng">
                          <a:solidFill>
                            <a:srgbClr val="000000"/>
                          </a:solidFill>
                          <a:prstDash val="solid"/>
                          <a:headEnd type="none" w="med" len="med"/>
                          <a:tailEnd type="none" w="med" len="med"/>
                        </a:ln>
                      </p:spPr>
                    </p:sp>
                    <p:sp>
                      <p:nvSpPr>
                        <p:cNvPr id="10529" name="椭圆 10528"/>
                        <p:cNvSpPr/>
                        <p:nvPr/>
                      </p:nvSpPr>
                      <p:spPr>
                        <a:xfrm flipV="1">
                          <a:off x="2751" y="1563"/>
                          <a:ext cx="49" cy="69"/>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530" name="任意多边形 10529"/>
                        <p:cNvSpPr/>
                        <p:nvPr/>
                      </p:nvSpPr>
                      <p:spPr>
                        <a:xfrm flipV="1">
                          <a:off x="2822" y="1554"/>
                          <a:ext cx="78" cy="94"/>
                        </a:xfrm>
                        <a:custGeom>
                          <a:avLst/>
                          <a:gdLst/>
                          <a:ahLst/>
                          <a:cxnLst/>
                          <a:pathLst>
                            <a:path w="65" h="61">
                              <a:moveTo>
                                <a:pt x="13" y="56"/>
                              </a:moveTo>
                              <a:cubicBezTo>
                                <a:pt x="23" y="61"/>
                                <a:pt x="57" y="52"/>
                                <a:pt x="61" y="44"/>
                              </a:cubicBezTo>
                              <a:cubicBezTo>
                                <a:pt x="65" y="36"/>
                                <a:pt x="47" y="10"/>
                                <a:pt x="37" y="5"/>
                              </a:cubicBezTo>
                              <a:cubicBezTo>
                                <a:pt x="27" y="0"/>
                                <a:pt x="8" y="9"/>
                                <a:pt x="4" y="17"/>
                              </a:cubicBezTo>
                              <a:cubicBezTo>
                                <a:pt x="0" y="25"/>
                                <a:pt x="3" y="51"/>
                                <a:pt x="13" y="56"/>
                              </a:cubicBezTo>
                              <a:close/>
                            </a:path>
                          </a:pathLst>
                        </a:cu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531" name="任意多边形 10530"/>
                        <p:cNvSpPr/>
                        <p:nvPr/>
                      </p:nvSpPr>
                      <p:spPr>
                        <a:xfrm flipV="1">
                          <a:off x="2974" y="1552"/>
                          <a:ext cx="71" cy="94"/>
                        </a:xfrm>
                        <a:custGeom>
                          <a:avLst/>
                          <a:gdLst/>
                          <a:ahLst/>
                          <a:cxnLst/>
                          <a:pathLst>
                            <a:path w="65" h="61">
                              <a:moveTo>
                                <a:pt x="13" y="56"/>
                              </a:moveTo>
                              <a:cubicBezTo>
                                <a:pt x="23" y="61"/>
                                <a:pt x="57" y="52"/>
                                <a:pt x="61" y="44"/>
                              </a:cubicBezTo>
                              <a:cubicBezTo>
                                <a:pt x="65" y="36"/>
                                <a:pt x="47" y="10"/>
                                <a:pt x="37" y="5"/>
                              </a:cubicBezTo>
                              <a:cubicBezTo>
                                <a:pt x="27" y="0"/>
                                <a:pt x="8" y="9"/>
                                <a:pt x="4" y="17"/>
                              </a:cubicBezTo>
                              <a:cubicBezTo>
                                <a:pt x="0" y="25"/>
                                <a:pt x="3" y="51"/>
                                <a:pt x="13" y="56"/>
                              </a:cubicBezTo>
                              <a:close/>
                            </a:path>
                          </a:pathLst>
                        </a:cu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532" name="任意多边形 10531"/>
                        <p:cNvSpPr/>
                        <p:nvPr/>
                      </p:nvSpPr>
                      <p:spPr>
                        <a:xfrm flipV="1">
                          <a:off x="2907" y="1558"/>
                          <a:ext cx="71" cy="94"/>
                        </a:xfrm>
                        <a:custGeom>
                          <a:avLst/>
                          <a:gdLst/>
                          <a:ahLst/>
                          <a:cxnLst/>
                          <a:pathLst>
                            <a:path w="65" h="61">
                              <a:moveTo>
                                <a:pt x="13" y="56"/>
                              </a:moveTo>
                              <a:cubicBezTo>
                                <a:pt x="23" y="61"/>
                                <a:pt x="57" y="52"/>
                                <a:pt x="61" y="44"/>
                              </a:cubicBezTo>
                              <a:cubicBezTo>
                                <a:pt x="65" y="36"/>
                                <a:pt x="47" y="10"/>
                                <a:pt x="37" y="5"/>
                              </a:cubicBezTo>
                              <a:cubicBezTo>
                                <a:pt x="27" y="0"/>
                                <a:pt x="8" y="9"/>
                                <a:pt x="4" y="17"/>
                              </a:cubicBezTo>
                              <a:cubicBezTo>
                                <a:pt x="0" y="25"/>
                                <a:pt x="3" y="51"/>
                                <a:pt x="13" y="56"/>
                              </a:cubicBezTo>
                              <a:close/>
                            </a:path>
                          </a:pathLst>
                        </a:custGeom>
                        <a:solidFill>
                          <a:srgbClr val="FFFFFF"/>
                        </a:solidFill>
                        <a:ln w="9525" cap="flat" cmpd="sng">
                          <a:solidFill>
                            <a:srgbClr val="000000"/>
                          </a:solidFill>
                          <a:prstDash val="solid"/>
                          <a:headEnd type="none" w="med" len="med"/>
                          <a:tailEnd type="none" w="med" len="med"/>
                        </a:ln>
                      </p:spPr>
                      <p:txBody>
                        <a:bodyPr/>
                        <a:p>
                          <a:endParaRPr lang="zh-CN" altLang="en-US" sz="1200"/>
                        </a:p>
                      </p:txBody>
                    </p:sp>
                  </p:grpSp>
                </p:grpSp>
                <p:grpSp>
                  <p:nvGrpSpPr>
                    <p:cNvPr id="10533" name="组合 10532"/>
                    <p:cNvGrpSpPr/>
                    <p:nvPr/>
                  </p:nvGrpSpPr>
                  <p:grpSpPr>
                    <a:xfrm>
                      <a:off x="5954" y="569"/>
                      <a:ext cx="717" cy="1576"/>
                      <a:chOff x="5954" y="569"/>
                      <a:chExt cx="717" cy="1576"/>
                    </a:xfrm>
                  </p:grpSpPr>
                  <p:grpSp>
                    <p:nvGrpSpPr>
                      <p:cNvPr id="10534" name="组合 10533"/>
                      <p:cNvGrpSpPr/>
                      <p:nvPr/>
                    </p:nvGrpSpPr>
                    <p:grpSpPr>
                      <a:xfrm>
                        <a:off x="6187" y="1425"/>
                        <a:ext cx="484" cy="403"/>
                        <a:chOff x="6892" y="1440"/>
                        <a:chExt cx="509" cy="424"/>
                      </a:xfrm>
                    </p:grpSpPr>
                    <p:sp>
                      <p:nvSpPr>
                        <p:cNvPr id="10535" name="矩形 10534"/>
                        <p:cNvSpPr/>
                        <p:nvPr/>
                      </p:nvSpPr>
                      <p:spPr>
                        <a:xfrm>
                          <a:off x="7004" y="1445"/>
                          <a:ext cx="397" cy="57"/>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sp>
                      <p:nvSpPr>
                        <p:cNvPr id="10536" name="矩形 10535"/>
                        <p:cNvSpPr/>
                        <p:nvPr/>
                      </p:nvSpPr>
                      <p:spPr>
                        <a:xfrm>
                          <a:off x="6919" y="1572"/>
                          <a:ext cx="57" cy="292"/>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grpSp>
                      <p:nvGrpSpPr>
                        <p:cNvPr id="10537" name="组合 10536"/>
                        <p:cNvGrpSpPr/>
                        <p:nvPr/>
                      </p:nvGrpSpPr>
                      <p:grpSpPr>
                        <a:xfrm>
                          <a:off x="6892" y="1440"/>
                          <a:ext cx="165" cy="195"/>
                          <a:chOff x="2940" y="5220"/>
                          <a:chExt cx="165" cy="195"/>
                        </a:xfrm>
                      </p:grpSpPr>
                      <p:sp>
                        <p:nvSpPr>
                          <p:cNvPr id="10538" name="矩形 10537"/>
                          <p:cNvSpPr/>
                          <p:nvPr/>
                        </p:nvSpPr>
                        <p:spPr>
                          <a:xfrm>
                            <a:off x="2940" y="5220"/>
                            <a:ext cx="143" cy="143"/>
                          </a:xfrm>
                          <a:prstGeom prst="rect">
                            <a:avLst/>
                          </a:prstGeom>
                          <a:solidFill>
                            <a:srgbClr val="FFFFFF"/>
                          </a:solidFill>
                          <a:ln w="9525">
                            <a:noFill/>
                          </a:ln>
                        </p:spPr>
                        <p:txBody>
                          <a:bodyPr/>
                          <a:p>
                            <a:endParaRPr lang="zh-CN" altLang="en-US" sz="1200"/>
                          </a:p>
                        </p:txBody>
                      </p:sp>
                      <p:sp>
                        <p:nvSpPr>
                          <p:cNvPr id="10539" name="任意多边形 10538"/>
                          <p:cNvSpPr/>
                          <p:nvPr/>
                        </p:nvSpPr>
                        <p:spPr>
                          <a:xfrm>
                            <a:off x="2966" y="5226"/>
                            <a:ext cx="139" cy="189"/>
                          </a:xfrm>
                          <a:custGeom>
                            <a:avLst/>
                            <a:gdLst/>
                            <a:ahLst/>
                            <a:cxnLst/>
                            <a:pathLst>
                              <a:path w="139" h="189">
                                <a:moveTo>
                                  <a:pt x="139" y="0"/>
                                </a:moveTo>
                                <a:cubicBezTo>
                                  <a:pt x="115" y="0"/>
                                  <a:pt x="91" y="0"/>
                                  <a:pt x="73" y="6"/>
                                </a:cubicBezTo>
                                <a:cubicBezTo>
                                  <a:pt x="55" y="12"/>
                                  <a:pt x="39" y="22"/>
                                  <a:pt x="28" y="36"/>
                                </a:cubicBezTo>
                                <a:cubicBezTo>
                                  <a:pt x="17" y="50"/>
                                  <a:pt x="8" y="68"/>
                                  <a:pt x="4" y="93"/>
                                </a:cubicBezTo>
                                <a:cubicBezTo>
                                  <a:pt x="0" y="118"/>
                                  <a:pt x="2" y="169"/>
                                  <a:pt x="1" y="189"/>
                                </a:cubicBezTo>
                              </a:path>
                            </a:pathLst>
                          </a:custGeom>
                          <a:noFill/>
                          <a:ln w="9525" cap="flat" cmpd="sng">
                            <a:solidFill>
                              <a:srgbClr val="000000"/>
                            </a:solidFill>
                            <a:prstDash val="solid"/>
                            <a:headEnd type="none" w="med" len="med"/>
                            <a:tailEnd type="none" w="med" len="med"/>
                          </a:ln>
                        </p:spPr>
                        <p:txBody>
                          <a:bodyPr/>
                          <a:p>
                            <a:endParaRPr lang="zh-CN" altLang="en-US" sz="1200"/>
                          </a:p>
                        </p:txBody>
                      </p:sp>
                      <p:sp>
                        <p:nvSpPr>
                          <p:cNvPr id="10540" name="任意多边形 10539"/>
                          <p:cNvSpPr/>
                          <p:nvPr/>
                        </p:nvSpPr>
                        <p:spPr>
                          <a:xfrm>
                            <a:off x="3023" y="5280"/>
                            <a:ext cx="61" cy="99"/>
                          </a:xfrm>
                          <a:custGeom>
                            <a:avLst/>
                            <a:gdLst/>
                            <a:ahLst/>
                            <a:cxnLst/>
                            <a:pathLst>
                              <a:path w="61" h="99">
                                <a:moveTo>
                                  <a:pt x="61" y="0"/>
                                </a:moveTo>
                                <a:cubicBezTo>
                                  <a:pt x="52" y="4"/>
                                  <a:pt x="20" y="8"/>
                                  <a:pt x="10" y="24"/>
                                </a:cubicBezTo>
                                <a:cubicBezTo>
                                  <a:pt x="0" y="40"/>
                                  <a:pt x="3" y="83"/>
                                  <a:pt x="1" y="99"/>
                                </a:cubicBezTo>
                              </a:path>
                            </a:pathLst>
                          </a:custGeom>
                          <a:noFill/>
                          <a:ln w="9525" cap="flat" cmpd="sng">
                            <a:solidFill>
                              <a:srgbClr val="000000"/>
                            </a:solidFill>
                            <a:prstDash val="solid"/>
                            <a:headEnd type="none" w="med" len="med"/>
                            <a:tailEnd type="none" w="med" len="med"/>
                          </a:ln>
                        </p:spPr>
                        <p:txBody>
                          <a:bodyPr/>
                          <a:p>
                            <a:endParaRPr lang="zh-CN" altLang="en-US" sz="1200"/>
                          </a:p>
                        </p:txBody>
                      </p:sp>
                    </p:grpSp>
                  </p:grpSp>
                  <p:grpSp>
                    <p:nvGrpSpPr>
                      <p:cNvPr id="10541" name="组合 10540"/>
                      <p:cNvGrpSpPr/>
                      <p:nvPr/>
                    </p:nvGrpSpPr>
                    <p:grpSpPr>
                      <a:xfrm>
                        <a:off x="5954" y="569"/>
                        <a:ext cx="534" cy="1576"/>
                        <a:chOff x="5954" y="539"/>
                        <a:chExt cx="534" cy="1576"/>
                      </a:xfrm>
                    </p:grpSpPr>
                    <p:grpSp>
                      <p:nvGrpSpPr>
                        <p:cNvPr id="10542" name="组合 10541"/>
                        <p:cNvGrpSpPr/>
                        <p:nvPr/>
                      </p:nvGrpSpPr>
                      <p:grpSpPr>
                        <a:xfrm>
                          <a:off x="5954" y="539"/>
                          <a:ext cx="534" cy="1576"/>
                          <a:chOff x="5954" y="539"/>
                          <a:chExt cx="534" cy="1576"/>
                        </a:xfrm>
                      </p:grpSpPr>
                      <p:sp>
                        <p:nvSpPr>
                          <p:cNvPr id="10543" name="椭圆 10542"/>
                          <p:cNvSpPr/>
                          <p:nvPr/>
                        </p:nvSpPr>
                        <p:spPr>
                          <a:xfrm rot="10800000" flipH="1" flipV="1">
                            <a:off x="5964" y="732"/>
                            <a:ext cx="396" cy="396"/>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grpSp>
                        <p:nvGrpSpPr>
                          <p:cNvPr id="10544" name="组合 10543"/>
                          <p:cNvGrpSpPr/>
                          <p:nvPr/>
                        </p:nvGrpSpPr>
                        <p:grpSpPr>
                          <a:xfrm>
                            <a:off x="5983" y="539"/>
                            <a:ext cx="505" cy="1576"/>
                            <a:chOff x="5983" y="539"/>
                            <a:chExt cx="505" cy="1576"/>
                          </a:xfrm>
                        </p:grpSpPr>
                        <p:sp>
                          <p:nvSpPr>
                            <p:cNvPr id="10545" name="左中括号 10544"/>
                            <p:cNvSpPr/>
                            <p:nvPr/>
                          </p:nvSpPr>
                          <p:spPr>
                            <a:xfrm rot="-5400000" flipH="1">
                              <a:off x="6139" y="649"/>
                              <a:ext cx="55" cy="160"/>
                            </a:xfrm>
                            <a:prstGeom prst="leftBracket">
                              <a:avLst>
                                <a:gd name="adj" fmla="val 0"/>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546" name="左中括号 10545"/>
                            <p:cNvSpPr/>
                            <p:nvPr/>
                          </p:nvSpPr>
                          <p:spPr>
                            <a:xfrm rot="5400000" flipH="1" flipV="1">
                              <a:off x="6133" y="600"/>
                              <a:ext cx="55" cy="138"/>
                            </a:xfrm>
                            <a:prstGeom prst="leftBracket">
                              <a:avLst>
                                <a:gd name="adj" fmla="val 28180"/>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547" name="直接连接符 10546"/>
                            <p:cNvSpPr/>
                            <p:nvPr/>
                          </p:nvSpPr>
                          <p:spPr>
                            <a:xfrm flipH="1">
                              <a:off x="6131" y="736"/>
                              <a:ext cx="80" cy="0"/>
                            </a:xfrm>
                            <a:prstGeom prst="line">
                              <a:avLst/>
                            </a:prstGeom>
                            <a:ln w="9525" cap="flat" cmpd="sng">
                              <a:solidFill>
                                <a:srgbClr val="000000"/>
                              </a:solidFill>
                              <a:prstDash val="solid"/>
                              <a:headEnd type="none" w="med" len="med"/>
                              <a:tailEnd type="none" w="med" len="med"/>
                            </a:ln>
                          </p:spPr>
                        </p:sp>
                        <p:sp>
                          <p:nvSpPr>
                            <p:cNvPr id="10548" name="任意多边形 10547"/>
                            <p:cNvSpPr/>
                            <p:nvPr/>
                          </p:nvSpPr>
                          <p:spPr>
                            <a:xfrm rot="6879706" flipH="1" flipV="1">
                              <a:off x="6027" y="715"/>
                              <a:ext cx="417" cy="505"/>
                            </a:xfrm>
                            <a:custGeom>
                              <a:avLst/>
                              <a:gdLst>
                                <a:gd name="txL" fmla="*/ 5997 w 21600"/>
                                <a:gd name="txT" fmla="*/ 0 h 21600"/>
                                <a:gd name="txR" fmla="*/ 15602 w 21600"/>
                                <a:gd name="txB" fmla="*/ 1156 h 21600"/>
                              </a:gdLst>
                              <a:ahLst/>
                              <a:cxnLst>
                                <a:cxn ang="270">
                                  <a:pos x="10800" y="0"/>
                                </a:cxn>
                                <a:cxn ang="270">
                                  <a:pos x="6004" y="1141"/>
                                </a:cxn>
                                <a:cxn ang="270">
                                  <a:pos x="10800" y="33"/>
                                </a:cxn>
                                <a:cxn ang="270">
                                  <a:pos x="15595" y="1141"/>
                                </a:cxn>
                              </a:cxnLst>
                              <a:rect l="txL" t="txT" r="txR" b="txB"/>
                              <a:pathLst>
                                <a:path w="21600" h="21600">
                                  <a:moveTo>
                                    <a:pt x="6012" y="1156"/>
                                  </a:moveTo>
                                  <a:arcTo wR="10767" hR="10767" stAng="-6984194" swAng="3168387"/>
                                  <a:lnTo>
                                    <a:pt x="15602" y="1126"/>
                                  </a:lnTo>
                                  <a:arcTo wR="10800" hR="10800" stAng="17784194" swAng="-3168387"/>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sp>
                          <p:nvSpPr>
                            <p:cNvPr id="10549" name="椭圆 10548"/>
                            <p:cNvSpPr/>
                            <p:nvPr/>
                          </p:nvSpPr>
                          <p:spPr>
                            <a:xfrm flipH="1">
                              <a:off x="6117" y="539"/>
                              <a:ext cx="95" cy="100"/>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550" name="直接连接符 10549"/>
                            <p:cNvSpPr/>
                            <p:nvPr/>
                          </p:nvSpPr>
                          <p:spPr>
                            <a:xfrm flipH="1">
                              <a:off x="6084" y="635"/>
                              <a:ext cx="154" cy="1"/>
                            </a:xfrm>
                            <a:prstGeom prst="line">
                              <a:avLst/>
                            </a:prstGeom>
                            <a:ln w="9525" cap="flat" cmpd="sng">
                              <a:solidFill>
                                <a:srgbClr val="000000"/>
                              </a:solidFill>
                              <a:prstDash val="solid"/>
                              <a:headEnd type="none" w="med" len="med"/>
                              <a:tailEnd type="none" w="med" len="med"/>
                            </a:ln>
                          </p:spPr>
                        </p:sp>
                        <p:grpSp>
                          <p:nvGrpSpPr>
                            <p:cNvPr id="10551" name="组合 10550"/>
                            <p:cNvGrpSpPr/>
                            <p:nvPr/>
                          </p:nvGrpSpPr>
                          <p:grpSpPr>
                            <a:xfrm rot="-780000">
                              <a:off x="6130" y="594"/>
                              <a:ext cx="50" cy="36"/>
                              <a:chOff x="1213" y="10113"/>
                              <a:chExt cx="96" cy="115"/>
                            </a:xfrm>
                          </p:grpSpPr>
                          <p:sp>
                            <p:nvSpPr>
                              <p:cNvPr id="10552" name="任意多边形 10551"/>
                              <p:cNvSpPr/>
                              <p:nvPr/>
                            </p:nvSpPr>
                            <p:spPr>
                              <a:xfrm>
                                <a:off x="1213" y="10137"/>
                                <a:ext cx="96" cy="91"/>
                              </a:xfrm>
                              <a:custGeom>
                                <a:avLst/>
                                <a:gdLst/>
                                <a:ahLst/>
                                <a:cxnLst/>
                                <a:pathLst>
                                  <a:path w="490" h="468">
                                    <a:moveTo>
                                      <a:pt x="0" y="468"/>
                                    </a:moveTo>
                                    <a:cubicBezTo>
                                      <a:pt x="0" y="468"/>
                                      <a:pt x="366" y="0"/>
                                      <a:pt x="439" y="0"/>
                                    </a:cubicBezTo>
                                    <a:cubicBezTo>
                                      <a:pt x="490" y="266"/>
                                      <a:pt x="475" y="234"/>
                                      <a:pt x="439" y="468"/>
                                    </a:cubicBezTo>
                                  </a:path>
                                </a:pathLst>
                              </a:custGeom>
                              <a:noFill/>
                              <a:ln w="9525" cap="flat" cmpd="sng">
                                <a:solidFill>
                                  <a:srgbClr val="000000"/>
                                </a:solidFill>
                                <a:prstDash val="solid"/>
                                <a:headEnd type="none" w="med" len="med"/>
                                <a:tailEnd type="none" w="med" len="med"/>
                              </a:ln>
                            </p:spPr>
                            <p:txBody>
                              <a:bodyPr/>
                              <a:p>
                                <a:endParaRPr lang="zh-CN" altLang="en-US" sz="1200"/>
                              </a:p>
                            </p:txBody>
                          </p:sp>
                          <p:sp>
                            <p:nvSpPr>
                              <p:cNvPr id="10553" name="椭圆 10552"/>
                              <p:cNvSpPr/>
                              <p:nvPr/>
                            </p:nvSpPr>
                            <p:spPr>
                              <a:xfrm>
                                <a:off x="1285" y="10113"/>
                                <a:ext cx="15" cy="16"/>
                              </a:xfrm>
                              <a:prstGeom prst="ellipse">
                                <a:avLst/>
                              </a:prstGeom>
                              <a:solidFill>
                                <a:srgbClr val="FFFFFF"/>
                              </a:solidFill>
                              <a:ln w="28575" cap="flat" cmpd="sng">
                                <a:solidFill>
                                  <a:srgbClr val="000000"/>
                                </a:solidFill>
                                <a:prstDash val="solid"/>
                                <a:headEnd type="none" w="med" len="med"/>
                                <a:tailEnd type="none" w="med" len="med"/>
                              </a:ln>
                            </p:spPr>
                            <p:txBody>
                              <a:bodyPr/>
                              <a:p>
                                <a:endParaRPr lang="zh-CN" altLang="en-US" sz="1200"/>
                              </a:p>
                            </p:txBody>
                          </p:sp>
                        </p:grpSp>
                        <p:grpSp>
                          <p:nvGrpSpPr>
                            <p:cNvPr id="10554" name="组合 10553"/>
                            <p:cNvGrpSpPr/>
                            <p:nvPr/>
                          </p:nvGrpSpPr>
                          <p:grpSpPr>
                            <a:xfrm flipH="1">
                              <a:off x="6045" y="1014"/>
                              <a:ext cx="223" cy="141"/>
                              <a:chOff x="2193" y="11385"/>
                              <a:chExt cx="247" cy="156"/>
                            </a:xfrm>
                          </p:grpSpPr>
                          <p:sp>
                            <p:nvSpPr>
                              <p:cNvPr id="10555" name="矩形 10554"/>
                              <p:cNvSpPr/>
                              <p:nvPr/>
                            </p:nvSpPr>
                            <p:spPr>
                              <a:xfrm rot="5400000">
                                <a:off x="2243" y="11385"/>
                                <a:ext cx="143" cy="143"/>
                              </a:xfrm>
                              <a:prstGeom prst="rect">
                                <a:avLst/>
                              </a:prstGeom>
                              <a:solidFill>
                                <a:srgbClr val="FFFFFF"/>
                              </a:solidFill>
                              <a:ln w="9525">
                                <a:noFill/>
                              </a:ln>
                            </p:spPr>
                            <p:txBody>
                              <a:bodyPr/>
                              <a:p>
                                <a:endParaRPr lang="zh-CN" altLang="en-US" sz="1200"/>
                              </a:p>
                            </p:txBody>
                          </p:sp>
                          <p:sp>
                            <p:nvSpPr>
                              <p:cNvPr id="10556" name="任意多边形 10555"/>
                              <p:cNvSpPr/>
                              <p:nvPr/>
                            </p:nvSpPr>
                            <p:spPr>
                              <a:xfrm>
                                <a:off x="2367" y="11473"/>
                                <a:ext cx="73" cy="68"/>
                              </a:xfrm>
                              <a:custGeom>
                                <a:avLst/>
                                <a:gdLst/>
                                <a:ahLst/>
                                <a:cxnLst/>
                                <a:pathLst>
                                  <a:path w="73" h="68">
                                    <a:moveTo>
                                      <a:pt x="0" y="68"/>
                                    </a:moveTo>
                                    <a:cubicBezTo>
                                      <a:pt x="1" y="57"/>
                                      <a:pt x="2" y="47"/>
                                      <a:pt x="6" y="41"/>
                                    </a:cubicBezTo>
                                    <a:cubicBezTo>
                                      <a:pt x="10" y="35"/>
                                      <a:pt x="13" y="39"/>
                                      <a:pt x="24" y="32"/>
                                    </a:cubicBezTo>
                                    <a:cubicBezTo>
                                      <a:pt x="35" y="25"/>
                                      <a:pt x="63" y="7"/>
                                      <a:pt x="73" y="0"/>
                                    </a:cubicBezTo>
                                  </a:path>
                                </a:pathLst>
                              </a:custGeom>
                              <a:noFill/>
                              <a:ln w="9525" cap="flat" cmpd="sng">
                                <a:solidFill>
                                  <a:srgbClr val="000000"/>
                                </a:solidFill>
                                <a:prstDash val="solid"/>
                                <a:headEnd type="none" w="med" len="med"/>
                                <a:tailEnd type="none" w="med" len="med"/>
                              </a:ln>
                            </p:spPr>
                            <p:txBody>
                              <a:bodyPr/>
                              <a:p>
                                <a:endParaRPr lang="zh-CN" altLang="en-US" sz="1200"/>
                              </a:p>
                            </p:txBody>
                          </p:sp>
                          <p:sp>
                            <p:nvSpPr>
                              <p:cNvPr id="10557" name="任意多边形 10556"/>
                              <p:cNvSpPr/>
                              <p:nvPr/>
                            </p:nvSpPr>
                            <p:spPr>
                              <a:xfrm flipH="1">
                                <a:off x="2193" y="11473"/>
                                <a:ext cx="73" cy="68"/>
                              </a:xfrm>
                              <a:custGeom>
                                <a:avLst/>
                                <a:gdLst/>
                                <a:ahLst/>
                                <a:cxnLst/>
                                <a:pathLst>
                                  <a:path w="73" h="68">
                                    <a:moveTo>
                                      <a:pt x="0" y="68"/>
                                    </a:moveTo>
                                    <a:cubicBezTo>
                                      <a:pt x="1" y="57"/>
                                      <a:pt x="2" y="47"/>
                                      <a:pt x="6" y="41"/>
                                    </a:cubicBezTo>
                                    <a:cubicBezTo>
                                      <a:pt x="10" y="35"/>
                                      <a:pt x="13" y="39"/>
                                      <a:pt x="24" y="32"/>
                                    </a:cubicBezTo>
                                    <a:cubicBezTo>
                                      <a:pt x="35" y="25"/>
                                      <a:pt x="63" y="7"/>
                                      <a:pt x="73" y="0"/>
                                    </a:cubicBezTo>
                                  </a:path>
                                </a:pathLst>
                              </a:custGeom>
                              <a:noFill/>
                              <a:ln w="9525" cap="flat" cmpd="sng">
                                <a:solidFill>
                                  <a:srgbClr val="000000"/>
                                </a:solidFill>
                                <a:prstDash val="solid"/>
                                <a:headEnd type="none" w="med" len="med"/>
                                <a:tailEnd type="none" w="med" len="med"/>
                              </a:ln>
                            </p:spPr>
                            <p:txBody>
                              <a:bodyPr/>
                              <a:p>
                                <a:endParaRPr lang="zh-CN" altLang="en-US" sz="1200"/>
                              </a:p>
                            </p:txBody>
                          </p:sp>
                        </p:grpSp>
                        <p:grpSp>
                          <p:nvGrpSpPr>
                            <p:cNvPr id="10558" name="组合 10557"/>
                            <p:cNvGrpSpPr/>
                            <p:nvPr/>
                          </p:nvGrpSpPr>
                          <p:grpSpPr>
                            <a:xfrm flipH="1">
                              <a:off x="6123" y="1146"/>
                              <a:ext cx="66" cy="969"/>
                              <a:chOff x="2288" y="11521"/>
                              <a:chExt cx="67" cy="1408"/>
                            </a:xfrm>
                          </p:grpSpPr>
                          <p:sp>
                            <p:nvSpPr>
                              <p:cNvPr id="10559" name="直接连接符 10558"/>
                              <p:cNvSpPr/>
                              <p:nvPr/>
                            </p:nvSpPr>
                            <p:spPr>
                              <a:xfrm>
                                <a:off x="2291" y="11525"/>
                                <a:ext cx="0" cy="1404"/>
                              </a:xfrm>
                              <a:prstGeom prst="line">
                                <a:avLst/>
                              </a:prstGeom>
                              <a:ln w="9525" cap="flat" cmpd="sng">
                                <a:solidFill>
                                  <a:srgbClr val="000000"/>
                                </a:solidFill>
                                <a:prstDash val="solid"/>
                                <a:headEnd type="none" w="med" len="med"/>
                                <a:tailEnd type="none" w="med" len="med"/>
                              </a:ln>
                            </p:spPr>
                          </p:sp>
                          <p:sp>
                            <p:nvSpPr>
                              <p:cNvPr id="10560" name="直接连接符 10559"/>
                              <p:cNvSpPr/>
                              <p:nvPr/>
                            </p:nvSpPr>
                            <p:spPr>
                              <a:xfrm>
                                <a:off x="2350" y="11521"/>
                                <a:ext cx="5" cy="1291"/>
                              </a:xfrm>
                              <a:prstGeom prst="line">
                                <a:avLst/>
                              </a:prstGeom>
                              <a:ln w="9525" cap="flat" cmpd="sng">
                                <a:solidFill>
                                  <a:srgbClr val="000000"/>
                                </a:solidFill>
                                <a:prstDash val="solid"/>
                                <a:headEnd type="none" w="med" len="med"/>
                                <a:tailEnd type="none" w="med" len="med"/>
                              </a:ln>
                            </p:spPr>
                          </p:sp>
                          <p:sp>
                            <p:nvSpPr>
                              <p:cNvPr id="10561" name="直接连接符 10560"/>
                              <p:cNvSpPr/>
                              <p:nvPr/>
                            </p:nvSpPr>
                            <p:spPr>
                              <a:xfrm flipH="1">
                                <a:off x="2288" y="12803"/>
                                <a:ext cx="64" cy="121"/>
                              </a:xfrm>
                              <a:prstGeom prst="line">
                                <a:avLst/>
                              </a:prstGeom>
                              <a:ln w="9525" cap="flat" cmpd="sng">
                                <a:solidFill>
                                  <a:srgbClr val="000000"/>
                                </a:solidFill>
                                <a:prstDash val="solid"/>
                                <a:headEnd type="none" w="med" len="med"/>
                                <a:tailEnd type="none" w="med" len="med"/>
                              </a:ln>
                            </p:spPr>
                          </p:sp>
                        </p:grpSp>
                      </p:grpSp>
                      <p:grpSp>
                        <p:nvGrpSpPr>
                          <p:cNvPr id="10562" name="组合 10561"/>
                          <p:cNvGrpSpPr/>
                          <p:nvPr/>
                        </p:nvGrpSpPr>
                        <p:grpSpPr>
                          <a:xfrm flipH="1">
                            <a:off x="5954" y="1212"/>
                            <a:ext cx="355" cy="129"/>
                            <a:chOff x="3587" y="12587"/>
                            <a:chExt cx="454" cy="142"/>
                          </a:xfrm>
                        </p:grpSpPr>
                        <p:grpSp>
                          <p:nvGrpSpPr>
                            <p:cNvPr id="10563" name="组合 10562"/>
                            <p:cNvGrpSpPr/>
                            <p:nvPr/>
                          </p:nvGrpSpPr>
                          <p:grpSpPr>
                            <a:xfrm>
                              <a:off x="3587" y="12596"/>
                              <a:ext cx="454" cy="125"/>
                              <a:chOff x="8162" y="11816"/>
                              <a:chExt cx="454" cy="125"/>
                            </a:xfrm>
                          </p:grpSpPr>
                          <p:sp>
                            <p:nvSpPr>
                              <p:cNvPr id="10564" name="圆角矩形 10563"/>
                              <p:cNvSpPr/>
                              <p:nvPr/>
                            </p:nvSpPr>
                            <p:spPr>
                              <a:xfrm flipH="1">
                                <a:off x="8162" y="11850"/>
                                <a:ext cx="408" cy="57"/>
                              </a:xfrm>
                              <a:prstGeom prst="roundRect">
                                <a:avLst>
                                  <a:gd name="adj" fmla="val 50000"/>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565" name="任意多边形 10564"/>
                              <p:cNvSpPr/>
                              <p:nvPr/>
                            </p:nvSpPr>
                            <p:spPr>
                              <a:xfrm rot="5400000" flipH="1">
                                <a:off x="8292" y="11751"/>
                                <a:ext cx="125" cy="255"/>
                              </a:xfrm>
                              <a:custGeom>
                                <a:avLst/>
                                <a:gdLst>
                                  <a:gd name="txL" fmla="*/ 3537 w 21600"/>
                                  <a:gd name="txT" fmla="*/ 3537 h 21600"/>
                                  <a:gd name="txR" fmla="*/ 18063 w 21600"/>
                                  <a:gd name="txB" fmla="*/ 18063 h 21600"/>
                                </a:gdLst>
                                <a:ahLst/>
                                <a:cxnLst>
                                  <a:cxn ang="0">
                                    <a:pos x="19863" y="10800"/>
                                  </a:cxn>
                                  <a:cxn ang="90">
                                    <a:pos x="10800" y="21600"/>
                                  </a:cxn>
                                  <a:cxn ang="180">
                                    <a:pos x="1737" y="10800"/>
                                  </a:cxn>
                                  <a:cxn ang="270">
                                    <a:pos x="10800" y="0"/>
                                  </a:cxn>
                                </a:cxnLst>
                                <a:rect l="txL" t="txT" r="txR" b="txB"/>
                                <a:pathLst>
                                  <a:path w="21600" h="21600">
                                    <a:moveTo>
                                      <a:pt x="0" y="0"/>
                                    </a:moveTo>
                                    <a:lnTo>
                                      <a:pt x="3474" y="21600"/>
                                    </a:lnTo>
                                    <a:lnTo>
                                      <a:pt x="18126" y="21600"/>
                                    </a:lnTo>
                                    <a:lnTo>
                                      <a:pt x="21600" y="0"/>
                                    </a:lnTo>
                                    <a:close/>
                                  </a:path>
                                </a:pathLst>
                              </a:custGeom>
                              <a:gradFill rotWithShape="1">
                                <a:gsLst>
                                  <a:gs pos="0">
                                    <a:srgbClr val="FFFFFF">
                                      <a:gamma/>
                                      <a:shade val="73333"/>
                                      <a:invGamma/>
                                    </a:srgbClr>
                                  </a:gs>
                                  <a:gs pos="50000">
                                    <a:srgbClr val="FFFFFF"/>
                                  </a:gs>
                                  <a:gs pos="100000">
                                    <a:srgbClr val="FFFFFF">
                                      <a:gamma/>
                                      <a:shade val="73333"/>
                                      <a:invGamma/>
                                    </a:srgbClr>
                                  </a:gs>
                                </a:gsLst>
                                <a:lin ang="0" scaled="1"/>
                                <a:tileRect/>
                              </a:gradFill>
                              <a:ln w="9525" cap="flat" cmpd="sng">
                                <a:solidFill>
                                  <a:srgbClr val="000000"/>
                                </a:solidFill>
                                <a:prstDash val="solid"/>
                                <a:miter/>
                                <a:headEnd type="none" w="med" len="med"/>
                                <a:tailEnd type="none" w="med" len="med"/>
                              </a:ln>
                            </p:spPr>
                            <p:txBody>
                              <a:bodyPr/>
                              <a:p>
                                <a:endParaRPr lang="zh-CN" altLang="en-US" sz="1200"/>
                              </a:p>
                            </p:txBody>
                          </p:sp>
                          <p:sp>
                            <p:nvSpPr>
                              <p:cNvPr id="10566" name="椭圆 10565"/>
                              <p:cNvSpPr/>
                              <p:nvPr/>
                            </p:nvSpPr>
                            <p:spPr>
                              <a:xfrm flipH="1">
                                <a:off x="8529" y="11829"/>
                                <a:ext cx="87" cy="87"/>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567" name="矩形 10566"/>
                              <p:cNvSpPr/>
                              <p:nvPr/>
                            </p:nvSpPr>
                            <p:spPr>
                              <a:xfrm flipH="1">
                                <a:off x="8180" y="11841"/>
                                <a:ext cx="28" cy="74"/>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grpSp>
                        <p:sp>
                          <p:nvSpPr>
                            <p:cNvPr id="10568" name="矩形 10567"/>
                            <p:cNvSpPr/>
                            <p:nvPr/>
                          </p:nvSpPr>
                          <p:spPr>
                            <a:xfrm flipH="1">
                              <a:off x="3883" y="12587"/>
                              <a:ext cx="28" cy="142"/>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sp>
                          <p:nvSpPr>
                            <p:cNvPr id="10569" name="直接连接符 10568"/>
                            <p:cNvSpPr/>
                            <p:nvPr/>
                          </p:nvSpPr>
                          <p:spPr>
                            <a:xfrm>
                              <a:off x="3781" y="12616"/>
                              <a:ext cx="0" cy="88"/>
                            </a:xfrm>
                            <a:prstGeom prst="line">
                              <a:avLst/>
                            </a:prstGeom>
                            <a:ln w="9525" cap="flat" cmpd="sng">
                              <a:solidFill>
                                <a:srgbClr val="C0C0C0"/>
                              </a:solidFill>
                              <a:prstDash val="solid"/>
                              <a:headEnd type="none" w="med" len="med"/>
                              <a:tailEnd type="none" w="med" len="med"/>
                            </a:ln>
                          </p:spPr>
                        </p:sp>
                      </p:grpSp>
                      <p:grpSp>
                        <p:nvGrpSpPr>
                          <p:cNvPr id="10570" name="组合 10569"/>
                          <p:cNvGrpSpPr/>
                          <p:nvPr/>
                        </p:nvGrpSpPr>
                        <p:grpSpPr>
                          <a:xfrm>
                            <a:off x="6090" y="1575"/>
                            <a:ext cx="224" cy="158"/>
                            <a:chOff x="7710" y="6780"/>
                            <a:chExt cx="328" cy="212"/>
                          </a:xfrm>
                        </p:grpSpPr>
                        <p:sp>
                          <p:nvSpPr>
                            <p:cNvPr id="10571" name="圆角矩形 10570"/>
                            <p:cNvSpPr/>
                            <p:nvPr/>
                          </p:nvSpPr>
                          <p:spPr>
                            <a:xfrm>
                              <a:off x="7734" y="6895"/>
                              <a:ext cx="272" cy="28"/>
                            </a:xfrm>
                            <a:prstGeom prst="roundRect">
                              <a:avLst>
                                <a:gd name="adj" fmla="val 50000"/>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572" name="任意多边形 10571"/>
                            <p:cNvSpPr/>
                            <p:nvPr/>
                          </p:nvSpPr>
                          <p:spPr>
                            <a:xfrm>
                              <a:off x="7710" y="6780"/>
                              <a:ext cx="328" cy="212"/>
                            </a:xfrm>
                            <a:custGeom>
                              <a:avLst/>
                              <a:gdLst>
                                <a:gd name="txL" fmla="*/ 3611 w 21600"/>
                                <a:gd name="txT" fmla="*/ 3611 h 21600"/>
                                <a:gd name="txR" fmla="*/ 17989 w 21600"/>
                                <a:gd name="txB" fmla="*/ 17989 h 21600"/>
                              </a:gdLst>
                              <a:ahLst/>
                              <a:cxnLst>
                                <a:cxn ang="0">
                                  <a:pos x="19789" y="10800"/>
                                </a:cxn>
                                <a:cxn ang="90">
                                  <a:pos x="10800" y="21600"/>
                                </a:cxn>
                                <a:cxn ang="180">
                                  <a:pos x="1811" y="10800"/>
                                </a:cxn>
                                <a:cxn ang="270">
                                  <a:pos x="10800" y="0"/>
                                </a:cxn>
                              </a:cxnLst>
                              <a:rect l="txL" t="txT" r="txR" b="txB"/>
                              <a:pathLst>
                                <a:path w="21600" h="21600">
                                  <a:moveTo>
                                    <a:pt x="0" y="0"/>
                                  </a:moveTo>
                                  <a:lnTo>
                                    <a:pt x="3622" y="21600"/>
                                  </a:lnTo>
                                  <a:lnTo>
                                    <a:pt x="17978" y="21600"/>
                                  </a:lnTo>
                                  <a:lnTo>
                                    <a:pt x="21600" y="0"/>
                                  </a:lnTo>
                                  <a:close/>
                                </a:path>
                              </a:pathLst>
                            </a:custGeom>
                            <a:gradFill rotWithShape="1">
                              <a:gsLst>
                                <a:gs pos="0">
                                  <a:srgbClr val="FFFFFF">
                                    <a:gamma/>
                                    <a:shade val="46275"/>
                                    <a:invGamma/>
                                  </a:srgbClr>
                                </a:gs>
                                <a:gs pos="50000">
                                  <a:srgbClr val="FFFFFF"/>
                                </a:gs>
                                <a:gs pos="100000">
                                  <a:srgbClr val="FFFFFF">
                                    <a:gamma/>
                                    <a:shade val="46275"/>
                                    <a:invGamma/>
                                  </a:srgbClr>
                                </a:gs>
                              </a:gsLst>
                              <a:lin ang="0" scaled="1"/>
                              <a:tileRect/>
                            </a:gradFill>
                            <a:ln w="9525" cap="flat" cmpd="sng">
                              <a:solidFill>
                                <a:srgbClr val="000000"/>
                              </a:solidFill>
                              <a:prstDash val="solid"/>
                              <a:miter/>
                              <a:headEnd type="none" w="med" len="med"/>
                              <a:tailEnd type="none" w="med" len="med"/>
                            </a:ln>
                          </p:spPr>
                          <p:txBody>
                            <a:bodyPr/>
                            <a:p>
                              <a:endParaRPr lang="zh-CN" altLang="en-US" sz="1200"/>
                            </a:p>
                          </p:txBody>
                        </p:sp>
                        <p:sp>
                          <p:nvSpPr>
                            <p:cNvPr id="10573" name="圆角矩形 10572"/>
                            <p:cNvSpPr/>
                            <p:nvPr/>
                          </p:nvSpPr>
                          <p:spPr>
                            <a:xfrm flipH="1">
                              <a:off x="7730" y="6869"/>
                              <a:ext cx="285" cy="23"/>
                            </a:xfrm>
                            <a:prstGeom prst="roundRect">
                              <a:avLst>
                                <a:gd name="adj" fmla="val 50000"/>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grpSp>
                    </p:grpSp>
                    <p:grpSp>
                      <p:nvGrpSpPr>
                        <p:cNvPr id="10574" name="组合 10573"/>
                        <p:cNvGrpSpPr/>
                        <p:nvPr/>
                      </p:nvGrpSpPr>
                      <p:grpSpPr>
                        <a:xfrm>
                          <a:off x="5970" y="968"/>
                          <a:ext cx="375" cy="150"/>
                          <a:chOff x="5970" y="968"/>
                          <a:chExt cx="375" cy="150"/>
                        </a:xfrm>
                      </p:grpSpPr>
                      <p:sp>
                        <p:nvSpPr>
                          <p:cNvPr id="10575" name="直接连接符 10574"/>
                          <p:cNvSpPr/>
                          <p:nvPr/>
                        </p:nvSpPr>
                        <p:spPr>
                          <a:xfrm>
                            <a:off x="5970" y="968"/>
                            <a:ext cx="375" cy="0"/>
                          </a:xfrm>
                          <a:prstGeom prst="line">
                            <a:avLst/>
                          </a:prstGeom>
                          <a:ln w="9525" cap="flat" cmpd="sng">
                            <a:solidFill>
                              <a:srgbClr val="000000"/>
                            </a:solidFill>
                            <a:prstDash val="solid"/>
                            <a:headEnd type="none" w="med" len="med"/>
                            <a:tailEnd type="none" w="med" len="med"/>
                          </a:ln>
                        </p:spPr>
                      </p:sp>
                      <p:sp>
                        <p:nvSpPr>
                          <p:cNvPr id="10576" name="直接连接符 10575"/>
                          <p:cNvSpPr/>
                          <p:nvPr/>
                        </p:nvSpPr>
                        <p:spPr>
                          <a:xfrm>
                            <a:off x="6000" y="997"/>
                            <a:ext cx="75" cy="0"/>
                          </a:xfrm>
                          <a:prstGeom prst="line">
                            <a:avLst/>
                          </a:prstGeom>
                          <a:ln w="9525" cap="flat" cmpd="sng">
                            <a:solidFill>
                              <a:srgbClr val="000000"/>
                            </a:solidFill>
                            <a:prstDash val="solid"/>
                            <a:headEnd type="none" w="med" len="med"/>
                            <a:tailEnd type="none" w="med" len="med"/>
                          </a:ln>
                        </p:spPr>
                      </p:sp>
                      <p:sp>
                        <p:nvSpPr>
                          <p:cNvPr id="10577" name="直接连接符 10576"/>
                          <p:cNvSpPr/>
                          <p:nvPr/>
                        </p:nvSpPr>
                        <p:spPr>
                          <a:xfrm>
                            <a:off x="6120" y="1013"/>
                            <a:ext cx="68" cy="0"/>
                          </a:xfrm>
                          <a:prstGeom prst="line">
                            <a:avLst/>
                          </a:prstGeom>
                          <a:ln w="9525" cap="flat" cmpd="sng">
                            <a:solidFill>
                              <a:srgbClr val="000000"/>
                            </a:solidFill>
                            <a:prstDash val="solid"/>
                            <a:headEnd type="none" w="med" len="med"/>
                            <a:tailEnd type="none" w="med" len="med"/>
                          </a:ln>
                        </p:spPr>
                      </p:sp>
                      <p:sp>
                        <p:nvSpPr>
                          <p:cNvPr id="10578" name="直接连接符 10577"/>
                          <p:cNvSpPr/>
                          <p:nvPr/>
                        </p:nvSpPr>
                        <p:spPr>
                          <a:xfrm>
                            <a:off x="6225" y="997"/>
                            <a:ext cx="53" cy="0"/>
                          </a:xfrm>
                          <a:prstGeom prst="line">
                            <a:avLst/>
                          </a:prstGeom>
                          <a:ln w="9525" cap="flat" cmpd="sng">
                            <a:solidFill>
                              <a:srgbClr val="000000"/>
                            </a:solidFill>
                            <a:prstDash val="solid"/>
                            <a:headEnd type="none" w="med" len="med"/>
                            <a:tailEnd type="none" w="med" len="med"/>
                          </a:ln>
                        </p:spPr>
                      </p:sp>
                      <p:sp>
                        <p:nvSpPr>
                          <p:cNvPr id="10579" name="直接连接符 10578"/>
                          <p:cNvSpPr/>
                          <p:nvPr/>
                        </p:nvSpPr>
                        <p:spPr>
                          <a:xfrm>
                            <a:off x="6045" y="1050"/>
                            <a:ext cx="76" cy="0"/>
                          </a:xfrm>
                          <a:prstGeom prst="line">
                            <a:avLst/>
                          </a:prstGeom>
                          <a:ln w="9525" cap="flat" cmpd="sng">
                            <a:solidFill>
                              <a:srgbClr val="000000"/>
                            </a:solidFill>
                            <a:prstDash val="solid"/>
                            <a:headEnd type="none" w="med" len="med"/>
                            <a:tailEnd type="none" w="med" len="med"/>
                          </a:ln>
                        </p:spPr>
                      </p:sp>
                      <p:sp>
                        <p:nvSpPr>
                          <p:cNvPr id="10580" name="直接连接符 10579"/>
                          <p:cNvSpPr/>
                          <p:nvPr/>
                        </p:nvSpPr>
                        <p:spPr>
                          <a:xfrm>
                            <a:off x="6166" y="1050"/>
                            <a:ext cx="75" cy="0"/>
                          </a:xfrm>
                          <a:prstGeom prst="line">
                            <a:avLst/>
                          </a:prstGeom>
                          <a:ln w="9525" cap="flat" cmpd="sng">
                            <a:solidFill>
                              <a:srgbClr val="000000"/>
                            </a:solidFill>
                            <a:prstDash val="solid"/>
                            <a:headEnd type="none" w="med" len="med"/>
                            <a:tailEnd type="none" w="med" len="med"/>
                          </a:ln>
                        </p:spPr>
                      </p:sp>
                      <p:sp>
                        <p:nvSpPr>
                          <p:cNvPr id="10581" name="直接连接符 10580"/>
                          <p:cNvSpPr/>
                          <p:nvPr/>
                        </p:nvSpPr>
                        <p:spPr>
                          <a:xfrm flipH="1">
                            <a:off x="6083" y="1095"/>
                            <a:ext cx="60" cy="0"/>
                          </a:xfrm>
                          <a:prstGeom prst="line">
                            <a:avLst/>
                          </a:prstGeom>
                          <a:ln w="9525" cap="flat" cmpd="sng">
                            <a:solidFill>
                              <a:srgbClr val="000000"/>
                            </a:solidFill>
                            <a:prstDash val="solid"/>
                            <a:headEnd type="none" w="med" len="med"/>
                            <a:tailEnd type="none" w="med" len="med"/>
                          </a:ln>
                        </p:spPr>
                      </p:sp>
                      <p:sp>
                        <p:nvSpPr>
                          <p:cNvPr id="10582" name="直接连接符 10581"/>
                          <p:cNvSpPr/>
                          <p:nvPr/>
                        </p:nvSpPr>
                        <p:spPr>
                          <a:xfrm flipH="1">
                            <a:off x="6173" y="1080"/>
                            <a:ext cx="37" cy="0"/>
                          </a:xfrm>
                          <a:prstGeom prst="line">
                            <a:avLst/>
                          </a:prstGeom>
                          <a:ln w="9525" cap="flat" cmpd="sng">
                            <a:solidFill>
                              <a:srgbClr val="000000"/>
                            </a:solidFill>
                            <a:prstDash val="solid"/>
                            <a:headEnd type="none" w="med" len="med"/>
                            <a:tailEnd type="none" w="med" len="med"/>
                          </a:ln>
                        </p:spPr>
                      </p:sp>
                      <p:sp>
                        <p:nvSpPr>
                          <p:cNvPr id="10583" name="直接连接符 10582"/>
                          <p:cNvSpPr/>
                          <p:nvPr/>
                        </p:nvSpPr>
                        <p:spPr>
                          <a:xfrm flipH="1">
                            <a:off x="6120" y="1073"/>
                            <a:ext cx="30" cy="0"/>
                          </a:xfrm>
                          <a:prstGeom prst="line">
                            <a:avLst/>
                          </a:prstGeom>
                          <a:ln w="9525" cap="flat" cmpd="sng">
                            <a:solidFill>
                              <a:srgbClr val="000000"/>
                            </a:solidFill>
                            <a:prstDash val="solid"/>
                            <a:headEnd type="none" w="med" len="med"/>
                            <a:tailEnd type="none" w="med" len="med"/>
                          </a:ln>
                        </p:spPr>
                      </p:sp>
                      <p:sp>
                        <p:nvSpPr>
                          <p:cNvPr id="10584" name="直接连接符 10583"/>
                          <p:cNvSpPr/>
                          <p:nvPr/>
                        </p:nvSpPr>
                        <p:spPr>
                          <a:xfrm flipH="1">
                            <a:off x="6150" y="1118"/>
                            <a:ext cx="38" cy="0"/>
                          </a:xfrm>
                          <a:prstGeom prst="line">
                            <a:avLst/>
                          </a:prstGeom>
                          <a:ln w="9525" cap="flat" cmpd="sng">
                            <a:solidFill>
                              <a:srgbClr val="000000"/>
                            </a:solidFill>
                            <a:prstDash val="solid"/>
                            <a:headEnd type="none" w="med" len="med"/>
                            <a:tailEnd type="none" w="med" len="med"/>
                          </a:ln>
                        </p:spPr>
                      </p:sp>
                      <p:sp>
                        <p:nvSpPr>
                          <p:cNvPr id="10585" name="直接连接符 10584"/>
                          <p:cNvSpPr/>
                          <p:nvPr/>
                        </p:nvSpPr>
                        <p:spPr>
                          <a:xfrm flipH="1">
                            <a:off x="6255" y="1028"/>
                            <a:ext cx="53" cy="0"/>
                          </a:xfrm>
                          <a:prstGeom prst="line">
                            <a:avLst/>
                          </a:prstGeom>
                          <a:ln w="9525" cap="flat" cmpd="sng">
                            <a:solidFill>
                              <a:srgbClr val="000000"/>
                            </a:solidFill>
                            <a:prstDash val="solid"/>
                            <a:headEnd type="none" w="med" len="med"/>
                            <a:tailEnd type="none" w="med" len="med"/>
                          </a:ln>
                        </p:spPr>
                      </p:sp>
                      <p:sp>
                        <p:nvSpPr>
                          <p:cNvPr id="10586" name="直接连接符 10585"/>
                          <p:cNvSpPr/>
                          <p:nvPr/>
                        </p:nvSpPr>
                        <p:spPr>
                          <a:xfrm flipH="1">
                            <a:off x="6016" y="1028"/>
                            <a:ext cx="38" cy="0"/>
                          </a:xfrm>
                          <a:prstGeom prst="line">
                            <a:avLst/>
                          </a:prstGeom>
                          <a:ln w="9525" cap="flat" cmpd="sng">
                            <a:solidFill>
                              <a:srgbClr val="000000"/>
                            </a:solidFill>
                            <a:prstDash val="solid"/>
                            <a:headEnd type="none" w="med" len="med"/>
                            <a:tailEnd type="none" w="med" len="med"/>
                          </a:ln>
                        </p:spPr>
                      </p:sp>
                    </p:grpSp>
                  </p:grpSp>
                </p:grpSp>
              </p:grpSp>
              <p:grpSp>
                <p:nvGrpSpPr>
                  <p:cNvPr id="10587" name="组合 10586"/>
                  <p:cNvGrpSpPr/>
                  <p:nvPr/>
                </p:nvGrpSpPr>
                <p:grpSpPr>
                  <a:xfrm>
                    <a:off x="4987" y="1779"/>
                    <a:ext cx="1371" cy="168"/>
                    <a:chOff x="3172" y="1389"/>
                    <a:chExt cx="1371" cy="168"/>
                  </a:xfrm>
                </p:grpSpPr>
                <p:sp>
                  <p:nvSpPr>
                    <p:cNvPr id="10588" name="圆角矩形 10587"/>
                    <p:cNvSpPr/>
                    <p:nvPr/>
                  </p:nvSpPr>
                  <p:spPr>
                    <a:xfrm>
                      <a:off x="3172" y="1475"/>
                      <a:ext cx="841" cy="41"/>
                    </a:xfrm>
                    <a:prstGeom prst="roundRect">
                      <a:avLst>
                        <a:gd name="adj" fmla="val 16667"/>
                      </a:avLst>
                    </a:prstGeom>
                    <a:gradFill rotWithShape="1">
                      <a:gsLst>
                        <a:gs pos="0">
                          <a:srgbClr val="FFFFFF">
                            <a:gamma/>
                            <a:shade val="46275"/>
                            <a:invGamma/>
                          </a:srgbClr>
                        </a:gs>
                        <a:gs pos="50000">
                          <a:srgbClr val="FFFFFF"/>
                        </a:gs>
                        <a:gs pos="100000">
                          <a:srgbClr val="FFFFFF">
                            <a:gamma/>
                            <a:shade val="46275"/>
                            <a:invGamma/>
                          </a:srgbClr>
                        </a:gs>
                      </a:gsLst>
                      <a:lin ang="5400000" scaled="1"/>
                      <a:tileRect/>
                    </a:gradFill>
                    <a:ln w="9525" cap="flat" cmpd="sng">
                      <a:solidFill>
                        <a:srgbClr val="000000"/>
                      </a:solidFill>
                      <a:prstDash val="solid"/>
                      <a:headEnd type="none" w="med" len="med"/>
                      <a:tailEnd type="none" w="med" len="med"/>
                    </a:ln>
                  </p:spPr>
                  <p:txBody>
                    <a:bodyPr/>
                    <a:p>
                      <a:endParaRPr lang="zh-CN" altLang="en-US" sz="1200"/>
                    </a:p>
                  </p:txBody>
                </p:sp>
                <p:grpSp>
                  <p:nvGrpSpPr>
                    <p:cNvPr id="10589" name="组合 10588"/>
                    <p:cNvGrpSpPr/>
                    <p:nvPr/>
                  </p:nvGrpSpPr>
                  <p:grpSpPr>
                    <a:xfrm>
                      <a:off x="3456" y="1453"/>
                      <a:ext cx="189" cy="90"/>
                      <a:chOff x="3456" y="1453"/>
                      <a:chExt cx="189" cy="90"/>
                    </a:xfrm>
                  </p:grpSpPr>
                  <p:sp>
                    <p:nvSpPr>
                      <p:cNvPr id="10590" name="矩形 10589"/>
                      <p:cNvSpPr/>
                      <p:nvPr/>
                    </p:nvSpPr>
                    <p:spPr>
                      <a:xfrm>
                        <a:off x="3539" y="1453"/>
                        <a:ext cx="96" cy="90"/>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sp>
                    <p:nvSpPr>
                      <p:cNvPr id="10591" name="圆角矩形 10590"/>
                      <p:cNvSpPr/>
                      <p:nvPr/>
                    </p:nvSpPr>
                    <p:spPr>
                      <a:xfrm>
                        <a:off x="3456" y="1465"/>
                        <a:ext cx="163" cy="61"/>
                      </a:xfrm>
                      <a:prstGeom prst="roundRect">
                        <a:avLst>
                          <a:gd name="adj" fmla="val 50000"/>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592" name="椭圆 10591"/>
                      <p:cNvSpPr/>
                      <p:nvPr/>
                    </p:nvSpPr>
                    <p:spPr>
                      <a:xfrm rot="618290">
                        <a:off x="3551" y="1465"/>
                        <a:ext cx="69" cy="61"/>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593" name="圆角矩形 10592"/>
                      <p:cNvSpPr/>
                      <p:nvPr/>
                    </p:nvSpPr>
                    <p:spPr>
                      <a:xfrm rot="2418290">
                        <a:off x="3527" y="1482"/>
                        <a:ext cx="118" cy="16"/>
                      </a:xfrm>
                      <a:prstGeom prst="roundRect">
                        <a:avLst>
                          <a:gd name="adj" fmla="val 16667"/>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594" name="椭圆 10593"/>
                      <p:cNvSpPr/>
                      <p:nvPr/>
                    </p:nvSpPr>
                    <p:spPr>
                      <a:xfrm rot="618290">
                        <a:off x="3567" y="1480"/>
                        <a:ext cx="37" cy="31"/>
                      </a:xfrm>
                      <a:prstGeom prst="ellipse">
                        <a:avLst/>
                      </a:prstGeom>
                      <a:solidFill>
                        <a:srgbClr val="FFFFFF"/>
                      </a:solidFill>
                      <a:ln w="6350" cap="flat" cmpd="sng">
                        <a:solidFill>
                          <a:srgbClr val="000000"/>
                        </a:solidFill>
                        <a:prstDash val="solid"/>
                        <a:headEnd type="none" w="med" len="med"/>
                        <a:tailEnd type="none" w="med" len="med"/>
                      </a:ln>
                    </p:spPr>
                    <p:txBody>
                      <a:bodyPr/>
                      <a:p>
                        <a:endParaRPr lang="zh-CN" altLang="en-US" sz="1200"/>
                      </a:p>
                    </p:txBody>
                  </p:sp>
                </p:grpSp>
                <p:grpSp>
                  <p:nvGrpSpPr>
                    <p:cNvPr id="10595" name="组合 10594"/>
                    <p:cNvGrpSpPr/>
                    <p:nvPr/>
                  </p:nvGrpSpPr>
                  <p:grpSpPr>
                    <a:xfrm>
                      <a:off x="3931" y="1389"/>
                      <a:ext cx="612" cy="168"/>
                      <a:chOff x="3931" y="1389"/>
                      <a:chExt cx="612" cy="168"/>
                    </a:xfrm>
                  </p:grpSpPr>
                  <p:sp>
                    <p:nvSpPr>
                      <p:cNvPr id="10596" name="圆角矩形 10595"/>
                      <p:cNvSpPr/>
                      <p:nvPr/>
                    </p:nvSpPr>
                    <p:spPr>
                      <a:xfrm>
                        <a:off x="3931" y="1470"/>
                        <a:ext cx="304" cy="52"/>
                      </a:xfrm>
                      <a:prstGeom prst="roundRect">
                        <a:avLst>
                          <a:gd name="adj" fmla="val 48648"/>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597" name="矩形 10596"/>
                      <p:cNvSpPr/>
                      <p:nvPr/>
                    </p:nvSpPr>
                    <p:spPr>
                      <a:xfrm>
                        <a:off x="4010" y="1435"/>
                        <a:ext cx="165" cy="110"/>
                      </a:xfrm>
                      <a:prstGeom prst="rect">
                        <a:avLst/>
                      </a:prstGeom>
                      <a:solidFill>
                        <a:srgbClr val="FFFFFF"/>
                      </a:solidFill>
                      <a:ln w="9525">
                        <a:noFill/>
                      </a:ln>
                    </p:spPr>
                    <p:txBody>
                      <a:bodyPr/>
                      <a:p>
                        <a:endParaRPr lang="zh-CN" altLang="en-US" sz="1200"/>
                      </a:p>
                    </p:txBody>
                  </p:sp>
                  <p:sp>
                    <p:nvSpPr>
                      <p:cNvPr id="10598" name="矩形 10597"/>
                      <p:cNvSpPr/>
                      <p:nvPr/>
                    </p:nvSpPr>
                    <p:spPr>
                      <a:xfrm>
                        <a:off x="4227" y="1467"/>
                        <a:ext cx="272" cy="86"/>
                      </a:xfrm>
                      <a:prstGeom prst="rect">
                        <a:avLst/>
                      </a:prstGeom>
                      <a:solidFill>
                        <a:srgbClr val="FFFFFF"/>
                      </a:solidFill>
                      <a:ln w="9525">
                        <a:noFill/>
                      </a:ln>
                    </p:spPr>
                    <p:txBody>
                      <a:bodyPr/>
                      <a:p>
                        <a:endParaRPr lang="zh-CN" altLang="en-US" sz="1200"/>
                      </a:p>
                    </p:txBody>
                  </p:sp>
                  <p:sp>
                    <p:nvSpPr>
                      <p:cNvPr id="10599" name="矩形 10598"/>
                      <p:cNvSpPr/>
                      <p:nvPr/>
                    </p:nvSpPr>
                    <p:spPr>
                      <a:xfrm>
                        <a:off x="4201" y="1435"/>
                        <a:ext cx="58" cy="122"/>
                      </a:xfrm>
                      <a:prstGeom prst="rect">
                        <a:avLst/>
                      </a:prstGeom>
                      <a:solidFill>
                        <a:srgbClr val="FFFFFF"/>
                      </a:solidFill>
                      <a:ln w="9525">
                        <a:noFill/>
                      </a:ln>
                    </p:spPr>
                    <p:txBody>
                      <a:bodyPr/>
                      <a:p>
                        <a:endParaRPr lang="zh-CN" altLang="en-US" sz="1200"/>
                      </a:p>
                    </p:txBody>
                  </p:sp>
                  <p:sp>
                    <p:nvSpPr>
                      <p:cNvPr id="10600" name="任意多边形 10599"/>
                      <p:cNvSpPr/>
                      <p:nvPr/>
                    </p:nvSpPr>
                    <p:spPr>
                      <a:xfrm>
                        <a:off x="3988" y="1443"/>
                        <a:ext cx="279" cy="28"/>
                      </a:xfrm>
                      <a:custGeom>
                        <a:avLst/>
                        <a:gdLst/>
                        <a:ahLst/>
                        <a:cxnLst/>
                        <a:pathLst>
                          <a:path w="339" h="38">
                            <a:moveTo>
                              <a:pt x="339" y="0"/>
                            </a:moveTo>
                            <a:cubicBezTo>
                              <a:pt x="319" y="5"/>
                              <a:pt x="300" y="10"/>
                              <a:pt x="288" y="15"/>
                            </a:cubicBezTo>
                            <a:cubicBezTo>
                              <a:pt x="276" y="20"/>
                              <a:pt x="276" y="26"/>
                              <a:pt x="267" y="30"/>
                            </a:cubicBezTo>
                            <a:cubicBezTo>
                              <a:pt x="258" y="34"/>
                              <a:pt x="244" y="35"/>
                              <a:pt x="234" y="36"/>
                            </a:cubicBezTo>
                            <a:cubicBezTo>
                              <a:pt x="224" y="37"/>
                              <a:pt x="213" y="38"/>
                              <a:pt x="204" y="36"/>
                            </a:cubicBezTo>
                            <a:cubicBezTo>
                              <a:pt x="195" y="34"/>
                              <a:pt x="187" y="29"/>
                              <a:pt x="177" y="24"/>
                            </a:cubicBezTo>
                            <a:cubicBezTo>
                              <a:pt x="167" y="19"/>
                              <a:pt x="153" y="11"/>
                              <a:pt x="141" y="9"/>
                            </a:cubicBezTo>
                            <a:cubicBezTo>
                              <a:pt x="129" y="7"/>
                              <a:pt x="114" y="10"/>
                              <a:pt x="102" y="12"/>
                            </a:cubicBezTo>
                            <a:cubicBezTo>
                              <a:pt x="90" y="14"/>
                              <a:pt x="77" y="21"/>
                              <a:pt x="69" y="24"/>
                            </a:cubicBezTo>
                            <a:cubicBezTo>
                              <a:pt x="61" y="27"/>
                              <a:pt x="62" y="28"/>
                              <a:pt x="51" y="30"/>
                            </a:cubicBezTo>
                            <a:cubicBezTo>
                              <a:pt x="40" y="32"/>
                              <a:pt x="19" y="34"/>
                              <a:pt x="0" y="36"/>
                            </a:cubicBezTo>
                          </a:path>
                        </a:pathLst>
                      </a:custGeom>
                      <a:noFill/>
                      <a:ln w="9525" cap="flat" cmpd="sng">
                        <a:solidFill>
                          <a:srgbClr val="000000"/>
                        </a:solidFill>
                        <a:prstDash val="solid"/>
                        <a:headEnd type="none" w="med" len="med"/>
                        <a:tailEnd type="none" w="med" len="med"/>
                      </a:ln>
                    </p:spPr>
                    <p:txBody>
                      <a:bodyPr/>
                      <a:p>
                        <a:endParaRPr lang="zh-CN" altLang="en-US" sz="1200"/>
                      </a:p>
                    </p:txBody>
                  </p:sp>
                  <p:sp>
                    <p:nvSpPr>
                      <p:cNvPr id="10601" name="任意多边形 10600"/>
                      <p:cNvSpPr/>
                      <p:nvPr/>
                    </p:nvSpPr>
                    <p:spPr>
                      <a:xfrm flipV="1">
                        <a:off x="3988" y="1519"/>
                        <a:ext cx="279" cy="27"/>
                      </a:xfrm>
                      <a:custGeom>
                        <a:avLst/>
                        <a:gdLst/>
                        <a:ahLst/>
                        <a:cxnLst/>
                        <a:pathLst>
                          <a:path w="339" h="38">
                            <a:moveTo>
                              <a:pt x="339" y="0"/>
                            </a:moveTo>
                            <a:cubicBezTo>
                              <a:pt x="319" y="5"/>
                              <a:pt x="300" y="10"/>
                              <a:pt x="288" y="15"/>
                            </a:cubicBezTo>
                            <a:cubicBezTo>
                              <a:pt x="276" y="20"/>
                              <a:pt x="276" y="26"/>
                              <a:pt x="267" y="30"/>
                            </a:cubicBezTo>
                            <a:cubicBezTo>
                              <a:pt x="258" y="34"/>
                              <a:pt x="244" y="35"/>
                              <a:pt x="234" y="36"/>
                            </a:cubicBezTo>
                            <a:cubicBezTo>
                              <a:pt x="224" y="37"/>
                              <a:pt x="213" y="38"/>
                              <a:pt x="204" y="36"/>
                            </a:cubicBezTo>
                            <a:cubicBezTo>
                              <a:pt x="195" y="34"/>
                              <a:pt x="187" y="29"/>
                              <a:pt x="177" y="24"/>
                            </a:cubicBezTo>
                            <a:cubicBezTo>
                              <a:pt x="167" y="19"/>
                              <a:pt x="153" y="11"/>
                              <a:pt x="141" y="9"/>
                            </a:cubicBezTo>
                            <a:cubicBezTo>
                              <a:pt x="129" y="7"/>
                              <a:pt x="114" y="10"/>
                              <a:pt x="102" y="12"/>
                            </a:cubicBezTo>
                            <a:cubicBezTo>
                              <a:pt x="90" y="14"/>
                              <a:pt x="77" y="21"/>
                              <a:pt x="69" y="24"/>
                            </a:cubicBezTo>
                            <a:cubicBezTo>
                              <a:pt x="61" y="27"/>
                              <a:pt x="62" y="28"/>
                              <a:pt x="51" y="30"/>
                            </a:cubicBezTo>
                            <a:cubicBezTo>
                              <a:pt x="40" y="32"/>
                              <a:pt x="19" y="34"/>
                              <a:pt x="0" y="36"/>
                            </a:cubicBezTo>
                          </a:path>
                        </a:pathLst>
                      </a:custGeom>
                      <a:noFill/>
                      <a:ln w="9525" cap="flat" cmpd="sng">
                        <a:solidFill>
                          <a:srgbClr val="000000"/>
                        </a:solidFill>
                        <a:prstDash val="solid"/>
                        <a:headEnd type="none" w="med" len="med"/>
                        <a:tailEnd type="none" w="med" len="med"/>
                      </a:ln>
                    </p:spPr>
                    <p:txBody>
                      <a:bodyPr/>
                      <a:p>
                        <a:endParaRPr lang="zh-CN" altLang="en-US" sz="1200"/>
                      </a:p>
                    </p:txBody>
                  </p:sp>
                  <p:sp>
                    <p:nvSpPr>
                      <p:cNvPr id="10602" name="椭圆 10601"/>
                      <p:cNvSpPr/>
                      <p:nvPr/>
                    </p:nvSpPr>
                    <p:spPr>
                      <a:xfrm rot="1046660">
                        <a:off x="4054" y="1464"/>
                        <a:ext cx="71" cy="61"/>
                      </a:xfrm>
                      <a:prstGeom prst="ellipse">
                        <a:avLst/>
                      </a:prstGeom>
                      <a:solidFill>
                        <a:srgbClr val="FFFFFF"/>
                      </a:solidFill>
                      <a:ln w="9525" cap="flat" cmpd="sng">
                        <a:solidFill>
                          <a:srgbClr val="000000"/>
                        </a:solidFill>
                        <a:prstDash val="solid"/>
                        <a:headEnd type="none" w="med" len="med"/>
                        <a:tailEnd type="none" w="med" len="med"/>
                      </a:ln>
                    </p:spPr>
                    <p:txBody>
                      <a:bodyPr/>
                      <a:p>
                        <a:endParaRPr lang="zh-CN" altLang="en-US" sz="1200"/>
                      </a:p>
                    </p:txBody>
                  </p:sp>
                  <p:sp>
                    <p:nvSpPr>
                      <p:cNvPr id="10603" name="圆角矩形 10602"/>
                      <p:cNvSpPr/>
                      <p:nvPr/>
                    </p:nvSpPr>
                    <p:spPr>
                      <a:xfrm rot="4368858">
                        <a:off x="4032" y="1483"/>
                        <a:ext cx="109" cy="24"/>
                      </a:xfrm>
                      <a:prstGeom prst="roundRect">
                        <a:avLst>
                          <a:gd name="adj" fmla="val 50000"/>
                        </a:avLst>
                      </a:prstGeom>
                      <a:solidFill>
                        <a:srgbClr val="FFFFFF"/>
                      </a:solidFill>
                      <a:ln w="6350" cap="flat" cmpd="sng">
                        <a:solidFill>
                          <a:srgbClr val="000000"/>
                        </a:solidFill>
                        <a:prstDash val="solid"/>
                        <a:headEnd type="none" w="med" len="med"/>
                        <a:tailEnd type="none" w="med" len="med"/>
                      </a:ln>
                    </p:spPr>
                    <p:txBody>
                      <a:bodyPr/>
                      <a:p>
                        <a:endParaRPr lang="zh-CN" altLang="en-US" sz="1200"/>
                      </a:p>
                    </p:txBody>
                  </p:sp>
                  <p:sp>
                    <p:nvSpPr>
                      <p:cNvPr id="10604" name="椭圆 10603"/>
                      <p:cNvSpPr/>
                      <p:nvPr/>
                    </p:nvSpPr>
                    <p:spPr>
                      <a:xfrm rot="1046660">
                        <a:off x="4070" y="1479"/>
                        <a:ext cx="37" cy="31"/>
                      </a:xfrm>
                      <a:prstGeom prst="ellipse">
                        <a:avLst/>
                      </a:prstGeom>
                      <a:solidFill>
                        <a:srgbClr val="FFFFFF"/>
                      </a:solidFill>
                      <a:ln w="6350" cap="flat" cmpd="sng">
                        <a:solidFill>
                          <a:srgbClr val="000000"/>
                        </a:solidFill>
                        <a:prstDash val="solid"/>
                        <a:headEnd type="none" w="med" len="med"/>
                        <a:tailEnd type="none" w="med" len="med"/>
                      </a:ln>
                    </p:spPr>
                    <p:txBody>
                      <a:bodyPr/>
                      <a:p>
                        <a:endParaRPr lang="zh-CN" altLang="en-US" sz="1200"/>
                      </a:p>
                    </p:txBody>
                  </p:sp>
                  <p:grpSp>
                    <p:nvGrpSpPr>
                      <p:cNvPr id="10605" name="组合 10604"/>
                      <p:cNvGrpSpPr/>
                      <p:nvPr/>
                    </p:nvGrpSpPr>
                    <p:grpSpPr>
                      <a:xfrm>
                        <a:off x="4184" y="1389"/>
                        <a:ext cx="359" cy="167"/>
                        <a:chOff x="7149" y="4059"/>
                        <a:chExt cx="209" cy="182"/>
                      </a:xfrm>
                    </p:grpSpPr>
                    <p:sp>
                      <p:nvSpPr>
                        <p:cNvPr id="10606" name="任意多边形 10605"/>
                        <p:cNvSpPr/>
                        <p:nvPr/>
                      </p:nvSpPr>
                      <p:spPr>
                        <a:xfrm flipV="1">
                          <a:off x="7155" y="4059"/>
                          <a:ext cx="203" cy="71"/>
                        </a:xfrm>
                        <a:custGeom>
                          <a:avLst/>
                          <a:gdLst>
                            <a:gd name="txL" fmla="*/ 3059 w 21600"/>
                            <a:gd name="txT" fmla="*/ 0 h 21600"/>
                            <a:gd name="txR" fmla="*/ 18540 w 21600"/>
                            <a:gd name="txB" fmla="*/ 3267 h 21600"/>
                          </a:gdLst>
                          <a:ahLst/>
                          <a:cxnLst>
                            <a:cxn ang="270">
                              <a:pos x="10800" y="0"/>
                            </a:cxn>
                            <a:cxn ang="180">
                              <a:pos x="3059" y="3267"/>
                            </a:cxn>
                            <a:cxn ang="270">
                              <a:pos x="10800" y="0"/>
                            </a:cxn>
                            <a:cxn ang="0">
                              <a:pos x="18540" y="3267"/>
                            </a:cxn>
                          </a:cxnLst>
                          <a:rect l="txL" t="txT" r="txR" b="txB"/>
                          <a:pathLst>
                            <a:path w="21600" h="21600">
                              <a:moveTo>
                                <a:pt x="3059" y="3267"/>
                              </a:moveTo>
                              <a:arcTo wR="10800" hR="10800" stAng="-8146807" swAng="5493615"/>
                              <a:lnTo>
                                <a:pt x="18540" y="3267"/>
                              </a:lnTo>
                              <a:arcTo wR="10800" hR="10800" stAng="18946807" swAng="-5493615"/>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sp>
                      <p:nvSpPr>
                        <p:cNvPr id="10607" name="任意多边形 10606"/>
                        <p:cNvSpPr/>
                        <p:nvPr/>
                      </p:nvSpPr>
                      <p:spPr>
                        <a:xfrm flipV="1">
                          <a:off x="7149" y="4170"/>
                          <a:ext cx="203" cy="71"/>
                        </a:xfrm>
                        <a:custGeom>
                          <a:avLst/>
                          <a:gdLst>
                            <a:gd name="txL" fmla="*/ 3059 w 21600"/>
                            <a:gd name="txT" fmla="*/ 0 h 21600"/>
                            <a:gd name="txR" fmla="*/ 18540 w 21600"/>
                            <a:gd name="txB" fmla="*/ 3267 h 21600"/>
                          </a:gdLst>
                          <a:ahLst/>
                          <a:cxnLst>
                            <a:cxn ang="270">
                              <a:pos x="10800" y="0"/>
                            </a:cxn>
                            <a:cxn ang="180">
                              <a:pos x="3059" y="3267"/>
                            </a:cxn>
                            <a:cxn ang="270">
                              <a:pos x="10800" y="0"/>
                            </a:cxn>
                            <a:cxn ang="0">
                              <a:pos x="18540" y="3267"/>
                            </a:cxn>
                          </a:cxnLst>
                          <a:rect l="txL" t="txT" r="txR" b="txB"/>
                          <a:pathLst>
                            <a:path w="21600" h="21600">
                              <a:moveTo>
                                <a:pt x="3059" y="3267"/>
                              </a:moveTo>
                              <a:arcTo wR="10800" hR="10800" stAng="-8146807" swAng="5493615"/>
                              <a:lnTo>
                                <a:pt x="18540" y="3267"/>
                              </a:lnTo>
                              <a:arcTo wR="10800" hR="10800" stAng="18946807" swAng="-5493615"/>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sz="1200"/>
                        </a:p>
                      </p:txBody>
                    </p:sp>
                    <p:sp>
                      <p:nvSpPr>
                        <p:cNvPr id="10608" name="直接连接符 10607"/>
                        <p:cNvSpPr/>
                        <p:nvPr/>
                      </p:nvSpPr>
                      <p:spPr>
                        <a:xfrm>
                          <a:off x="7329" y="4119"/>
                          <a:ext cx="0" cy="111"/>
                        </a:xfrm>
                        <a:prstGeom prst="line">
                          <a:avLst/>
                        </a:prstGeom>
                        <a:ln w="9525" cap="flat" cmpd="sng">
                          <a:solidFill>
                            <a:srgbClr val="000000"/>
                          </a:solidFill>
                          <a:prstDash val="solid"/>
                          <a:headEnd type="none" w="med" len="med"/>
                          <a:tailEnd type="none" w="med" len="med"/>
                        </a:ln>
                      </p:spPr>
                    </p:sp>
                  </p:grpSp>
                </p:grpSp>
              </p:grpSp>
            </p:grpSp>
          </p:grpSp>
        </p:grpSp>
        <p:sp>
          <p:nvSpPr>
            <p:cNvPr id="10609" name="文本框 10608"/>
            <p:cNvSpPr txBox="1"/>
            <p:nvPr/>
          </p:nvSpPr>
          <p:spPr>
            <a:xfrm>
              <a:off x="4695" y="3660"/>
              <a:ext cx="480" cy="207"/>
            </a:xfrm>
            <a:prstGeom prst="rect">
              <a:avLst/>
            </a:prstGeom>
            <a:solidFill>
              <a:srgbClr val="FFFFFF"/>
            </a:solidFill>
            <a:ln w="9525">
              <a:noFill/>
            </a:ln>
          </p:spPr>
          <p:txBody>
            <a:bodyPr lIns="0" tIns="0" rIns="0" bIns="0"/>
            <a:p>
              <a:pPr algn="just"/>
              <a:r>
                <a:rPr lang="en-US" altLang="zh-CN" sz="675">
                  <a:latin typeface="Times New Roman" panose="02020603050405020304" charset="0"/>
                  <a:ea typeface="DotumChe" panose="020B0609000101010101" pitchFamily="49" charset="-127"/>
                </a:rPr>
                <a:t>MnO</a:t>
              </a:r>
              <a:r>
                <a:rPr lang="en-US" altLang="zh-CN" sz="675" baseline="-25000">
                  <a:latin typeface="Times New Roman" panose="02020603050405020304" charset="0"/>
                  <a:ea typeface="DotumChe" panose="020B0609000101010101" pitchFamily="49" charset="-127"/>
                </a:rPr>
                <a:t>2</a:t>
              </a:r>
              <a:endParaRPr lang="en-US" altLang="zh-CN" sz="1200">
                <a:latin typeface="Arial" panose="020B0604020202020204" pitchFamily="34" charset="0"/>
              </a:endParaRPr>
            </a:p>
          </p:txBody>
        </p:sp>
      </p:grpSp>
      <p:sp>
        <p:nvSpPr>
          <p:cNvPr id="10610" name="矩形 10609"/>
          <p:cNvSpPr/>
          <p:nvPr/>
        </p:nvSpPr>
        <p:spPr>
          <a:xfrm>
            <a:off x="1656075" y="4516912"/>
            <a:ext cx="1249680" cy="275590"/>
          </a:xfrm>
          <a:prstGeom prst="rect">
            <a:avLst/>
          </a:prstGeom>
          <a:noFill/>
          <a:ln w="9525">
            <a:noFill/>
          </a:ln>
        </p:spPr>
        <p:txBody>
          <a:bodyPr wrap="none" anchor="ctr">
            <a:spAutoFit/>
          </a:bodyPr>
          <a:p>
            <a:r>
              <a:rPr lang="zh-CN" altLang="en-US" sz="1200" dirty="0">
                <a:latin typeface="Arial" panose="020B0604020202020204" pitchFamily="34" charset="0"/>
              </a:rPr>
              <a:t>实验室制取氯气</a:t>
            </a:r>
            <a:endParaRPr lang="zh-CN" altLang="en-US" sz="1200" dirty="0">
              <a:latin typeface="Arial" panose="020B0604020202020204" pitchFamily="34" charset="0"/>
            </a:endParaRPr>
          </a:p>
        </p:txBody>
      </p:sp>
      <p:sp>
        <p:nvSpPr>
          <p:cNvPr id="10611" name="矩形 10610"/>
          <p:cNvSpPr/>
          <p:nvPr/>
        </p:nvSpPr>
        <p:spPr>
          <a:xfrm>
            <a:off x="3708028" y="1600595"/>
            <a:ext cx="1028954" cy="1050391"/>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讨论：</a:t>
            </a:r>
            <a:endPar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10612" name="矩形 10611"/>
          <p:cNvSpPr/>
          <p:nvPr/>
        </p:nvSpPr>
        <p:spPr>
          <a:xfrm>
            <a:off x="4084358" y="2283174"/>
            <a:ext cx="3961130" cy="1476375"/>
          </a:xfrm>
          <a:prstGeom prst="rect">
            <a:avLst/>
          </a:prstGeom>
          <a:noFill/>
          <a:ln w="9525">
            <a:noFill/>
          </a:ln>
        </p:spPr>
        <p:txBody>
          <a:bodyPr wrap="none" anchor="ctr">
            <a:spAutoFit/>
          </a:bodyPr>
          <a:p>
            <a:r>
              <a:rPr lang="en-US" altLang="zh-CN" sz="1800">
                <a:latin typeface="Arial" panose="020B0604020202020204" pitchFamily="34" charset="0"/>
              </a:rPr>
              <a:t>     </a:t>
            </a:r>
            <a:r>
              <a:rPr lang="en-US" altLang="zh-CN" sz="1800" dirty="0">
                <a:solidFill>
                  <a:schemeClr val="hlink"/>
                </a:solidFill>
                <a:latin typeface="Arial" panose="020B0604020202020204" pitchFamily="34" charset="0"/>
              </a:rPr>
              <a:t>1.</a:t>
            </a:r>
            <a:r>
              <a:rPr lang="zh-CN" altLang="en-US" sz="1800" dirty="0">
                <a:solidFill>
                  <a:schemeClr val="hlink"/>
                </a:solidFill>
                <a:latin typeface="Arial" panose="020B0604020202020204" pitchFamily="34" charset="0"/>
              </a:rPr>
              <a:t>为什么用向上排空气法收集</a:t>
            </a:r>
            <a:r>
              <a:rPr lang="en-US" altLang="zh-CN" sz="1800">
                <a:solidFill>
                  <a:schemeClr val="hlink"/>
                </a:solidFill>
                <a:latin typeface="Arial" panose="020B0604020202020204" pitchFamily="34" charset="0"/>
              </a:rPr>
              <a:t>Cl</a:t>
            </a:r>
            <a:r>
              <a:rPr lang="en-US" altLang="zh-CN" sz="1800" baseline="-25000">
                <a:solidFill>
                  <a:schemeClr val="hlink"/>
                </a:solidFill>
                <a:latin typeface="Arial" panose="020B0604020202020204" pitchFamily="34" charset="0"/>
              </a:rPr>
              <a:t>2</a:t>
            </a:r>
            <a:r>
              <a:rPr lang="en-US" altLang="zh-CN" sz="1800">
                <a:solidFill>
                  <a:schemeClr val="hlink"/>
                </a:solidFill>
                <a:latin typeface="Arial" panose="020B0604020202020204" pitchFamily="34" charset="0"/>
              </a:rPr>
              <a:t>?</a:t>
            </a:r>
            <a:endParaRPr lang="en-US" altLang="zh-CN" sz="1800">
              <a:solidFill>
                <a:schemeClr val="hlink"/>
              </a:solidFill>
              <a:latin typeface="Arial" panose="020B0604020202020204" pitchFamily="34" charset="0"/>
            </a:endParaRPr>
          </a:p>
          <a:p>
            <a:r>
              <a:rPr lang="en-US" altLang="zh-CN" sz="1800" dirty="0">
                <a:solidFill>
                  <a:schemeClr val="hlink"/>
                </a:solidFill>
                <a:latin typeface="Arial" panose="020B0604020202020204" pitchFamily="34" charset="0"/>
              </a:rPr>
              <a:t>     2.</a:t>
            </a:r>
            <a:r>
              <a:rPr lang="zh-CN" altLang="en-US" sz="1800" dirty="0">
                <a:solidFill>
                  <a:schemeClr val="hlink"/>
                </a:solidFill>
                <a:latin typeface="Arial" panose="020B0604020202020204" pitchFamily="34" charset="0"/>
              </a:rPr>
              <a:t>多余的</a:t>
            </a:r>
            <a:r>
              <a:rPr lang="en-US" altLang="zh-CN" sz="1800">
                <a:solidFill>
                  <a:schemeClr val="hlink"/>
                </a:solidFill>
                <a:latin typeface="Arial" panose="020B0604020202020204" pitchFamily="34" charset="0"/>
              </a:rPr>
              <a:t>Cl</a:t>
            </a:r>
            <a:r>
              <a:rPr lang="en-US" altLang="zh-CN" sz="1800" baseline="-25000">
                <a:solidFill>
                  <a:schemeClr val="hlink"/>
                </a:solidFill>
                <a:latin typeface="Arial" panose="020B0604020202020204" pitchFamily="34" charset="0"/>
              </a:rPr>
              <a:t>2</a:t>
            </a:r>
            <a:r>
              <a:rPr lang="zh-CN" altLang="en-US" sz="1800" dirty="0">
                <a:solidFill>
                  <a:schemeClr val="hlink"/>
                </a:solidFill>
                <a:latin typeface="Arial" panose="020B0604020202020204" pitchFamily="34" charset="0"/>
              </a:rPr>
              <a:t>为什么可以用</a:t>
            </a:r>
            <a:r>
              <a:rPr lang="en-US" altLang="zh-CN" sz="1800" err="1">
                <a:solidFill>
                  <a:schemeClr val="hlink"/>
                </a:solidFill>
                <a:latin typeface="Arial" panose="020B0604020202020204" pitchFamily="34" charset="0"/>
              </a:rPr>
              <a:t>NaOH</a:t>
            </a:r>
            <a:r>
              <a:rPr lang="zh-CN" altLang="en-US" sz="1800" dirty="0">
                <a:solidFill>
                  <a:schemeClr val="hlink"/>
                </a:solidFill>
                <a:latin typeface="Arial" panose="020B0604020202020204" pitchFamily="34" charset="0"/>
              </a:rPr>
              <a:t>溶</a:t>
            </a:r>
            <a:endParaRPr lang="zh-CN" altLang="en-US" sz="1800" dirty="0">
              <a:solidFill>
                <a:schemeClr val="hlink"/>
              </a:solidFill>
              <a:latin typeface="Arial" panose="020B0604020202020204" pitchFamily="34" charset="0"/>
            </a:endParaRPr>
          </a:p>
          <a:p>
            <a:r>
              <a:rPr lang="zh-CN" altLang="en-US" sz="1800" dirty="0">
                <a:solidFill>
                  <a:schemeClr val="hlink"/>
                </a:solidFill>
                <a:latin typeface="Arial" panose="020B0604020202020204" pitchFamily="34" charset="0"/>
              </a:rPr>
              <a:t>液吸收？</a:t>
            </a:r>
            <a:endParaRPr lang="zh-CN" altLang="en-US" sz="1800" dirty="0">
              <a:solidFill>
                <a:schemeClr val="hlink"/>
              </a:solidFill>
              <a:latin typeface="Arial" panose="020B0604020202020204" pitchFamily="34" charset="0"/>
            </a:endParaRPr>
          </a:p>
          <a:p>
            <a:r>
              <a:rPr lang="zh-CN" altLang="en-US" sz="1800" dirty="0">
                <a:solidFill>
                  <a:schemeClr val="hlink"/>
                </a:solidFill>
                <a:latin typeface="Arial" panose="020B0604020202020204" pitchFamily="34" charset="0"/>
              </a:rPr>
              <a:t>     </a:t>
            </a:r>
            <a:r>
              <a:rPr lang="en-US" altLang="zh-CN" sz="1800" dirty="0">
                <a:solidFill>
                  <a:schemeClr val="hlink"/>
                </a:solidFill>
                <a:latin typeface="Arial" panose="020B0604020202020204" pitchFamily="34" charset="0"/>
              </a:rPr>
              <a:t>3.</a:t>
            </a:r>
            <a:r>
              <a:rPr lang="zh-CN" altLang="en-US" sz="1800" dirty="0">
                <a:solidFill>
                  <a:schemeClr val="hlink"/>
                </a:solidFill>
                <a:latin typeface="Arial" panose="020B0604020202020204" pitchFamily="34" charset="0"/>
              </a:rPr>
              <a:t>集气瓶里除了</a:t>
            </a:r>
            <a:r>
              <a:rPr lang="en-US" altLang="zh-CN" sz="1800">
                <a:solidFill>
                  <a:schemeClr val="hlink"/>
                </a:solidFill>
                <a:latin typeface="Arial" panose="020B0604020202020204" pitchFamily="34" charset="0"/>
              </a:rPr>
              <a:t>Cl</a:t>
            </a:r>
            <a:r>
              <a:rPr lang="en-US" altLang="zh-CN" sz="1800" baseline="-25000">
                <a:solidFill>
                  <a:schemeClr val="hlink"/>
                </a:solidFill>
                <a:latin typeface="Arial" panose="020B0604020202020204" pitchFamily="34" charset="0"/>
              </a:rPr>
              <a:t>2</a:t>
            </a:r>
            <a:r>
              <a:rPr lang="zh-CN" altLang="en-US" sz="1800" dirty="0">
                <a:solidFill>
                  <a:schemeClr val="hlink"/>
                </a:solidFill>
                <a:latin typeface="Arial" panose="020B0604020202020204" pitchFamily="34" charset="0"/>
              </a:rPr>
              <a:t>外可能还含有什</a:t>
            </a:r>
            <a:endParaRPr lang="zh-CN" altLang="en-US" sz="1800" dirty="0">
              <a:solidFill>
                <a:schemeClr val="hlink"/>
              </a:solidFill>
              <a:latin typeface="Arial" panose="020B0604020202020204" pitchFamily="34" charset="0"/>
            </a:endParaRPr>
          </a:p>
          <a:p>
            <a:r>
              <a:rPr lang="zh-CN" altLang="en-US" sz="1800" dirty="0">
                <a:solidFill>
                  <a:schemeClr val="hlink"/>
                </a:solidFill>
                <a:latin typeface="Arial" panose="020B0604020202020204" pitchFamily="34" charset="0"/>
              </a:rPr>
              <a:t>么气体？</a:t>
            </a:r>
            <a:endParaRPr lang="zh-CN" altLang="en-US" sz="1800" dirty="0">
              <a:solidFill>
                <a:schemeClr val="hlink"/>
              </a:solidFill>
              <a:latin typeface="Arial" panose="020B0604020202020204" pitchFamily="34" charset="0"/>
            </a:endParaRPr>
          </a:p>
        </p:txBody>
      </p:sp>
      <p:sp>
        <p:nvSpPr>
          <p:cNvPr id="10613" name="文本框 10612"/>
          <p:cNvSpPr txBox="1"/>
          <p:nvPr/>
        </p:nvSpPr>
        <p:spPr>
          <a:xfrm>
            <a:off x="3978367" y="3760922"/>
            <a:ext cx="756233" cy="185783"/>
          </a:xfrm>
          <a:prstGeom prst="rect">
            <a:avLst/>
          </a:prstGeom>
          <a:solidFill>
            <a:srgbClr val="FFFFFF"/>
          </a:solidFill>
          <a:ln w="9525">
            <a:noFill/>
          </a:ln>
        </p:spPr>
        <p:txBody>
          <a:bodyPr lIns="0" tIns="0" rIns="0" bIns="0"/>
          <a:p>
            <a:pPr algn="just"/>
            <a:r>
              <a:rPr lang="en-US" altLang="zh-CN" sz="1200" err="1">
                <a:latin typeface="Times New Roman" panose="02020603050405020304" charset="0"/>
              </a:rPr>
              <a:t>NaOH</a:t>
            </a:r>
            <a:r>
              <a:rPr lang="zh-CN" altLang="en-US" sz="1200" dirty="0">
                <a:latin typeface="Times New Roman" panose="02020603050405020304" charset="0"/>
              </a:rPr>
              <a:t>溶液</a:t>
            </a:r>
            <a:endParaRPr lang="zh-CN" altLang="en-US" sz="12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611"/>
                                        </p:tgtEl>
                                        <p:attrNameLst>
                                          <p:attrName>style.visibility</p:attrName>
                                        </p:attrNameLst>
                                      </p:cBhvr>
                                      <p:to>
                                        <p:strVal val="visible"/>
                                      </p:to>
                                    </p:set>
                                    <p:animEffect transition="in" filter="slide(fromBottom)">
                                      <p:cBhvr>
                                        <p:cTn id="7" dur="500"/>
                                        <p:tgtEl>
                                          <p:spTgt spid="106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612"/>
                                        </p:tgtEl>
                                        <p:attrNameLst>
                                          <p:attrName>style.visibility</p:attrName>
                                        </p:attrNameLst>
                                      </p:cBhvr>
                                      <p:to>
                                        <p:strVal val="visible"/>
                                      </p:to>
                                    </p:set>
                                    <p:animEffect transition="in" filter="slide(fromBottom)">
                                      <p:cBhvr>
                                        <p:cTn id="12" dur="500"/>
                                        <p:tgtEl>
                                          <p:spTgt spid="10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522331" y="36717"/>
            <a:ext cx="3230880" cy="460375"/>
          </a:xfrm>
          <a:prstGeom prst="rect">
            <a:avLst/>
          </a:prstGeom>
          <a:noFill/>
        </p:spPr>
        <p:txBody>
          <a:bodyPr wrap="none" rtlCol="0">
            <a:spAutoFit/>
          </a:bodyPr>
          <a:lstStyle/>
          <a:p>
            <a:pPr algn="ctr"/>
            <a:r>
              <a:rPr lang="zh-CN" altLang="en-US" sz="2400" dirty="0">
                <a:solidFill>
                  <a:schemeClr val="accent1">
                    <a:lumMod val="50000"/>
                  </a:schemeClr>
                </a:solidFill>
                <a:sym typeface="+mn-ea"/>
              </a:rPr>
              <a:t>原子结构和元素周期律</a:t>
            </a:r>
            <a:endParaRPr lang="zh-CN" altLang="en-US" sz="2400" dirty="0">
              <a:solidFill>
                <a:schemeClr val="accent1">
                  <a:lumMod val="50000"/>
                </a:schemeClr>
              </a:solidFill>
              <a:sym typeface="+mn-ea"/>
            </a:endParaRPr>
          </a:p>
        </p:txBody>
      </p:sp>
      <p:pic>
        <p:nvPicPr>
          <p:cNvPr id="44" name="图片 43"/>
          <p:cNvPicPr>
            <a:picLocks noChangeAspect="1"/>
          </p:cNvPicPr>
          <p:nvPr/>
        </p:nvPicPr>
        <p:blipFill rotWithShape="1">
          <a:blip r:embed="rId1" cstate="print">
            <a:extLst>
              <a:ext uri="{28A0092B-C50C-407E-A947-70E740481C1C}">
                <a14:useLocalDpi xmlns:a14="http://schemas.microsoft.com/office/drawing/2010/main" val="0"/>
              </a:ext>
            </a:extLst>
          </a:blip>
          <a:srcRect l="7806" t="7068" r="5020" b="7256"/>
          <a:stretch>
            <a:fillRect/>
          </a:stretch>
        </p:blipFill>
        <p:spPr>
          <a:xfrm>
            <a:off x="79366" y="49515"/>
            <a:ext cx="443474" cy="435847"/>
          </a:xfrm>
          <a:prstGeom prst="rect">
            <a:avLst/>
          </a:prstGeom>
        </p:spPr>
      </p:pic>
      <p:sp>
        <p:nvSpPr>
          <p:cNvPr id="4100" name="矩形 4099"/>
          <p:cNvSpPr/>
          <p:nvPr/>
        </p:nvSpPr>
        <p:spPr>
          <a:xfrm>
            <a:off x="2345055" y="649923"/>
            <a:ext cx="4088765" cy="460375"/>
          </a:xfrm>
          <a:prstGeom prst="rect">
            <a:avLst/>
          </a:prstGeom>
          <a:noFill/>
          <a:ln w="9525">
            <a:noFill/>
          </a:ln>
        </p:spPr>
        <p:txBody>
          <a:bodyPr wrap="square" anchor="ctr">
            <a:spAutoFit/>
          </a:bodyPr>
          <a:p>
            <a:r>
              <a:rPr lang="zh-CN" altLang="en-US" sz="2400" dirty="0">
                <a:solidFill>
                  <a:srgbClr val="C00000"/>
                </a:solidFill>
                <a:latin typeface="Arial" panose="020B0604020202020204" pitchFamily="34" charset="0"/>
              </a:rPr>
              <a:t>任务一   了解原子结构 </a:t>
            </a:r>
            <a:endParaRPr lang="zh-CN" altLang="en-US" sz="2400" dirty="0">
              <a:solidFill>
                <a:srgbClr val="C00000"/>
              </a:solidFill>
              <a:latin typeface="Arial" panose="020B0604020202020204" pitchFamily="34" charset="0"/>
            </a:endParaRPr>
          </a:p>
        </p:txBody>
      </p:sp>
      <p:pic>
        <p:nvPicPr>
          <p:cNvPr id="4101" name="图片 4100" descr="2006310215822328[1]"/>
          <p:cNvPicPr>
            <a:picLocks noChangeAspect="1"/>
          </p:cNvPicPr>
          <p:nvPr/>
        </p:nvPicPr>
        <p:blipFill>
          <a:blip r:embed="rId2"/>
          <a:stretch>
            <a:fillRect/>
          </a:stretch>
        </p:blipFill>
        <p:spPr>
          <a:xfrm>
            <a:off x="3328035" y="1688465"/>
            <a:ext cx="4203700" cy="2651125"/>
          </a:xfrm>
          <a:prstGeom prst="rect">
            <a:avLst/>
          </a:prstGeom>
          <a:noFill/>
          <a:ln w="9525">
            <a:noFill/>
          </a:ln>
        </p:spPr>
      </p:pic>
      <p:sp>
        <p:nvSpPr>
          <p:cNvPr id="4102" name="矩形 4101"/>
          <p:cNvSpPr/>
          <p:nvPr/>
        </p:nvSpPr>
        <p:spPr>
          <a:xfrm>
            <a:off x="3545840" y="4425633"/>
            <a:ext cx="3768725" cy="398780"/>
          </a:xfrm>
          <a:prstGeom prst="rect">
            <a:avLst/>
          </a:prstGeom>
          <a:noFill/>
          <a:ln w="9525">
            <a:noFill/>
          </a:ln>
        </p:spPr>
        <p:txBody>
          <a:bodyPr wrap="square" anchor="ctr">
            <a:spAutoFit/>
          </a:bodyPr>
          <a:p>
            <a:r>
              <a:rPr lang="zh-CN" altLang="en-US" sz="2000" dirty="0">
                <a:latin typeface="Arial" panose="020B0604020202020204" pitchFamily="34" charset="0"/>
              </a:rPr>
              <a:t>原子与原子核的相对大小示意图</a:t>
            </a:r>
            <a:endParaRPr lang="zh-CN" altLang="en-US" sz="2000" dirty="0">
              <a:latin typeface="Arial" panose="020B0604020202020204" pitchFamily="34" charset="0"/>
            </a:endParaRPr>
          </a:p>
        </p:txBody>
      </p:sp>
      <p:sp>
        <p:nvSpPr>
          <p:cNvPr id="4103" name="矩形 4102"/>
          <p:cNvSpPr/>
          <p:nvPr/>
        </p:nvSpPr>
        <p:spPr>
          <a:xfrm>
            <a:off x="816610" y="680720"/>
            <a:ext cx="923290" cy="9271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0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想一想：</a:t>
            </a:r>
            <a:endParaRPr lang="zh-CN" altLang="en-US" sz="20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4104" name="矩形 4103"/>
          <p:cNvSpPr/>
          <p:nvPr/>
        </p:nvSpPr>
        <p:spPr>
          <a:xfrm>
            <a:off x="2445385" y="1222693"/>
            <a:ext cx="2577465" cy="398780"/>
          </a:xfrm>
          <a:prstGeom prst="rect">
            <a:avLst/>
          </a:prstGeom>
          <a:noFill/>
          <a:ln w="9525" cap="flat" cmpd="sng">
            <a:solidFill>
              <a:schemeClr val="bg1"/>
            </a:solidFill>
            <a:prstDash val="solid"/>
            <a:miter/>
            <a:headEnd type="none" w="med" len="med"/>
            <a:tailEnd type="none" w="med" len="med"/>
          </a:ln>
        </p:spPr>
        <p:txBody>
          <a:bodyPr wrap="square" anchor="ctr">
            <a:spAutoFit/>
          </a:bodyPr>
          <a:p>
            <a:r>
              <a:rPr lang="zh-CN" altLang="en-US" sz="2000" dirty="0">
                <a:solidFill>
                  <a:schemeClr val="accent1">
                    <a:lumMod val="50000"/>
                  </a:schemeClr>
                </a:solidFill>
                <a:latin typeface="Arial" panose="020B0604020202020204" pitchFamily="34" charset="0"/>
              </a:rPr>
              <a:t>原子是由什么组成的</a:t>
            </a:r>
            <a:r>
              <a:rPr lang="zh-CN" altLang="en-US" sz="2000" dirty="0">
                <a:solidFill>
                  <a:schemeClr val="accent1">
                    <a:lumMod val="75000"/>
                  </a:schemeClr>
                </a:solidFill>
                <a:latin typeface="Arial" panose="020B0604020202020204" pitchFamily="34" charset="0"/>
              </a:rPr>
              <a:t>？ </a:t>
            </a:r>
            <a:endParaRPr lang="zh-CN" altLang="en-US" sz="2000" dirty="0">
              <a:solidFill>
                <a:schemeClr val="accent1">
                  <a:lumMod val="75000"/>
                </a:schemeClr>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8" presetClass="emph" presetSubtype="0" fill="hold" nodeType="withEffect">
                                  <p:stCondLst>
                                    <p:cond delay="0"/>
                                  </p:stCondLst>
                                  <p:childTnLst>
                                    <p:animRot by="21600000">
                                      <p:cBhvr>
                                        <p:cTn id="11" dur="750" fill="hold"/>
                                        <p:tgtEl>
                                          <p:spTgt spid="44"/>
                                        </p:tgtEl>
                                        <p:attrNameLst>
                                          <p:attrName>r</p:attrName>
                                        </p:attrNameLst>
                                      </p:cBhvr>
                                    </p:animRot>
                                  </p:childTnLst>
                                </p:cTn>
                              </p:par>
                              <p:par>
                                <p:cTn id="12" presetID="22" presetClass="entr" presetSubtype="8" fill="hold" grpId="0" nodeType="withEffect">
                                  <p:stCondLst>
                                    <p:cond delay="250"/>
                                  </p:stCondLst>
                                  <p:childTnLst>
                                    <p:set>
                                      <p:cBhvr>
                                        <p:cTn id="13" dur="1" fill="hold">
                                          <p:stCondLst>
                                            <p:cond delay="0"/>
                                          </p:stCondLst>
                                        </p:cTn>
                                        <p:tgtEl>
                                          <p:spTgt spid="43"/>
                                        </p:tgtEl>
                                        <p:attrNameLst>
                                          <p:attrName>style.visibility</p:attrName>
                                        </p:attrNameLst>
                                      </p:cBhvr>
                                      <p:to>
                                        <p:strVal val="visible"/>
                                      </p:to>
                                    </p:set>
                                    <p:animEffect transition="in" filter="wipe(left)">
                                      <p:cBhvr>
                                        <p:cTn id="14"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矩形 12289"/>
          <p:cNvSpPr/>
          <p:nvPr/>
        </p:nvSpPr>
        <p:spPr>
          <a:xfrm>
            <a:off x="1580086" y="293247"/>
            <a:ext cx="5985510" cy="1076960"/>
          </a:xfrm>
          <a:prstGeom prst="rect">
            <a:avLst/>
          </a:prstGeom>
          <a:noFill/>
          <a:ln w="9525">
            <a:noFill/>
          </a:ln>
        </p:spPr>
        <p:txBody>
          <a:bodyPr wrap="none" tIns="123816" bIns="123816" anchor="ctr">
            <a:spAutoFit/>
          </a:bodyPr>
          <a:p>
            <a:r>
              <a:rPr lang="zh-CN" altLang="en-US" sz="2700" b="1" dirty="0">
                <a:solidFill>
                  <a:srgbClr val="A50021"/>
                </a:solidFill>
                <a:latin typeface="Arial" panose="020B0604020202020204" pitchFamily="34" charset="0"/>
              </a:rPr>
              <a:t>任务二   认识含硫化合物的性质和应用</a:t>
            </a:r>
            <a:endParaRPr lang="zh-CN" altLang="en-US" sz="2700" b="1" dirty="0">
              <a:solidFill>
                <a:srgbClr val="A50021"/>
              </a:solidFill>
              <a:latin typeface="Arial" panose="020B0604020202020204" pitchFamily="34" charset="0"/>
            </a:endParaRPr>
          </a:p>
          <a:p>
            <a:pPr eaLnBrk="0" hangingPunct="0"/>
            <a:endParaRPr lang="zh-CN" altLang="en-US" sz="2700" dirty="0">
              <a:solidFill>
                <a:srgbClr val="A50021"/>
              </a:solidFill>
              <a:latin typeface="Arial" panose="020B0604020202020204" pitchFamily="34" charset="0"/>
            </a:endParaRPr>
          </a:p>
        </p:txBody>
      </p:sp>
      <p:pic>
        <p:nvPicPr>
          <p:cNvPr id="12291" name="图片 12290" descr="20051116101504951"/>
          <p:cNvPicPr>
            <a:picLocks noChangeAspect="1"/>
          </p:cNvPicPr>
          <p:nvPr/>
        </p:nvPicPr>
        <p:blipFill>
          <a:blip r:embed="rId1"/>
          <a:stretch>
            <a:fillRect/>
          </a:stretch>
        </p:blipFill>
        <p:spPr>
          <a:xfrm>
            <a:off x="5526525" y="1370050"/>
            <a:ext cx="2256792" cy="2322292"/>
          </a:xfrm>
          <a:prstGeom prst="rect">
            <a:avLst/>
          </a:prstGeom>
          <a:noFill/>
          <a:ln w="9525">
            <a:noFill/>
          </a:ln>
        </p:spPr>
      </p:pic>
      <p:sp>
        <p:nvSpPr>
          <p:cNvPr id="12292" name="矩形 12291"/>
          <p:cNvSpPr/>
          <p:nvPr/>
        </p:nvSpPr>
        <p:spPr>
          <a:xfrm>
            <a:off x="1385736" y="1047073"/>
            <a:ext cx="1185545" cy="460375"/>
          </a:xfrm>
          <a:prstGeom prst="rect">
            <a:avLst/>
          </a:prstGeom>
          <a:noFill/>
          <a:ln w="9525">
            <a:noFill/>
          </a:ln>
        </p:spPr>
        <p:txBody>
          <a:bodyPr wrap="none" anchor="ctr">
            <a:spAutoFit/>
          </a:bodyPr>
          <a:p>
            <a:r>
              <a:rPr lang="zh-CN" altLang="en-US" sz="2400" b="1" dirty="0">
                <a:latin typeface="Arial" panose="020B0604020202020204" pitchFamily="34" charset="0"/>
              </a:rPr>
              <a:t>一、 硫</a:t>
            </a:r>
            <a:endParaRPr lang="zh-CN" altLang="en-US" sz="2400" b="1" dirty="0">
              <a:latin typeface="Arial" panose="020B0604020202020204" pitchFamily="34" charset="0"/>
            </a:endParaRPr>
          </a:p>
        </p:txBody>
      </p:sp>
      <p:sp>
        <p:nvSpPr>
          <p:cNvPr id="12293" name="文本框 12292"/>
          <p:cNvSpPr txBox="1"/>
          <p:nvPr/>
        </p:nvSpPr>
        <p:spPr>
          <a:xfrm>
            <a:off x="4195114" y="1950725"/>
            <a:ext cx="871753" cy="1096837"/>
          </a:xfrm>
          <a:prstGeom prst="rect">
            <a:avLst/>
          </a:prstGeom>
          <a:solidFill>
            <a:srgbClr val="FFFFFF"/>
          </a:solidFill>
          <a:ln w="9525">
            <a:noFill/>
          </a:ln>
        </p:spPr>
        <p:txBody>
          <a:bodyPr/>
          <a:p>
            <a:endParaRPr lang="zh-CN" altLang="en-US" sz="1200"/>
          </a:p>
        </p:txBody>
      </p:sp>
      <p:sp>
        <p:nvSpPr>
          <p:cNvPr id="12294" name="矩形 12293"/>
          <p:cNvSpPr/>
          <p:nvPr/>
        </p:nvSpPr>
        <p:spPr>
          <a:xfrm>
            <a:off x="1142788" y="1872125"/>
            <a:ext cx="6859693" cy="0"/>
          </a:xfrm>
          <a:prstGeom prst="rect">
            <a:avLst/>
          </a:prstGeom>
          <a:noFill/>
          <a:ln w="9525">
            <a:noFill/>
          </a:ln>
        </p:spPr>
        <p:txBody>
          <a:bodyPr/>
          <a:p>
            <a:endParaRPr lang="zh-CN" altLang="en-US" sz="1200"/>
          </a:p>
        </p:txBody>
      </p:sp>
      <p:sp>
        <p:nvSpPr>
          <p:cNvPr id="12295" name="矩形 12294"/>
          <p:cNvSpPr/>
          <p:nvPr/>
        </p:nvSpPr>
        <p:spPr>
          <a:xfrm>
            <a:off x="1439328" y="1254696"/>
            <a:ext cx="2434590" cy="829945"/>
          </a:xfrm>
          <a:prstGeom prst="rect">
            <a:avLst/>
          </a:prstGeom>
          <a:noFill/>
          <a:ln w="9525">
            <a:noFill/>
          </a:ln>
        </p:spPr>
        <p:txBody>
          <a:bodyPr wrap="none" anchor="ctr">
            <a:spAutoFit/>
          </a:bodyPr>
          <a:p>
            <a:endParaRPr lang="en-US" altLang="zh-CN" sz="2400" dirty="0">
              <a:latin typeface="Arial" panose="020B0604020202020204" pitchFamily="34" charset="0"/>
            </a:endParaRPr>
          </a:p>
          <a:p>
            <a:pPr eaLnBrk="0" hangingPunct="0"/>
            <a:r>
              <a:rPr lang="en-US" altLang="zh-CN" sz="2400">
                <a:latin typeface="Arial" panose="020B0604020202020204" pitchFamily="34" charset="0"/>
              </a:rPr>
              <a:t>1.  </a:t>
            </a:r>
            <a:r>
              <a:rPr lang="zh-CN" altLang="en-US" sz="2400" dirty="0">
                <a:latin typeface="Times New Roman" panose="02020603050405020304" charset="0"/>
              </a:rPr>
              <a:t>硫的物理性质</a:t>
            </a:r>
            <a:endParaRPr lang="zh-CN" altLang="en-US" sz="2400" dirty="0">
              <a:latin typeface="Arial" panose="020B0604020202020204" pitchFamily="34" charset="0"/>
            </a:endParaRPr>
          </a:p>
        </p:txBody>
      </p:sp>
      <p:sp>
        <p:nvSpPr>
          <p:cNvPr id="12296" name="矩形 12295"/>
          <p:cNvSpPr/>
          <p:nvPr/>
        </p:nvSpPr>
        <p:spPr>
          <a:xfrm>
            <a:off x="1439545" y="2431098"/>
            <a:ext cx="3791585" cy="1322070"/>
          </a:xfrm>
          <a:prstGeom prst="rect">
            <a:avLst/>
          </a:prstGeom>
          <a:noFill/>
          <a:ln w="9525">
            <a:noFill/>
          </a:ln>
        </p:spPr>
        <p:txBody>
          <a:bodyPr wrap="square" anchor="ctr">
            <a:spAutoFit/>
          </a:bodyPr>
          <a:p>
            <a:r>
              <a:rPr lang="en-US" altLang="zh-CN" sz="2000" dirty="0">
                <a:latin typeface="Arial" panose="020B0604020202020204" pitchFamily="34" charset="0"/>
              </a:rPr>
              <a:t>  </a:t>
            </a:r>
            <a:r>
              <a:rPr lang="zh-CN" altLang="en-US" sz="2000" dirty="0">
                <a:latin typeface="Arial" panose="020B0604020202020204" pitchFamily="34" charset="0"/>
              </a:rPr>
              <a:t>单质硫（俗称硫磺）通常是一种淡黄色的晶体  ，质脆，易研成粉末。硫不溶于水，微溶于酒精，易溶于二硫化碳。</a:t>
            </a:r>
            <a:endParaRPr lang="zh-CN" altLang="en-US" sz="20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矩形 13313"/>
          <p:cNvSpPr/>
          <p:nvPr/>
        </p:nvSpPr>
        <p:spPr>
          <a:xfrm>
            <a:off x="415536" y="340621"/>
            <a:ext cx="2442210" cy="460375"/>
          </a:xfrm>
          <a:prstGeom prst="rect">
            <a:avLst/>
          </a:prstGeom>
          <a:noFill/>
          <a:ln w="9525">
            <a:noFill/>
          </a:ln>
        </p:spPr>
        <p:txBody>
          <a:bodyPr wrap="none" anchor="ctr">
            <a:spAutoFit/>
          </a:bodyPr>
          <a:p>
            <a:r>
              <a:rPr lang="en-US" altLang="zh-CN" sz="2400" b="1" dirty="0">
                <a:latin typeface="Arial" panose="020B0604020202020204" pitchFamily="34" charset="0"/>
              </a:rPr>
              <a:t>2.  </a:t>
            </a:r>
            <a:r>
              <a:rPr lang="zh-CN" altLang="en-US" sz="2400" b="1" dirty="0">
                <a:latin typeface="Arial" panose="020B0604020202020204" pitchFamily="34" charset="0"/>
              </a:rPr>
              <a:t>硫的化学性质</a:t>
            </a:r>
            <a:r>
              <a:rPr lang="zh-CN" altLang="en-US" sz="2400" dirty="0">
                <a:latin typeface="Arial" panose="020B0604020202020204" pitchFamily="34" charset="0"/>
              </a:rPr>
              <a:t> </a:t>
            </a:r>
            <a:endParaRPr lang="zh-CN" altLang="en-US" sz="2400" dirty="0">
              <a:latin typeface="Arial" panose="020B0604020202020204" pitchFamily="34" charset="0"/>
            </a:endParaRPr>
          </a:p>
        </p:txBody>
      </p:sp>
      <p:sp>
        <p:nvSpPr>
          <p:cNvPr id="13315" name="矩形 13314"/>
          <p:cNvSpPr/>
          <p:nvPr/>
        </p:nvSpPr>
        <p:spPr>
          <a:xfrm>
            <a:off x="835025" y="962343"/>
            <a:ext cx="6762750" cy="737235"/>
          </a:xfrm>
          <a:prstGeom prst="rect">
            <a:avLst/>
          </a:prstGeom>
          <a:noFill/>
          <a:ln w="9525">
            <a:noFill/>
          </a:ln>
        </p:spPr>
        <p:txBody>
          <a:bodyPr wrap="square" anchor="ctr">
            <a:spAutoFit/>
          </a:bodyPr>
          <a:p>
            <a:r>
              <a:rPr lang="en-US" altLang="zh-CN" sz="2100" dirty="0">
                <a:latin typeface="Arial" panose="020B0604020202020204" pitchFamily="34" charset="0"/>
              </a:rPr>
              <a:t>        </a:t>
            </a:r>
            <a:r>
              <a:rPr lang="zh-CN" altLang="en-US" sz="2100" dirty="0">
                <a:latin typeface="Arial" panose="020B0604020202020204" pitchFamily="34" charset="0"/>
              </a:rPr>
              <a:t>硫是一种化学性质比较活泼的非金属，与氧相似，容易与金属和非金属发生反应，但没有氧气活泼。 </a:t>
            </a:r>
            <a:endParaRPr lang="zh-CN" altLang="en-US" sz="2100" dirty="0">
              <a:latin typeface="Arial" panose="020B0604020202020204" pitchFamily="34" charset="0"/>
            </a:endParaRPr>
          </a:p>
        </p:txBody>
      </p:sp>
      <p:sp>
        <p:nvSpPr>
          <p:cNvPr id="13316" name="矩形 13315"/>
          <p:cNvSpPr/>
          <p:nvPr/>
        </p:nvSpPr>
        <p:spPr>
          <a:xfrm>
            <a:off x="4626227" y="2018908"/>
            <a:ext cx="2560476" cy="506730"/>
          </a:xfrm>
          <a:prstGeom prst="rect">
            <a:avLst/>
          </a:prstGeom>
          <a:noFill/>
          <a:ln w="9525">
            <a:noFill/>
          </a:ln>
        </p:spPr>
        <p:txBody>
          <a:bodyPr anchor="ctr">
            <a:spAutoFit/>
          </a:bodyPr>
          <a:p>
            <a:r>
              <a:rPr lang="en-US" altLang="zh-CN" sz="2700">
                <a:latin typeface="Times New Roman" panose="02020603050405020304" charset="0"/>
                <a:cs typeface="Times New Roman" panose="02020603050405020304" charset="0"/>
              </a:rPr>
              <a:t>S</a:t>
            </a:r>
            <a:r>
              <a:rPr lang="zh-CN" altLang="en-US" sz="2700" dirty="0">
                <a:latin typeface="Times New Roman" panose="02020603050405020304" charset="0"/>
                <a:cs typeface="Times New Roman" panose="02020603050405020304" charset="0"/>
              </a:rPr>
              <a:t>＋</a:t>
            </a:r>
            <a:r>
              <a:rPr lang="en-US" altLang="zh-CN" sz="2700">
                <a:latin typeface="Times New Roman" panose="02020603050405020304" charset="0"/>
                <a:cs typeface="Times New Roman" panose="02020603050405020304" charset="0"/>
              </a:rPr>
              <a:t>O</a:t>
            </a:r>
            <a:r>
              <a:rPr lang="en-US" altLang="zh-CN" sz="2700" baseline="-30000">
                <a:latin typeface="Times New Roman" panose="02020603050405020304" charset="0"/>
                <a:cs typeface="Times New Roman" panose="02020603050405020304" charset="0"/>
              </a:rPr>
              <a:t>2</a:t>
            </a:r>
            <a:endParaRPr lang="en-US" altLang="zh-CN" sz="2700">
              <a:latin typeface="Arial" panose="020B0604020202020204" pitchFamily="34" charset="0"/>
            </a:endParaRPr>
          </a:p>
        </p:txBody>
      </p:sp>
      <p:pic>
        <p:nvPicPr>
          <p:cNvPr id="13317" name="图片 13316"/>
          <p:cNvPicPr>
            <a:picLocks noChangeAspect="1"/>
          </p:cNvPicPr>
          <p:nvPr/>
        </p:nvPicPr>
        <p:blipFill>
          <a:blip r:embed="rId1"/>
          <a:stretch>
            <a:fillRect/>
          </a:stretch>
        </p:blipFill>
        <p:spPr>
          <a:xfrm>
            <a:off x="5652799" y="1816152"/>
            <a:ext cx="1134945" cy="844361"/>
          </a:xfrm>
          <a:prstGeom prst="rect">
            <a:avLst/>
          </a:prstGeom>
          <a:noFill/>
          <a:ln w="9525">
            <a:noFill/>
          </a:ln>
        </p:spPr>
      </p:pic>
      <p:sp>
        <p:nvSpPr>
          <p:cNvPr id="13318" name="矩形 13317"/>
          <p:cNvSpPr/>
          <p:nvPr/>
        </p:nvSpPr>
        <p:spPr>
          <a:xfrm>
            <a:off x="6787744" y="1965317"/>
            <a:ext cx="732790" cy="506730"/>
          </a:xfrm>
          <a:prstGeom prst="rect">
            <a:avLst/>
          </a:prstGeom>
          <a:noFill/>
          <a:ln w="9525">
            <a:noFill/>
          </a:ln>
        </p:spPr>
        <p:txBody>
          <a:bodyPr wrap="none" anchor="ctr">
            <a:spAutoFit/>
          </a:bodyPr>
          <a:p>
            <a:r>
              <a:rPr lang="en-US" altLang="zh-CN" sz="2700">
                <a:latin typeface="Times New Roman" panose="02020603050405020304" charset="0"/>
                <a:cs typeface="Times New Roman" panose="02020603050405020304" charset="0"/>
              </a:rPr>
              <a:t>SO</a:t>
            </a:r>
            <a:r>
              <a:rPr lang="en-US" altLang="zh-CN" sz="2700" baseline="-30000">
                <a:latin typeface="Times New Roman" panose="02020603050405020304" charset="0"/>
                <a:cs typeface="Times New Roman" panose="02020603050405020304" charset="0"/>
              </a:rPr>
              <a:t>2</a:t>
            </a:r>
            <a:endParaRPr lang="en-US" altLang="zh-CN" sz="2700">
              <a:latin typeface="Arial" panose="020B0604020202020204" pitchFamily="34" charset="0"/>
            </a:endParaRPr>
          </a:p>
        </p:txBody>
      </p:sp>
      <p:sp>
        <p:nvSpPr>
          <p:cNvPr id="13319" name="矩形 13318"/>
          <p:cNvSpPr/>
          <p:nvPr/>
        </p:nvSpPr>
        <p:spPr>
          <a:xfrm>
            <a:off x="4357079" y="2883516"/>
            <a:ext cx="1075690" cy="506730"/>
          </a:xfrm>
          <a:prstGeom prst="rect">
            <a:avLst/>
          </a:prstGeom>
          <a:noFill/>
          <a:ln w="9525">
            <a:noFill/>
          </a:ln>
        </p:spPr>
        <p:txBody>
          <a:bodyPr wrap="none" anchor="ctr">
            <a:spAutoFit/>
          </a:bodyPr>
          <a:p>
            <a:r>
              <a:rPr lang="en-US" altLang="zh-CN" sz="2700">
                <a:latin typeface="Times New Roman" panose="02020603050405020304" charset="0"/>
                <a:cs typeface="Times New Roman" panose="02020603050405020304" charset="0"/>
              </a:rPr>
              <a:t>S</a:t>
            </a:r>
            <a:r>
              <a:rPr lang="zh-CN" altLang="en-US" sz="2700" dirty="0">
                <a:latin typeface="Times New Roman" panose="02020603050405020304" charset="0"/>
                <a:cs typeface="Times New Roman" panose="02020603050405020304" charset="0"/>
              </a:rPr>
              <a:t>＋</a:t>
            </a:r>
            <a:r>
              <a:rPr lang="en-US" altLang="zh-CN" sz="2700">
                <a:latin typeface="Times New Roman" panose="02020603050405020304" charset="0"/>
                <a:cs typeface="Times New Roman" panose="02020603050405020304" charset="0"/>
              </a:rPr>
              <a:t>H</a:t>
            </a:r>
            <a:r>
              <a:rPr lang="en-US" altLang="zh-CN" sz="2700" baseline="-30000">
                <a:latin typeface="Times New Roman" panose="02020603050405020304" charset="0"/>
                <a:cs typeface="Times New Roman" panose="02020603050405020304" charset="0"/>
              </a:rPr>
              <a:t>2</a:t>
            </a:r>
            <a:r>
              <a:rPr lang="en-US" altLang="zh-CN" sz="900">
                <a:latin typeface="Times New Roman" panose="02020603050405020304" charset="0"/>
                <a:cs typeface="Times New Roman" panose="02020603050405020304" charset="0"/>
              </a:rPr>
              <a:t> </a:t>
            </a:r>
            <a:endParaRPr lang="en-US" altLang="zh-CN" sz="1200">
              <a:latin typeface="Arial" panose="020B0604020202020204" pitchFamily="34" charset="0"/>
            </a:endParaRPr>
          </a:p>
        </p:txBody>
      </p:sp>
      <p:pic>
        <p:nvPicPr>
          <p:cNvPr id="13320" name="图片 13319"/>
          <p:cNvPicPr>
            <a:picLocks noChangeAspect="1"/>
          </p:cNvPicPr>
          <p:nvPr/>
        </p:nvPicPr>
        <p:blipFill>
          <a:blip r:embed="rId1"/>
          <a:stretch>
            <a:fillRect/>
          </a:stretch>
        </p:blipFill>
        <p:spPr>
          <a:xfrm>
            <a:off x="5437242" y="2686713"/>
            <a:ext cx="1080164" cy="803871"/>
          </a:xfrm>
          <a:prstGeom prst="rect">
            <a:avLst/>
          </a:prstGeom>
          <a:noFill/>
          <a:ln w="9525">
            <a:noFill/>
          </a:ln>
        </p:spPr>
      </p:pic>
      <p:sp>
        <p:nvSpPr>
          <p:cNvPr id="13321" name="矩形 13320"/>
          <p:cNvSpPr/>
          <p:nvPr/>
        </p:nvSpPr>
        <p:spPr>
          <a:xfrm>
            <a:off x="6625779" y="2883516"/>
            <a:ext cx="761365" cy="506730"/>
          </a:xfrm>
          <a:prstGeom prst="rect">
            <a:avLst/>
          </a:prstGeom>
          <a:noFill/>
          <a:ln w="9525">
            <a:noFill/>
          </a:ln>
        </p:spPr>
        <p:txBody>
          <a:bodyPr wrap="none" anchor="ctr">
            <a:spAutoFit/>
          </a:bodyPr>
          <a:p>
            <a:r>
              <a:rPr lang="en-US" altLang="zh-CN" sz="900" dirty="0">
                <a:latin typeface="Times New Roman" panose="02020603050405020304" charset="0"/>
                <a:cs typeface="Times New Roman" panose="02020603050405020304" charset="0"/>
              </a:rPr>
              <a:t> </a:t>
            </a:r>
            <a:r>
              <a:rPr lang="en-US" altLang="zh-CN" sz="2700">
                <a:latin typeface="Times New Roman" panose="02020603050405020304" charset="0"/>
                <a:cs typeface="Times New Roman" panose="02020603050405020304" charset="0"/>
              </a:rPr>
              <a:t>H</a:t>
            </a:r>
            <a:r>
              <a:rPr lang="en-US" altLang="zh-CN" sz="2700" baseline="-30000">
                <a:latin typeface="Times New Roman" panose="02020603050405020304" charset="0"/>
                <a:cs typeface="Times New Roman" panose="02020603050405020304" charset="0"/>
              </a:rPr>
              <a:t>2</a:t>
            </a:r>
            <a:r>
              <a:rPr lang="en-US" altLang="zh-CN" sz="2700">
                <a:latin typeface="Times New Roman" panose="02020603050405020304" charset="0"/>
                <a:cs typeface="Times New Roman" panose="02020603050405020304" charset="0"/>
              </a:rPr>
              <a:t>S </a:t>
            </a:r>
            <a:endParaRPr lang="en-US" altLang="zh-CN" sz="2700">
              <a:latin typeface="Arial" panose="020B0604020202020204" pitchFamily="34" charset="0"/>
            </a:endParaRPr>
          </a:p>
        </p:txBody>
      </p:sp>
      <p:sp>
        <p:nvSpPr>
          <p:cNvPr id="13322" name="矩形 13321"/>
          <p:cNvSpPr/>
          <p:nvPr/>
        </p:nvSpPr>
        <p:spPr>
          <a:xfrm>
            <a:off x="3847738" y="3586158"/>
            <a:ext cx="1087755" cy="506730"/>
          </a:xfrm>
          <a:prstGeom prst="rect">
            <a:avLst/>
          </a:prstGeom>
          <a:noFill/>
          <a:ln w="9525">
            <a:noFill/>
          </a:ln>
        </p:spPr>
        <p:txBody>
          <a:bodyPr wrap="none" anchor="ctr">
            <a:spAutoFit/>
          </a:bodyPr>
          <a:p>
            <a:pPr algn="ctr"/>
            <a:r>
              <a:rPr lang="en-US" altLang="zh-CN" sz="900" dirty="0">
                <a:latin typeface="Times New Roman" panose="02020603050405020304" charset="0"/>
                <a:cs typeface="Times New Roman" panose="02020603050405020304" charset="0"/>
              </a:rPr>
              <a:t> </a:t>
            </a:r>
            <a:r>
              <a:rPr lang="en-US" altLang="zh-CN" sz="2700">
                <a:latin typeface="Times New Roman" panose="02020603050405020304" charset="0"/>
                <a:cs typeface="Times New Roman" panose="02020603050405020304" charset="0"/>
              </a:rPr>
              <a:t>S</a:t>
            </a:r>
            <a:r>
              <a:rPr lang="zh-CN" altLang="en-US" sz="2700" dirty="0">
                <a:latin typeface="Times New Roman" panose="02020603050405020304" charset="0"/>
                <a:cs typeface="Times New Roman" panose="02020603050405020304" charset="0"/>
              </a:rPr>
              <a:t>＋</a:t>
            </a:r>
            <a:r>
              <a:rPr lang="en-US" altLang="zh-CN" sz="2700">
                <a:latin typeface="Times New Roman" panose="02020603050405020304" charset="0"/>
                <a:cs typeface="Times New Roman" panose="02020603050405020304" charset="0"/>
              </a:rPr>
              <a:t>Fe</a:t>
            </a:r>
            <a:endParaRPr lang="en-US" altLang="zh-CN" sz="2700">
              <a:latin typeface="Arial" panose="020B0604020202020204" pitchFamily="34" charset="0"/>
            </a:endParaRPr>
          </a:p>
        </p:txBody>
      </p:sp>
      <p:pic>
        <p:nvPicPr>
          <p:cNvPr id="13323" name="图片 13322"/>
          <p:cNvPicPr>
            <a:picLocks noChangeAspect="1"/>
          </p:cNvPicPr>
          <p:nvPr/>
        </p:nvPicPr>
        <p:blipFill>
          <a:blip r:embed="rId2"/>
          <a:stretch>
            <a:fillRect/>
          </a:stretch>
        </p:blipFill>
        <p:spPr>
          <a:xfrm>
            <a:off x="5004939" y="3166654"/>
            <a:ext cx="1118273" cy="1188537"/>
          </a:xfrm>
          <a:prstGeom prst="rect">
            <a:avLst/>
          </a:prstGeom>
          <a:noFill/>
          <a:ln w="9525">
            <a:noFill/>
          </a:ln>
        </p:spPr>
      </p:pic>
      <p:sp>
        <p:nvSpPr>
          <p:cNvPr id="13324" name="矩形 13323"/>
          <p:cNvSpPr/>
          <p:nvPr/>
        </p:nvSpPr>
        <p:spPr>
          <a:xfrm>
            <a:off x="6171269" y="3531376"/>
            <a:ext cx="1478280" cy="506730"/>
          </a:xfrm>
          <a:prstGeom prst="rect">
            <a:avLst/>
          </a:prstGeom>
          <a:noFill/>
          <a:ln w="9525">
            <a:noFill/>
          </a:ln>
        </p:spPr>
        <p:txBody>
          <a:bodyPr wrap="none" anchor="ctr">
            <a:spAutoFit/>
          </a:bodyPr>
          <a:p>
            <a:pPr algn="ctr"/>
            <a:r>
              <a:rPr lang="en-US" altLang="zh-CN" sz="2700" err="1">
                <a:latin typeface="Times New Roman" panose="02020603050405020304" charset="0"/>
                <a:cs typeface="Times New Roman" panose="02020603050405020304" charset="0"/>
              </a:rPr>
              <a:t>FeS</a:t>
            </a:r>
            <a:r>
              <a:rPr lang="zh-CN" altLang="en-US" sz="1500" dirty="0">
                <a:latin typeface="Times New Roman" panose="02020603050405020304" charset="0"/>
                <a:cs typeface="Times New Roman" panose="02020603050405020304" charset="0"/>
              </a:rPr>
              <a:t>（黑色）</a:t>
            </a:r>
            <a:endParaRPr lang="zh-CN" altLang="en-US" sz="1500" dirty="0">
              <a:latin typeface="Arial" panose="020B0604020202020204" pitchFamily="34" charset="0"/>
            </a:endParaRPr>
          </a:p>
        </p:txBody>
      </p:sp>
      <p:pic>
        <p:nvPicPr>
          <p:cNvPr id="13325" name="图片 13324" descr="2004126235745360[1]"/>
          <p:cNvPicPr>
            <a:picLocks noChangeAspect="1"/>
          </p:cNvPicPr>
          <p:nvPr/>
        </p:nvPicPr>
        <p:blipFill>
          <a:blip r:embed="rId3"/>
          <a:stretch>
            <a:fillRect/>
          </a:stretch>
        </p:blipFill>
        <p:spPr>
          <a:xfrm>
            <a:off x="1709666" y="2086490"/>
            <a:ext cx="2160327" cy="1916189"/>
          </a:xfrm>
          <a:prstGeom prst="rect">
            <a:avLst/>
          </a:prstGeom>
          <a:noFill/>
          <a:ln w="9525">
            <a:noFill/>
          </a:ln>
        </p:spPr>
      </p:pic>
      <p:sp>
        <p:nvSpPr>
          <p:cNvPr id="13326" name="矩形 13325"/>
          <p:cNvSpPr/>
          <p:nvPr/>
        </p:nvSpPr>
        <p:spPr>
          <a:xfrm>
            <a:off x="2141970" y="4246573"/>
            <a:ext cx="1249680" cy="275590"/>
          </a:xfrm>
          <a:prstGeom prst="rect">
            <a:avLst/>
          </a:prstGeom>
          <a:noFill/>
          <a:ln w="9525">
            <a:noFill/>
          </a:ln>
        </p:spPr>
        <p:txBody>
          <a:bodyPr wrap="none" anchor="ctr">
            <a:spAutoFit/>
          </a:bodyPr>
          <a:p>
            <a:r>
              <a:rPr lang="zh-CN" altLang="en-US" sz="1200" dirty="0">
                <a:latin typeface="Arial" panose="020B0604020202020204" pitchFamily="34" charset="0"/>
              </a:rPr>
              <a:t>硫在空气中燃烧 </a:t>
            </a:r>
            <a:endParaRPr lang="zh-CN" altLang="en-US" sz="12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矩形 15361"/>
          <p:cNvSpPr/>
          <p:nvPr/>
        </p:nvSpPr>
        <p:spPr>
          <a:xfrm>
            <a:off x="71617" y="414604"/>
            <a:ext cx="1797685" cy="460375"/>
          </a:xfrm>
          <a:prstGeom prst="rect">
            <a:avLst/>
          </a:prstGeom>
          <a:noFill/>
          <a:ln w="9525">
            <a:noFill/>
          </a:ln>
        </p:spPr>
        <p:txBody>
          <a:bodyPr wrap="none" anchor="ctr">
            <a:spAutoFit/>
          </a:bodyPr>
          <a:p>
            <a:r>
              <a:rPr lang="zh-CN" altLang="en-US" sz="2400" b="1" dirty="0">
                <a:latin typeface="Arial" panose="020B0604020202020204" pitchFamily="34" charset="0"/>
              </a:rPr>
              <a:t>二、 硫化氢</a:t>
            </a:r>
            <a:endParaRPr lang="zh-CN" altLang="en-US" sz="2400" b="1" dirty="0">
              <a:latin typeface="Arial" panose="020B0604020202020204" pitchFamily="34" charset="0"/>
            </a:endParaRPr>
          </a:p>
        </p:txBody>
      </p:sp>
      <p:sp>
        <p:nvSpPr>
          <p:cNvPr id="15363" name="矩形 15362"/>
          <p:cNvSpPr/>
          <p:nvPr/>
        </p:nvSpPr>
        <p:spPr>
          <a:xfrm>
            <a:off x="1925222" y="645568"/>
            <a:ext cx="2577465" cy="398780"/>
          </a:xfrm>
          <a:prstGeom prst="rect">
            <a:avLst/>
          </a:prstGeom>
          <a:noFill/>
          <a:ln w="9525">
            <a:noFill/>
          </a:ln>
        </p:spPr>
        <p:txBody>
          <a:bodyPr wrap="none" anchor="ctr">
            <a:spAutoFit/>
          </a:bodyPr>
          <a:p>
            <a:r>
              <a:rPr lang="en-US" altLang="zh-CN" sz="2000" b="1" dirty="0">
                <a:latin typeface="Arial" panose="020B0604020202020204" pitchFamily="34" charset="0"/>
              </a:rPr>
              <a:t>1.  </a:t>
            </a:r>
            <a:r>
              <a:rPr lang="zh-CN" altLang="en-US" sz="2000" b="1" dirty="0">
                <a:latin typeface="Arial" panose="020B0604020202020204" pitchFamily="34" charset="0"/>
              </a:rPr>
              <a:t>硫化氢的物理性质</a:t>
            </a:r>
            <a:endParaRPr lang="zh-CN" altLang="en-US" sz="2000" b="1" dirty="0">
              <a:latin typeface="Arial" panose="020B0604020202020204" pitchFamily="34" charset="0"/>
            </a:endParaRPr>
          </a:p>
        </p:txBody>
      </p:sp>
      <p:sp>
        <p:nvSpPr>
          <p:cNvPr id="15364" name="文本框 15363"/>
          <p:cNvSpPr txBox="1"/>
          <p:nvPr/>
        </p:nvSpPr>
        <p:spPr>
          <a:xfrm>
            <a:off x="1494110" y="1059918"/>
            <a:ext cx="6104651" cy="706755"/>
          </a:xfrm>
          <a:prstGeom prst="rect">
            <a:avLst/>
          </a:prstGeom>
          <a:noFill/>
          <a:ln w="9525">
            <a:noFill/>
          </a:ln>
        </p:spPr>
        <p:txBody>
          <a:bodyPr>
            <a:spAutoFit/>
          </a:bodyPr>
          <a:p>
            <a:r>
              <a:rPr lang="en-US" altLang="zh-CN" sz="2000" dirty="0">
                <a:latin typeface="Arial" panose="020B0604020202020204" pitchFamily="34" charset="0"/>
              </a:rPr>
              <a:t>       </a:t>
            </a:r>
            <a:r>
              <a:rPr lang="zh-CN" altLang="en-US" sz="2000" dirty="0">
                <a:latin typeface="Arial" panose="020B0604020202020204" pitchFamily="34" charset="0"/>
              </a:rPr>
              <a:t>硫化氢是无色、有臭鸡蛋气味的气体，比空气略重，能溶于水，其水溶液称为氢硫酸，是一种弱酸。</a:t>
            </a:r>
            <a:endParaRPr lang="zh-CN" altLang="en-US" sz="2000" dirty="0">
              <a:latin typeface="Arial" panose="020B0604020202020204" pitchFamily="34" charset="0"/>
            </a:endParaRPr>
          </a:p>
        </p:txBody>
      </p:sp>
      <p:sp>
        <p:nvSpPr>
          <p:cNvPr id="15365" name="云形标注 15364"/>
          <p:cNvSpPr/>
          <p:nvPr/>
        </p:nvSpPr>
        <p:spPr>
          <a:xfrm>
            <a:off x="1153160" y="1925955"/>
            <a:ext cx="6596380" cy="2930525"/>
          </a:xfrm>
          <a:prstGeom prst="cloudCallout">
            <a:avLst>
              <a:gd name="adj1" fmla="val -36278"/>
              <a:gd name="adj2" fmla="val -18088"/>
            </a:avLst>
          </a:prstGeom>
          <a:solidFill>
            <a:srgbClr val="FFFF00"/>
          </a:solidFill>
          <a:ln w="9525" cap="flat" cmpd="sng">
            <a:solidFill>
              <a:srgbClr val="CC3300"/>
            </a:solidFill>
            <a:prstDash val="solid"/>
            <a:headEnd type="none" w="med" len="med"/>
            <a:tailEnd type="none" w="med" len="med"/>
          </a:ln>
        </p:spPr>
        <p:txBody>
          <a:bodyPr/>
          <a:p>
            <a:pPr algn="just">
              <a:lnSpc>
                <a:spcPct val="176000"/>
              </a:lnSpc>
            </a:pPr>
            <a:r>
              <a:rPr lang="zh-CN" altLang="en-US" sz="1800" b="1" dirty="0">
                <a:solidFill>
                  <a:srgbClr val="0000FF"/>
                </a:solidFill>
                <a:latin typeface="Times New Roman" panose="02020603050405020304" charset="0"/>
              </a:rPr>
              <a:t>注意</a:t>
            </a:r>
            <a:endParaRPr lang="zh-CN" altLang="en-US" sz="1800" b="1" dirty="0">
              <a:solidFill>
                <a:srgbClr val="0000FF"/>
              </a:solidFill>
              <a:latin typeface="Times New Roman" panose="02020603050405020304" charset="0"/>
            </a:endParaRPr>
          </a:p>
          <a:p>
            <a:pPr algn="just">
              <a:lnSpc>
                <a:spcPct val="176000"/>
              </a:lnSpc>
            </a:pPr>
            <a:r>
              <a:rPr lang="zh-CN" altLang="en-US" sz="1500" dirty="0">
                <a:solidFill>
                  <a:srgbClr val="0000FF"/>
                </a:solidFill>
                <a:latin typeface="Times New Roman" panose="02020603050405020304" charset="0"/>
              </a:rPr>
              <a:t>硫化氢有剧毒，空气中</a:t>
            </a:r>
            <a:r>
              <a:rPr lang="en-US" altLang="zh-CN" sz="1500">
                <a:solidFill>
                  <a:srgbClr val="0000FF"/>
                </a:solidFill>
                <a:latin typeface="Times New Roman" panose="02020603050405020304" charset="0"/>
              </a:rPr>
              <a:t>H</a:t>
            </a:r>
            <a:r>
              <a:rPr lang="en-US" altLang="zh-CN" sz="1500" baseline="-25000">
                <a:solidFill>
                  <a:srgbClr val="0000FF"/>
                </a:solidFill>
                <a:latin typeface="Times New Roman" panose="02020603050405020304" charset="0"/>
              </a:rPr>
              <a:t>2</a:t>
            </a:r>
            <a:r>
              <a:rPr lang="en-US" altLang="zh-CN" sz="1500" dirty="0">
                <a:solidFill>
                  <a:srgbClr val="0000FF"/>
                </a:solidFill>
                <a:latin typeface="Times New Roman" panose="02020603050405020304" charset="0"/>
              </a:rPr>
              <a:t>S</a:t>
            </a:r>
            <a:r>
              <a:rPr lang="zh-CN" altLang="en-US" sz="1500" dirty="0">
                <a:solidFill>
                  <a:srgbClr val="0000FF"/>
                </a:solidFill>
                <a:latin typeface="Times New Roman" panose="02020603050405020304" charset="0"/>
              </a:rPr>
              <a:t>限量为</a:t>
            </a:r>
            <a:r>
              <a:rPr lang="en-US" altLang="zh-CN" sz="1500">
                <a:solidFill>
                  <a:srgbClr val="0000FF"/>
                </a:solidFill>
                <a:latin typeface="Times New Roman" panose="02020603050405020304" charset="0"/>
              </a:rPr>
              <a:t>0.01m</a:t>
            </a:r>
            <a:r>
              <a:rPr lang="en-US" altLang="zh-CN" sz="1500">
                <a:solidFill>
                  <a:srgbClr val="0000FF"/>
                </a:solidFill>
                <a:latin typeface="宋体" panose="02010600030101010101" pitchFamily="2" charset="-122"/>
              </a:rPr>
              <a:t>g</a:t>
            </a:r>
            <a:r>
              <a:rPr lang="en-US" altLang="zh-CN" sz="1500">
                <a:solidFill>
                  <a:srgbClr val="0000FF"/>
                </a:solidFill>
                <a:latin typeface="Arial" panose="020B0604020202020204" pitchFamily="34" charset="0"/>
              </a:rPr>
              <a:t>·</a:t>
            </a:r>
            <a:r>
              <a:rPr lang="en-US" altLang="zh-CN" sz="1500">
                <a:solidFill>
                  <a:srgbClr val="0000FF"/>
                </a:solidFill>
                <a:latin typeface="Times New Roman" panose="02020603050405020304" charset="0"/>
              </a:rPr>
              <a:t>L</a:t>
            </a:r>
            <a:r>
              <a:rPr lang="en-US" altLang="zh-CN" sz="1500" baseline="30000">
                <a:solidFill>
                  <a:srgbClr val="0000FF"/>
                </a:solidFill>
                <a:latin typeface="Times New Roman" panose="02020603050405020304" charset="0"/>
              </a:rPr>
              <a:t>-1</a:t>
            </a:r>
            <a:r>
              <a:rPr lang="zh-CN" altLang="en-US" sz="1500" dirty="0">
                <a:solidFill>
                  <a:srgbClr val="0000FF"/>
                </a:solidFill>
                <a:latin typeface="Times New Roman" panose="02020603050405020304" charset="0"/>
              </a:rPr>
              <a:t>，当达到</a:t>
            </a:r>
            <a:r>
              <a:rPr lang="en-US" altLang="zh-CN" sz="1500" dirty="0">
                <a:solidFill>
                  <a:srgbClr val="0000FF"/>
                </a:solidFill>
                <a:latin typeface="Times New Roman" panose="02020603050405020304" charset="0"/>
              </a:rPr>
              <a:t>0.1</a:t>
            </a:r>
            <a:r>
              <a:rPr lang="zh-CN" altLang="en-US" sz="1500" dirty="0">
                <a:solidFill>
                  <a:srgbClr val="0000FF"/>
                </a:solidFill>
                <a:latin typeface="Times New Roman" panose="02020603050405020304" charset="0"/>
              </a:rPr>
              <a:t>％时，人会感到头痛、头晕和恶心，长时间吸入就会昏迷甚至窒息死亡。因此，在制取和使用</a:t>
            </a:r>
            <a:r>
              <a:rPr lang="en-US" altLang="zh-CN" sz="1500">
                <a:solidFill>
                  <a:srgbClr val="0000FF"/>
                </a:solidFill>
                <a:latin typeface="Times New Roman" panose="02020603050405020304" charset="0"/>
              </a:rPr>
              <a:t>H</a:t>
            </a:r>
            <a:r>
              <a:rPr lang="en-US" altLang="zh-CN" sz="1500" baseline="-25000">
                <a:solidFill>
                  <a:srgbClr val="0000FF"/>
                </a:solidFill>
                <a:latin typeface="Times New Roman" panose="02020603050405020304" charset="0"/>
              </a:rPr>
              <a:t>2</a:t>
            </a:r>
            <a:r>
              <a:rPr lang="en-US" altLang="zh-CN" sz="1500" dirty="0">
                <a:solidFill>
                  <a:srgbClr val="0000FF"/>
                </a:solidFill>
                <a:latin typeface="Times New Roman" panose="02020603050405020304" charset="0"/>
              </a:rPr>
              <a:t>S</a:t>
            </a:r>
            <a:r>
              <a:rPr lang="zh-CN" altLang="en-US" sz="1500" dirty="0">
                <a:solidFill>
                  <a:srgbClr val="0000FF"/>
                </a:solidFill>
                <a:latin typeface="Times New Roman" panose="02020603050405020304" charset="0"/>
              </a:rPr>
              <a:t>时，必须注意通风。</a:t>
            </a:r>
            <a:endParaRPr lang="zh-CN" altLang="en-US" sz="1500" dirty="0">
              <a:solidFill>
                <a:srgbClr val="0000FF"/>
              </a:solidFill>
              <a:latin typeface="Times New Roman" panose="02020603050405020304" charset="0"/>
            </a:endParaRPr>
          </a:p>
          <a:p>
            <a:pPr algn="just">
              <a:lnSpc>
                <a:spcPct val="176000"/>
              </a:lnSpc>
            </a:pPr>
            <a:endParaRPr lang="zh-CN" altLang="en-US" sz="1500" dirty="0">
              <a:solidFill>
                <a:srgbClr val="0000FF"/>
              </a:solidFill>
              <a:latin typeface="Times New Roman" panose="02020603050405020304" charset="0"/>
              <a:ea typeface="仿宋" panose="02010609060101010101" pitchFamily="49" charset="-122"/>
            </a:endParaRPr>
          </a:p>
          <a:p>
            <a:endParaRPr lang="zh-CN" altLang="en-US" sz="1500" dirty="0">
              <a:solidFill>
                <a:srgbClr val="0000FF"/>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矩形 16385"/>
          <p:cNvSpPr/>
          <p:nvPr/>
        </p:nvSpPr>
        <p:spPr>
          <a:xfrm>
            <a:off x="-51480" y="370215"/>
            <a:ext cx="3054350" cy="460375"/>
          </a:xfrm>
          <a:prstGeom prst="rect">
            <a:avLst/>
          </a:prstGeom>
          <a:noFill/>
          <a:ln w="9525">
            <a:noFill/>
          </a:ln>
        </p:spPr>
        <p:txBody>
          <a:bodyPr wrap="none" anchor="ctr">
            <a:spAutoFit/>
          </a:bodyPr>
          <a:p>
            <a:r>
              <a:rPr lang="en-US" altLang="zh-CN" sz="2400" b="1" dirty="0">
                <a:latin typeface="Arial" panose="020B0604020202020204" pitchFamily="34" charset="0"/>
              </a:rPr>
              <a:t>2.  </a:t>
            </a:r>
            <a:r>
              <a:rPr lang="zh-CN" altLang="en-US" sz="2400" b="1" dirty="0">
                <a:latin typeface="Arial" panose="020B0604020202020204" pitchFamily="34" charset="0"/>
              </a:rPr>
              <a:t>硫化氢的化学性质</a:t>
            </a:r>
            <a:endParaRPr lang="zh-CN" altLang="en-US" sz="2400" b="1" dirty="0">
              <a:latin typeface="Arial" panose="020B0604020202020204" pitchFamily="34" charset="0"/>
            </a:endParaRPr>
          </a:p>
        </p:txBody>
      </p:sp>
      <p:sp>
        <p:nvSpPr>
          <p:cNvPr id="16387" name="矩形 16386"/>
          <p:cNvSpPr/>
          <p:nvPr/>
        </p:nvSpPr>
        <p:spPr>
          <a:xfrm>
            <a:off x="1261623" y="939250"/>
            <a:ext cx="5631180" cy="414020"/>
          </a:xfrm>
          <a:prstGeom prst="rect">
            <a:avLst/>
          </a:prstGeom>
          <a:noFill/>
          <a:ln w="9525">
            <a:noFill/>
          </a:ln>
        </p:spPr>
        <p:txBody>
          <a:bodyPr wrap="none" anchor="ctr">
            <a:spAutoFit/>
          </a:bodyPr>
          <a:p>
            <a:pPr indent="381000" algn="ctr"/>
            <a:r>
              <a:rPr lang="zh-CN" altLang="en-US" sz="2100" dirty="0">
                <a:latin typeface="Times New Roman" panose="02020603050405020304" charset="0"/>
                <a:cs typeface="Times New Roman" panose="02020603050405020304" charset="0"/>
              </a:rPr>
              <a:t>硫化氢在较高温度时，易分解成氢气和硫。</a:t>
            </a:r>
            <a:endParaRPr lang="zh-CN" altLang="en-US" sz="2100" dirty="0">
              <a:latin typeface="Arial" panose="020B0604020202020204" pitchFamily="34" charset="0"/>
            </a:endParaRPr>
          </a:p>
        </p:txBody>
      </p:sp>
      <p:pic>
        <p:nvPicPr>
          <p:cNvPr id="16388" name="图片 16387"/>
          <p:cNvPicPr>
            <a:picLocks noChangeAspect="1"/>
          </p:cNvPicPr>
          <p:nvPr/>
        </p:nvPicPr>
        <p:blipFill>
          <a:blip r:embed="rId1"/>
          <a:stretch>
            <a:fillRect/>
          </a:stretch>
        </p:blipFill>
        <p:spPr>
          <a:xfrm>
            <a:off x="3003004" y="1492222"/>
            <a:ext cx="813398" cy="864607"/>
          </a:xfrm>
          <a:prstGeom prst="rect">
            <a:avLst/>
          </a:prstGeom>
          <a:noFill/>
          <a:ln w="9525">
            <a:noFill/>
          </a:ln>
        </p:spPr>
      </p:pic>
      <p:sp>
        <p:nvSpPr>
          <p:cNvPr id="16389" name="矩形 16388"/>
          <p:cNvSpPr/>
          <p:nvPr/>
        </p:nvSpPr>
        <p:spPr>
          <a:xfrm>
            <a:off x="4046699" y="1694978"/>
            <a:ext cx="1075690" cy="506730"/>
          </a:xfrm>
          <a:prstGeom prst="rect">
            <a:avLst/>
          </a:prstGeom>
          <a:noFill/>
          <a:ln w="9525">
            <a:noFill/>
          </a:ln>
        </p:spPr>
        <p:txBody>
          <a:bodyPr wrap="none" anchor="ctr">
            <a:spAutoFit/>
          </a:bodyPr>
          <a:p>
            <a:pPr algn="ctr"/>
            <a:r>
              <a:rPr lang="en-US" altLang="zh-CN" sz="2700">
                <a:latin typeface="Times New Roman" panose="02020603050405020304" charset="0"/>
                <a:cs typeface="Times New Roman" panose="02020603050405020304" charset="0"/>
              </a:rPr>
              <a:t>H</a:t>
            </a:r>
            <a:r>
              <a:rPr lang="en-US" altLang="zh-CN" sz="2700" baseline="-30000">
                <a:latin typeface="Times New Roman" panose="02020603050405020304" charset="0"/>
                <a:cs typeface="Times New Roman" panose="02020603050405020304" charset="0"/>
              </a:rPr>
              <a:t>2</a:t>
            </a:r>
            <a:r>
              <a:rPr lang="zh-CN" altLang="en-US" sz="2700" dirty="0">
                <a:latin typeface="Times New Roman" panose="02020603050405020304" charset="0"/>
                <a:cs typeface="Times New Roman" panose="02020603050405020304" charset="0"/>
              </a:rPr>
              <a:t>＋</a:t>
            </a:r>
            <a:r>
              <a:rPr lang="en-US" altLang="zh-CN" sz="2700">
                <a:latin typeface="Times New Roman" panose="02020603050405020304" charset="0"/>
                <a:cs typeface="Times New Roman" panose="02020603050405020304" charset="0"/>
              </a:rPr>
              <a:t>S</a:t>
            </a:r>
            <a:endParaRPr lang="en-US" altLang="zh-CN" sz="2700">
              <a:latin typeface="Arial" panose="020B0604020202020204" pitchFamily="34" charset="0"/>
            </a:endParaRPr>
          </a:p>
        </p:txBody>
      </p:sp>
      <p:sp>
        <p:nvSpPr>
          <p:cNvPr id="16390" name="矩形 16389"/>
          <p:cNvSpPr/>
          <p:nvPr/>
        </p:nvSpPr>
        <p:spPr>
          <a:xfrm>
            <a:off x="2087187" y="1707778"/>
            <a:ext cx="782955" cy="506730"/>
          </a:xfrm>
          <a:prstGeom prst="rect">
            <a:avLst/>
          </a:prstGeom>
          <a:noFill/>
          <a:ln w="9525">
            <a:noFill/>
          </a:ln>
        </p:spPr>
        <p:txBody>
          <a:bodyPr wrap="none" anchor="t">
            <a:spAutoFit/>
          </a:bodyPr>
          <a:p>
            <a:pPr eaLnBrk="0" hangingPunct="0"/>
            <a:r>
              <a:rPr lang="en-US" altLang="zh-CN" sz="2700">
                <a:latin typeface="Arial" panose="020B0604020202020204" pitchFamily="34" charset="0"/>
              </a:rPr>
              <a:t>H</a:t>
            </a:r>
            <a:r>
              <a:rPr lang="en-US" altLang="zh-CN" sz="2700" baseline="-25000">
                <a:latin typeface="Arial" panose="020B0604020202020204" pitchFamily="34" charset="0"/>
              </a:rPr>
              <a:t>2</a:t>
            </a:r>
            <a:r>
              <a:rPr lang="en-US" altLang="zh-CN" sz="2700">
                <a:latin typeface="Arial" panose="020B0604020202020204" pitchFamily="34" charset="0"/>
              </a:rPr>
              <a:t>S</a:t>
            </a:r>
            <a:endParaRPr lang="en-US" altLang="zh-CN" sz="2700">
              <a:latin typeface="Arial" panose="020B0604020202020204" pitchFamily="34" charset="0"/>
            </a:endParaRPr>
          </a:p>
        </p:txBody>
      </p:sp>
      <p:sp>
        <p:nvSpPr>
          <p:cNvPr id="16391" name="矩形 16390"/>
          <p:cNvSpPr/>
          <p:nvPr/>
        </p:nvSpPr>
        <p:spPr>
          <a:xfrm>
            <a:off x="1478627" y="2204959"/>
            <a:ext cx="6111240" cy="737235"/>
          </a:xfrm>
          <a:prstGeom prst="rect">
            <a:avLst/>
          </a:prstGeom>
          <a:noFill/>
          <a:ln w="9525">
            <a:noFill/>
          </a:ln>
        </p:spPr>
        <p:txBody>
          <a:bodyPr wrap="none" anchor="ctr">
            <a:spAutoFit/>
          </a:bodyPr>
          <a:p>
            <a:r>
              <a:rPr lang="en-US" altLang="zh-CN" sz="2100" dirty="0">
                <a:latin typeface="Arial" panose="020B0604020202020204" pitchFamily="34" charset="0"/>
              </a:rPr>
              <a:t>        </a:t>
            </a:r>
            <a:r>
              <a:rPr lang="zh-CN" altLang="en-US" sz="2100" dirty="0">
                <a:latin typeface="Arial" panose="020B0604020202020204" pitchFamily="34" charset="0"/>
              </a:rPr>
              <a:t>硫化氢是可燃性气体，在空气充足的条件下，</a:t>
            </a:r>
            <a:endParaRPr lang="zh-CN" altLang="en-US" sz="2100" dirty="0">
              <a:latin typeface="Arial" panose="020B0604020202020204" pitchFamily="34" charset="0"/>
            </a:endParaRPr>
          </a:p>
          <a:p>
            <a:r>
              <a:rPr lang="zh-CN" altLang="en-US" sz="2100" dirty="0">
                <a:latin typeface="Arial" panose="020B0604020202020204" pitchFamily="34" charset="0"/>
              </a:rPr>
              <a:t>能完全燃烧，生成水和二氧化硫。 </a:t>
            </a:r>
            <a:endParaRPr lang="zh-CN" altLang="en-US" sz="2100" dirty="0">
              <a:latin typeface="Arial" panose="020B0604020202020204" pitchFamily="34" charset="0"/>
            </a:endParaRPr>
          </a:p>
        </p:txBody>
      </p:sp>
      <p:sp>
        <p:nvSpPr>
          <p:cNvPr id="16392" name="矩形 16391"/>
          <p:cNvSpPr/>
          <p:nvPr/>
        </p:nvSpPr>
        <p:spPr>
          <a:xfrm>
            <a:off x="1676937" y="3340828"/>
            <a:ext cx="1778000" cy="506730"/>
          </a:xfrm>
          <a:prstGeom prst="rect">
            <a:avLst/>
          </a:prstGeom>
          <a:noFill/>
          <a:ln w="9525">
            <a:noFill/>
          </a:ln>
        </p:spPr>
        <p:txBody>
          <a:bodyPr wrap="none" anchor="ctr">
            <a:spAutoFit/>
          </a:bodyPr>
          <a:p>
            <a:pPr algn="ctr"/>
            <a:r>
              <a:rPr lang="en-US" altLang="zh-CN" sz="2700">
                <a:solidFill>
                  <a:srgbClr val="FF0000"/>
                </a:solidFill>
                <a:latin typeface="Times New Roman" panose="02020603050405020304" charset="0"/>
                <a:cs typeface="Times New Roman" panose="02020603050405020304" charset="0"/>
              </a:rPr>
              <a:t>2H</a:t>
            </a:r>
            <a:r>
              <a:rPr lang="en-US" altLang="zh-CN" sz="2700" baseline="-30000">
                <a:solidFill>
                  <a:srgbClr val="FF0000"/>
                </a:solidFill>
                <a:latin typeface="Times New Roman" panose="02020603050405020304" charset="0"/>
                <a:cs typeface="Times New Roman" panose="02020603050405020304" charset="0"/>
              </a:rPr>
              <a:t>2</a:t>
            </a:r>
            <a:r>
              <a:rPr lang="en-US" altLang="zh-CN" sz="2700">
                <a:solidFill>
                  <a:srgbClr val="FF0000"/>
                </a:solidFill>
                <a:latin typeface="Times New Roman" panose="02020603050405020304" charset="0"/>
                <a:cs typeface="Times New Roman" panose="02020603050405020304" charset="0"/>
              </a:rPr>
              <a:t>S</a:t>
            </a:r>
            <a:r>
              <a:rPr lang="zh-CN" altLang="en-US" sz="2700" dirty="0">
                <a:solidFill>
                  <a:srgbClr val="FF0000"/>
                </a:solidFill>
                <a:latin typeface="Times New Roman" panose="02020603050405020304" charset="0"/>
                <a:cs typeface="Times New Roman" panose="02020603050405020304" charset="0"/>
              </a:rPr>
              <a:t>＋</a:t>
            </a:r>
            <a:r>
              <a:rPr lang="en-US" altLang="zh-CN" sz="2700">
                <a:solidFill>
                  <a:srgbClr val="FF0000"/>
                </a:solidFill>
                <a:latin typeface="Times New Roman" panose="02020603050405020304" charset="0"/>
                <a:cs typeface="Times New Roman" panose="02020603050405020304" charset="0"/>
              </a:rPr>
              <a:t>3O</a:t>
            </a:r>
            <a:r>
              <a:rPr lang="en-US" altLang="zh-CN" sz="2700" baseline="-30000">
                <a:solidFill>
                  <a:srgbClr val="FF0000"/>
                </a:solidFill>
                <a:latin typeface="Times New Roman" panose="02020603050405020304" charset="0"/>
                <a:cs typeface="Times New Roman" panose="02020603050405020304" charset="0"/>
              </a:rPr>
              <a:t>2</a:t>
            </a:r>
            <a:endParaRPr lang="en-US" altLang="zh-CN" sz="2700">
              <a:solidFill>
                <a:srgbClr val="FF0000"/>
              </a:solidFill>
              <a:latin typeface="Arial" panose="020B0604020202020204" pitchFamily="34" charset="0"/>
            </a:endParaRPr>
          </a:p>
        </p:txBody>
      </p:sp>
      <p:pic>
        <p:nvPicPr>
          <p:cNvPr id="16393" name="图片 16392"/>
          <p:cNvPicPr>
            <a:picLocks noChangeAspect="1"/>
          </p:cNvPicPr>
          <p:nvPr/>
        </p:nvPicPr>
        <p:blipFill>
          <a:blip r:embed="rId2"/>
          <a:stretch>
            <a:fillRect/>
          </a:stretch>
        </p:blipFill>
        <p:spPr>
          <a:xfrm>
            <a:off x="3546063" y="3166654"/>
            <a:ext cx="971790" cy="722887"/>
          </a:xfrm>
          <a:prstGeom prst="rect">
            <a:avLst/>
          </a:prstGeom>
          <a:noFill/>
          <a:ln w="9525">
            <a:noFill/>
          </a:ln>
        </p:spPr>
      </p:pic>
      <p:sp>
        <p:nvSpPr>
          <p:cNvPr id="16394" name="矩形 16393"/>
          <p:cNvSpPr/>
          <p:nvPr/>
        </p:nvSpPr>
        <p:spPr>
          <a:xfrm>
            <a:off x="4480391" y="3320583"/>
            <a:ext cx="2025650" cy="506730"/>
          </a:xfrm>
          <a:prstGeom prst="rect">
            <a:avLst/>
          </a:prstGeom>
          <a:noFill/>
          <a:ln w="9525">
            <a:noFill/>
          </a:ln>
        </p:spPr>
        <p:txBody>
          <a:bodyPr wrap="none" anchor="ctr">
            <a:spAutoFit/>
          </a:bodyPr>
          <a:p>
            <a:pPr algn="ctr"/>
            <a:r>
              <a:rPr lang="en-US" altLang="zh-CN" sz="2700">
                <a:latin typeface="Times New Roman" panose="02020603050405020304" charset="0"/>
                <a:cs typeface="Times New Roman" panose="02020603050405020304" charset="0"/>
              </a:rPr>
              <a:t>2H</a:t>
            </a:r>
            <a:r>
              <a:rPr lang="en-US" altLang="zh-CN" sz="2700" baseline="-30000">
                <a:latin typeface="Times New Roman" panose="02020603050405020304" charset="0"/>
                <a:cs typeface="Times New Roman" panose="02020603050405020304" charset="0"/>
              </a:rPr>
              <a:t>2</a:t>
            </a:r>
            <a:r>
              <a:rPr lang="en-US" altLang="zh-CN" sz="2700">
                <a:latin typeface="Times New Roman" panose="02020603050405020304" charset="0"/>
                <a:cs typeface="Times New Roman" panose="02020603050405020304" charset="0"/>
              </a:rPr>
              <a:t>O</a:t>
            </a:r>
            <a:r>
              <a:rPr lang="zh-CN" altLang="en-US" sz="2700" dirty="0">
                <a:latin typeface="Times New Roman" panose="02020603050405020304" charset="0"/>
                <a:cs typeface="Times New Roman" panose="02020603050405020304" charset="0"/>
              </a:rPr>
              <a:t>＋</a:t>
            </a:r>
            <a:r>
              <a:rPr lang="en-US" altLang="zh-CN" sz="2700">
                <a:latin typeface="Times New Roman" panose="02020603050405020304" charset="0"/>
                <a:cs typeface="Times New Roman" panose="02020603050405020304" charset="0"/>
              </a:rPr>
              <a:t>2SO</a:t>
            </a:r>
            <a:r>
              <a:rPr lang="en-US" altLang="zh-CN" sz="2700" baseline="-30000">
                <a:latin typeface="Times New Roman" panose="02020603050405020304" charset="0"/>
                <a:cs typeface="Times New Roman" panose="02020603050405020304" charset="0"/>
              </a:rPr>
              <a:t>2</a:t>
            </a:r>
            <a:endParaRPr lang="en-US" altLang="zh-CN" sz="2700">
              <a:latin typeface="Arial" panose="020B0604020202020204" pitchFamily="34" charset="0"/>
            </a:endParaRPr>
          </a:p>
        </p:txBody>
      </p:sp>
      <p:sp>
        <p:nvSpPr>
          <p:cNvPr id="16395" name="矩形 16394"/>
          <p:cNvSpPr/>
          <p:nvPr/>
        </p:nvSpPr>
        <p:spPr>
          <a:xfrm>
            <a:off x="1617370" y="4018462"/>
            <a:ext cx="1606550" cy="506730"/>
          </a:xfrm>
          <a:prstGeom prst="rect">
            <a:avLst/>
          </a:prstGeom>
          <a:noFill/>
          <a:ln w="9525">
            <a:noFill/>
          </a:ln>
        </p:spPr>
        <p:txBody>
          <a:bodyPr wrap="none" anchor="ctr">
            <a:spAutoFit/>
          </a:bodyPr>
          <a:p>
            <a:pPr algn="ctr"/>
            <a:r>
              <a:rPr lang="en-US" altLang="zh-CN" sz="2700">
                <a:latin typeface="Times New Roman" panose="02020603050405020304" charset="0"/>
                <a:cs typeface="Times New Roman" panose="02020603050405020304" charset="0"/>
              </a:rPr>
              <a:t>2H</a:t>
            </a:r>
            <a:r>
              <a:rPr lang="en-US" altLang="zh-CN" sz="2700" baseline="-30000">
                <a:latin typeface="Times New Roman" panose="02020603050405020304" charset="0"/>
                <a:cs typeface="Times New Roman" panose="02020603050405020304" charset="0"/>
              </a:rPr>
              <a:t>2</a:t>
            </a:r>
            <a:r>
              <a:rPr lang="en-US" altLang="zh-CN" sz="2700">
                <a:latin typeface="Times New Roman" panose="02020603050405020304" charset="0"/>
                <a:cs typeface="Times New Roman" panose="02020603050405020304" charset="0"/>
              </a:rPr>
              <a:t>S</a:t>
            </a:r>
            <a:r>
              <a:rPr lang="zh-CN" altLang="en-US" sz="2700" dirty="0">
                <a:latin typeface="Times New Roman" panose="02020603050405020304" charset="0"/>
                <a:cs typeface="Times New Roman" panose="02020603050405020304" charset="0"/>
              </a:rPr>
              <a:t>＋</a:t>
            </a:r>
            <a:r>
              <a:rPr lang="en-US" altLang="zh-CN" sz="2700">
                <a:latin typeface="Times New Roman" panose="02020603050405020304" charset="0"/>
                <a:cs typeface="Times New Roman" panose="02020603050405020304" charset="0"/>
              </a:rPr>
              <a:t>O</a:t>
            </a:r>
            <a:r>
              <a:rPr lang="en-US" altLang="zh-CN" sz="2700" baseline="-30000">
                <a:latin typeface="Times New Roman" panose="02020603050405020304" charset="0"/>
                <a:cs typeface="Times New Roman" panose="02020603050405020304" charset="0"/>
              </a:rPr>
              <a:t>2</a:t>
            </a:r>
            <a:endParaRPr lang="en-US" altLang="zh-CN" sz="2700">
              <a:latin typeface="Arial" panose="020B0604020202020204" pitchFamily="34" charset="0"/>
            </a:endParaRPr>
          </a:p>
        </p:txBody>
      </p:sp>
      <p:pic>
        <p:nvPicPr>
          <p:cNvPr id="16396" name="图片 16395"/>
          <p:cNvPicPr>
            <a:picLocks noChangeAspect="1"/>
          </p:cNvPicPr>
          <p:nvPr/>
        </p:nvPicPr>
        <p:blipFill>
          <a:blip r:embed="rId2"/>
          <a:stretch>
            <a:fillRect/>
          </a:stretch>
        </p:blipFill>
        <p:spPr>
          <a:xfrm>
            <a:off x="3492472" y="3760922"/>
            <a:ext cx="1188537" cy="884853"/>
          </a:xfrm>
          <a:prstGeom prst="rect">
            <a:avLst/>
          </a:prstGeom>
          <a:noFill/>
          <a:ln w="9525">
            <a:noFill/>
          </a:ln>
        </p:spPr>
      </p:pic>
      <p:sp>
        <p:nvSpPr>
          <p:cNvPr id="16397" name="矩形 16396"/>
          <p:cNvSpPr/>
          <p:nvPr/>
        </p:nvSpPr>
        <p:spPr>
          <a:xfrm>
            <a:off x="4532667" y="4018462"/>
            <a:ext cx="1666240" cy="506730"/>
          </a:xfrm>
          <a:prstGeom prst="rect">
            <a:avLst/>
          </a:prstGeom>
          <a:noFill/>
          <a:ln w="9525">
            <a:noFill/>
          </a:ln>
        </p:spPr>
        <p:txBody>
          <a:bodyPr wrap="none" anchor="ctr">
            <a:spAutoFit/>
          </a:bodyPr>
          <a:p>
            <a:pPr algn="ctr"/>
            <a:r>
              <a:rPr lang="en-US" altLang="zh-CN" sz="2700">
                <a:latin typeface="Times New Roman" panose="02020603050405020304" charset="0"/>
                <a:cs typeface="Times New Roman" panose="02020603050405020304" charset="0"/>
              </a:rPr>
              <a:t>2H</a:t>
            </a:r>
            <a:r>
              <a:rPr lang="en-US" altLang="zh-CN" sz="2700" baseline="-30000">
                <a:latin typeface="Times New Roman" panose="02020603050405020304" charset="0"/>
                <a:cs typeface="Times New Roman" panose="02020603050405020304" charset="0"/>
              </a:rPr>
              <a:t>2</a:t>
            </a:r>
            <a:r>
              <a:rPr lang="en-US" altLang="zh-CN" sz="2700">
                <a:latin typeface="Times New Roman" panose="02020603050405020304" charset="0"/>
                <a:cs typeface="Times New Roman" panose="02020603050405020304" charset="0"/>
              </a:rPr>
              <a:t>O</a:t>
            </a:r>
            <a:r>
              <a:rPr lang="zh-CN" altLang="en-US" sz="2700" dirty="0">
                <a:latin typeface="Times New Roman" panose="02020603050405020304" charset="0"/>
                <a:cs typeface="Times New Roman" panose="02020603050405020304" charset="0"/>
              </a:rPr>
              <a:t>＋</a:t>
            </a:r>
            <a:r>
              <a:rPr lang="en-US" altLang="zh-CN" sz="2700">
                <a:latin typeface="Times New Roman" panose="02020603050405020304" charset="0"/>
                <a:cs typeface="Times New Roman" panose="02020603050405020304" charset="0"/>
              </a:rPr>
              <a:t>2S</a:t>
            </a:r>
            <a:endParaRPr lang="en-US" altLang="zh-CN" sz="2700">
              <a:latin typeface="Arial" panose="020B0604020202020204" pitchFamily="34" charset="0"/>
            </a:endParaRPr>
          </a:p>
        </p:txBody>
      </p:sp>
      <p:sp>
        <p:nvSpPr>
          <p:cNvPr id="16398" name="矩形 16397"/>
          <p:cNvSpPr/>
          <p:nvPr/>
        </p:nvSpPr>
        <p:spPr>
          <a:xfrm>
            <a:off x="2681456" y="4625286"/>
            <a:ext cx="792480" cy="275590"/>
          </a:xfrm>
          <a:prstGeom prst="rect">
            <a:avLst/>
          </a:prstGeom>
          <a:noFill/>
          <a:ln w="9525">
            <a:noFill/>
          </a:ln>
        </p:spPr>
        <p:txBody>
          <a:bodyPr wrap="none" anchor="ctr">
            <a:spAutoFit/>
          </a:bodyPr>
          <a:p>
            <a:r>
              <a:rPr lang="zh-CN" altLang="en-US" sz="1200" dirty="0">
                <a:solidFill>
                  <a:schemeClr val="hlink"/>
                </a:solidFill>
                <a:latin typeface="Arial" panose="020B0604020202020204" pitchFamily="34" charset="0"/>
              </a:rPr>
              <a:t>空气不足</a:t>
            </a:r>
            <a:r>
              <a:rPr lang="zh-CN" altLang="en-US" sz="1200" dirty="0">
                <a:latin typeface="Arial" panose="020B0604020202020204" pitchFamily="34" charset="0"/>
              </a:rPr>
              <a:t> </a:t>
            </a:r>
            <a:endParaRPr lang="zh-CN" altLang="en-US" sz="12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矩形 17409"/>
          <p:cNvSpPr/>
          <p:nvPr/>
        </p:nvSpPr>
        <p:spPr>
          <a:xfrm>
            <a:off x="90760" y="523189"/>
            <a:ext cx="3266440" cy="460375"/>
          </a:xfrm>
          <a:prstGeom prst="rect">
            <a:avLst/>
          </a:prstGeom>
          <a:noFill/>
          <a:ln w="9525">
            <a:noFill/>
          </a:ln>
        </p:spPr>
        <p:txBody>
          <a:bodyPr wrap="none" anchor="ctr">
            <a:spAutoFit/>
          </a:bodyPr>
          <a:p>
            <a:r>
              <a:rPr lang="zh-CN" altLang="en-US" sz="2400" b="1" dirty="0">
                <a:latin typeface="Arial" panose="020B0604020202020204" pitchFamily="34" charset="0"/>
              </a:rPr>
              <a:t>三、 二氧化硫（</a:t>
            </a:r>
            <a:r>
              <a:rPr lang="en-US" altLang="zh-CN" sz="2400" b="1">
                <a:latin typeface="Arial" panose="020B0604020202020204" pitchFamily="34" charset="0"/>
              </a:rPr>
              <a:t>SO</a:t>
            </a:r>
            <a:r>
              <a:rPr lang="en-US" altLang="zh-CN" sz="2400" b="1" baseline="-25000">
                <a:latin typeface="Arial" panose="020B0604020202020204" pitchFamily="34" charset="0"/>
              </a:rPr>
              <a:t>2</a:t>
            </a:r>
            <a:r>
              <a:rPr lang="zh-CN" altLang="en-US" sz="2400" b="1" dirty="0">
                <a:latin typeface="Arial" panose="020B0604020202020204" pitchFamily="34" charset="0"/>
              </a:rPr>
              <a:t>）</a:t>
            </a:r>
            <a:endParaRPr lang="zh-CN" altLang="en-US" sz="2400" b="1" dirty="0">
              <a:latin typeface="Arial" panose="020B0604020202020204" pitchFamily="34" charset="0"/>
            </a:endParaRPr>
          </a:p>
        </p:txBody>
      </p:sp>
      <p:sp>
        <p:nvSpPr>
          <p:cNvPr id="17411" name="云形标注 17410"/>
          <p:cNvSpPr/>
          <p:nvPr/>
        </p:nvSpPr>
        <p:spPr>
          <a:xfrm>
            <a:off x="1547701" y="1006327"/>
            <a:ext cx="5509191" cy="3132117"/>
          </a:xfrm>
          <a:prstGeom prst="cloudCallout">
            <a:avLst>
              <a:gd name="adj1" fmla="val -41398"/>
              <a:gd name="adj2" fmla="val 569"/>
            </a:avLst>
          </a:prstGeom>
          <a:solidFill>
            <a:srgbClr val="FFFF00"/>
          </a:solidFill>
          <a:ln w="9525" cap="flat" cmpd="sng">
            <a:solidFill>
              <a:srgbClr val="CC3300"/>
            </a:solidFill>
            <a:prstDash val="solid"/>
            <a:headEnd type="none" w="med" len="med"/>
            <a:tailEnd type="none" w="med" len="med"/>
          </a:ln>
        </p:spPr>
        <p:txBody>
          <a:bodyPr/>
          <a:p>
            <a:r>
              <a:rPr lang="en-US" altLang="zh-CN" sz="1800" dirty="0">
                <a:latin typeface="Arial" panose="020B0604020202020204" pitchFamily="34" charset="0"/>
              </a:rPr>
              <a:t>       </a:t>
            </a:r>
            <a:r>
              <a:rPr lang="zh-CN" altLang="en-US" sz="1800" dirty="0">
                <a:solidFill>
                  <a:srgbClr val="0000FF"/>
                </a:solidFill>
                <a:latin typeface="Arial" panose="020B0604020202020204" pitchFamily="34" charset="0"/>
              </a:rPr>
              <a:t>二氧化硫是一种无色、有刺激性气味的有毒气体，是一种大气污染物。能形成酸雨。</a:t>
            </a:r>
            <a:endParaRPr lang="zh-CN" altLang="en-US" sz="18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矩形 18433"/>
          <p:cNvSpPr/>
          <p:nvPr/>
        </p:nvSpPr>
        <p:spPr>
          <a:xfrm>
            <a:off x="833120" y="699135"/>
            <a:ext cx="7140575" cy="1060450"/>
          </a:xfrm>
          <a:prstGeom prst="rect">
            <a:avLst/>
          </a:prstGeom>
          <a:noFill/>
          <a:ln w="9525">
            <a:noFill/>
          </a:ln>
        </p:spPr>
        <p:txBody>
          <a:bodyPr wrap="square" anchor="ctr">
            <a:spAutoFit/>
          </a:bodyPr>
          <a:p>
            <a:r>
              <a:rPr lang="en-US" altLang="zh-CN" sz="2100" dirty="0">
                <a:solidFill>
                  <a:srgbClr val="0000FF"/>
                </a:solidFill>
                <a:latin typeface="Arial" panose="020B0604020202020204" pitchFamily="34" charset="0"/>
              </a:rPr>
              <a:t>         </a:t>
            </a:r>
            <a:r>
              <a:rPr lang="zh-CN" altLang="en-US" sz="2100" dirty="0">
                <a:solidFill>
                  <a:srgbClr val="0000FF"/>
                </a:solidFill>
                <a:latin typeface="Arial" panose="020B0604020202020204" pitchFamily="34" charset="0"/>
              </a:rPr>
              <a:t>二氧化硫易溶于水，与水反应生成亚硫酸（</a:t>
            </a:r>
            <a:r>
              <a:rPr lang="en-US" altLang="zh-CN" sz="2100">
                <a:solidFill>
                  <a:srgbClr val="0000FF"/>
                </a:solidFill>
                <a:latin typeface="Arial" panose="020B0604020202020204" pitchFamily="34" charset="0"/>
              </a:rPr>
              <a:t>H</a:t>
            </a:r>
            <a:r>
              <a:rPr lang="en-US" altLang="zh-CN" sz="2100" baseline="-25000">
                <a:solidFill>
                  <a:srgbClr val="0000FF"/>
                </a:solidFill>
                <a:latin typeface="Arial" panose="020B0604020202020204" pitchFamily="34" charset="0"/>
              </a:rPr>
              <a:t>2</a:t>
            </a:r>
            <a:r>
              <a:rPr lang="en-US" altLang="zh-CN" sz="2100">
                <a:solidFill>
                  <a:srgbClr val="0000FF"/>
                </a:solidFill>
                <a:latin typeface="Arial" panose="020B0604020202020204" pitchFamily="34" charset="0"/>
              </a:rPr>
              <a:t>SO</a:t>
            </a:r>
            <a:r>
              <a:rPr lang="en-US" altLang="zh-CN" sz="2100" baseline="-25000">
                <a:solidFill>
                  <a:srgbClr val="0000FF"/>
                </a:solidFill>
                <a:latin typeface="Arial" panose="020B0604020202020204" pitchFamily="34" charset="0"/>
              </a:rPr>
              <a:t>3</a:t>
            </a:r>
            <a:r>
              <a:rPr lang="zh-CN" altLang="en-US" sz="2100" dirty="0">
                <a:solidFill>
                  <a:srgbClr val="0000FF"/>
                </a:solidFill>
                <a:latin typeface="Arial" panose="020B0604020202020204" pitchFamily="34" charset="0"/>
              </a:rPr>
              <a:t>）。</a:t>
            </a:r>
            <a:r>
              <a:rPr lang="zh-CN" altLang="en-US" sz="2100">
                <a:latin typeface="Arial" panose="020B0604020202020204" pitchFamily="34" charset="0"/>
              </a:rPr>
              <a:t> </a:t>
            </a:r>
            <a:r>
              <a:rPr lang="en-US" altLang="zh-CN" sz="2100">
                <a:latin typeface="Arial" panose="020B0604020202020204" pitchFamily="34" charset="0"/>
              </a:rPr>
              <a:t>H</a:t>
            </a:r>
            <a:r>
              <a:rPr lang="en-US" altLang="zh-CN" sz="2100" baseline="-25000">
                <a:latin typeface="Arial" panose="020B0604020202020204" pitchFamily="34" charset="0"/>
              </a:rPr>
              <a:t>2</a:t>
            </a:r>
            <a:r>
              <a:rPr lang="en-US" altLang="zh-CN" sz="2100">
                <a:latin typeface="Arial" panose="020B0604020202020204" pitchFamily="34" charset="0"/>
              </a:rPr>
              <a:t>SO</a:t>
            </a:r>
            <a:r>
              <a:rPr lang="en-US" altLang="zh-CN" sz="2100" baseline="-25000">
                <a:latin typeface="Arial" panose="020B0604020202020204" pitchFamily="34" charset="0"/>
              </a:rPr>
              <a:t>3</a:t>
            </a:r>
            <a:r>
              <a:rPr lang="zh-CN" altLang="en-US" sz="2100" dirty="0">
                <a:latin typeface="Arial" panose="020B0604020202020204" pitchFamily="34" charset="0"/>
              </a:rPr>
              <a:t>只能存在于溶液中，它很不稳定，容易分解成水和二氧化硫。 </a:t>
            </a:r>
            <a:endParaRPr lang="zh-CN" altLang="en-US" sz="2100" dirty="0">
              <a:latin typeface="Arial" panose="020B0604020202020204" pitchFamily="34" charset="0"/>
            </a:endParaRPr>
          </a:p>
        </p:txBody>
      </p:sp>
      <p:sp>
        <p:nvSpPr>
          <p:cNvPr id="18435" name="文本框 18434"/>
          <p:cNvSpPr txBox="1"/>
          <p:nvPr/>
        </p:nvSpPr>
        <p:spPr>
          <a:xfrm>
            <a:off x="1006475" y="2057400"/>
            <a:ext cx="7032625" cy="1029970"/>
          </a:xfrm>
          <a:prstGeom prst="rect">
            <a:avLst/>
          </a:prstGeom>
          <a:noFill/>
          <a:ln w="9525">
            <a:noFill/>
          </a:ln>
        </p:spPr>
        <p:txBody>
          <a:bodyPr wrap="square">
            <a:spAutoFit/>
          </a:bodyPr>
          <a:p>
            <a:pPr>
              <a:spcBef>
                <a:spcPct val="50000"/>
              </a:spcBef>
            </a:pPr>
            <a:r>
              <a:rPr lang="en-US" altLang="zh-CN" sz="2100" dirty="0">
                <a:latin typeface="Arial" panose="020B0604020202020204" pitchFamily="34" charset="0"/>
              </a:rPr>
              <a:t>     </a:t>
            </a:r>
            <a:r>
              <a:rPr lang="en-US" altLang="zh-CN" sz="2000" dirty="0">
                <a:latin typeface="Arial" panose="020B0604020202020204" pitchFamily="34" charset="0"/>
              </a:rPr>
              <a:t> </a:t>
            </a:r>
            <a:r>
              <a:rPr lang="zh-CN" altLang="en-US" sz="2000" dirty="0">
                <a:solidFill>
                  <a:srgbClr val="FF0000"/>
                </a:solidFill>
                <a:latin typeface="Arial" panose="020B0604020202020204" pitchFamily="34" charset="0"/>
              </a:rPr>
              <a:t>这种在同一条件下，既能向正反应方向进行，同时又能向逆反应方向进行的反应，叫做</a:t>
            </a:r>
            <a:r>
              <a:rPr lang="zh-CN" altLang="en-US" sz="2000" b="1" dirty="0">
                <a:solidFill>
                  <a:srgbClr val="FF0000"/>
                </a:solidFill>
                <a:latin typeface="Arial" panose="020B0604020202020204" pitchFamily="34" charset="0"/>
              </a:rPr>
              <a:t>可逆反应</a:t>
            </a:r>
            <a:r>
              <a:rPr lang="zh-CN" altLang="en-US" sz="2000" dirty="0">
                <a:solidFill>
                  <a:srgbClr val="FF0000"/>
                </a:solidFill>
                <a:latin typeface="Arial" panose="020B0604020202020204" pitchFamily="34" charset="0"/>
              </a:rPr>
              <a:t>。</a:t>
            </a:r>
            <a:r>
              <a:rPr lang="zh-CN" altLang="en-US" sz="2000" dirty="0">
                <a:latin typeface="Arial" panose="020B0604020202020204" pitchFamily="34" charset="0"/>
              </a:rPr>
              <a:t>通常用两个方向相反的箭头“       ”，即可逆符号代替等号。 </a:t>
            </a:r>
            <a:endParaRPr lang="zh-CN" altLang="en-US" sz="2000" dirty="0">
              <a:latin typeface="Arial" panose="020B0604020202020204" pitchFamily="34" charset="0"/>
            </a:endParaRPr>
          </a:p>
        </p:txBody>
      </p:sp>
      <p:pic>
        <p:nvPicPr>
          <p:cNvPr id="18436" name="图片 18435"/>
          <p:cNvPicPr>
            <a:picLocks noChangeAspect="1"/>
          </p:cNvPicPr>
          <p:nvPr/>
        </p:nvPicPr>
        <p:blipFill>
          <a:blip r:embed="rId1"/>
          <a:stretch>
            <a:fillRect/>
          </a:stretch>
        </p:blipFill>
        <p:spPr>
          <a:xfrm>
            <a:off x="2337807" y="2799332"/>
            <a:ext cx="513286" cy="189356"/>
          </a:xfrm>
          <a:prstGeom prst="rect">
            <a:avLst/>
          </a:prstGeom>
          <a:noFill/>
          <a:ln w="9525">
            <a:noFill/>
          </a:ln>
        </p:spPr>
      </p:pic>
      <p:sp>
        <p:nvSpPr>
          <p:cNvPr id="18437" name="矩形 18436"/>
          <p:cNvSpPr/>
          <p:nvPr/>
        </p:nvSpPr>
        <p:spPr>
          <a:xfrm>
            <a:off x="1884145" y="3694532"/>
            <a:ext cx="1682750" cy="506730"/>
          </a:xfrm>
          <a:prstGeom prst="rect">
            <a:avLst/>
          </a:prstGeom>
          <a:noFill/>
          <a:ln w="9525">
            <a:noFill/>
          </a:ln>
        </p:spPr>
        <p:txBody>
          <a:bodyPr wrap="none" anchor="ctr">
            <a:spAutoFit/>
          </a:bodyPr>
          <a:p>
            <a:pPr algn="ctr"/>
            <a:r>
              <a:rPr lang="en-US" altLang="zh-CN" sz="2700">
                <a:latin typeface="Times New Roman" panose="02020603050405020304" charset="0"/>
                <a:cs typeface="Times New Roman" panose="02020603050405020304" charset="0"/>
              </a:rPr>
              <a:t>SO</a:t>
            </a:r>
            <a:r>
              <a:rPr lang="en-US" altLang="zh-CN" sz="2700" baseline="-30000">
                <a:latin typeface="Times New Roman" panose="02020603050405020304" charset="0"/>
                <a:cs typeface="Times New Roman" panose="02020603050405020304" charset="0"/>
              </a:rPr>
              <a:t>2</a:t>
            </a:r>
            <a:r>
              <a:rPr lang="zh-CN" altLang="en-US" sz="2700" dirty="0">
                <a:latin typeface="Times New Roman" panose="02020603050405020304" charset="0"/>
                <a:cs typeface="Times New Roman" panose="02020603050405020304" charset="0"/>
              </a:rPr>
              <a:t>＋</a:t>
            </a:r>
            <a:r>
              <a:rPr lang="en-US" altLang="zh-CN" sz="2700">
                <a:latin typeface="Times New Roman" panose="02020603050405020304" charset="0"/>
                <a:cs typeface="Times New Roman" panose="02020603050405020304" charset="0"/>
              </a:rPr>
              <a:t>H</a:t>
            </a:r>
            <a:r>
              <a:rPr lang="en-US" altLang="zh-CN" sz="2700" baseline="-30000">
                <a:latin typeface="Times New Roman" panose="02020603050405020304" charset="0"/>
                <a:cs typeface="Times New Roman" panose="02020603050405020304" charset="0"/>
              </a:rPr>
              <a:t>2</a:t>
            </a:r>
            <a:r>
              <a:rPr lang="en-US" altLang="zh-CN" sz="2700">
                <a:latin typeface="Times New Roman" panose="02020603050405020304" charset="0"/>
                <a:cs typeface="Times New Roman" panose="02020603050405020304" charset="0"/>
              </a:rPr>
              <a:t>O  </a:t>
            </a:r>
            <a:endParaRPr lang="en-US" altLang="zh-CN" sz="2700">
              <a:latin typeface="Arial" panose="020B0604020202020204" pitchFamily="34" charset="0"/>
            </a:endParaRPr>
          </a:p>
        </p:txBody>
      </p:sp>
      <p:sp>
        <p:nvSpPr>
          <p:cNvPr id="18439" name="矩形 18438"/>
          <p:cNvSpPr/>
          <p:nvPr/>
        </p:nvSpPr>
        <p:spPr>
          <a:xfrm>
            <a:off x="4587465" y="3748123"/>
            <a:ext cx="1149350" cy="506730"/>
          </a:xfrm>
          <a:prstGeom prst="rect">
            <a:avLst/>
          </a:prstGeom>
          <a:noFill/>
          <a:ln w="9525">
            <a:noFill/>
          </a:ln>
        </p:spPr>
        <p:txBody>
          <a:bodyPr wrap="none" anchor="ctr">
            <a:spAutoFit/>
          </a:bodyPr>
          <a:p>
            <a:pPr algn="ctr"/>
            <a:r>
              <a:rPr lang="en-US" altLang="zh-CN" sz="900" dirty="0">
                <a:latin typeface="Times New Roman" panose="02020603050405020304" charset="0"/>
                <a:cs typeface="Times New Roman" panose="02020603050405020304" charset="0"/>
              </a:rPr>
              <a:t>  </a:t>
            </a:r>
            <a:r>
              <a:rPr lang="en-US" altLang="zh-CN" sz="2700">
                <a:latin typeface="Times New Roman" panose="02020603050405020304" charset="0"/>
                <a:cs typeface="Times New Roman" panose="02020603050405020304" charset="0"/>
              </a:rPr>
              <a:t>H</a:t>
            </a:r>
            <a:r>
              <a:rPr lang="en-US" altLang="zh-CN" sz="2700" baseline="-30000">
                <a:latin typeface="Times New Roman" panose="02020603050405020304" charset="0"/>
                <a:cs typeface="Times New Roman" panose="02020603050405020304" charset="0"/>
              </a:rPr>
              <a:t>2</a:t>
            </a:r>
            <a:r>
              <a:rPr lang="en-US" altLang="zh-CN" sz="2700">
                <a:latin typeface="Times New Roman" panose="02020603050405020304" charset="0"/>
                <a:cs typeface="Times New Roman" panose="02020603050405020304" charset="0"/>
              </a:rPr>
              <a:t>SO</a:t>
            </a:r>
            <a:r>
              <a:rPr lang="en-US" altLang="zh-CN" sz="2700" baseline="-30000">
                <a:latin typeface="Times New Roman" panose="02020603050405020304" charset="0"/>
                <a:cs typeface="Times New Roman" panose="02020603050405020304" charset="0"/>
              </a:rPr>
              <a:t>3</a:t>
            </a:r>
            <a:endParaRPr lang="en-US" altLang="zh-CN" sz="2700">
              <a:latin typeface="Arial" panose="020B0604020202020204" pitchFamily="34" charset="0"/>
            </a:endParaRPr>
          </a:p>
        </p:txBody>
      </p:sp>
      <p:pic>
        <p:nvPicPr>
          <p:cNvPr id="2" name="图片 1"/>
          <p:cNvPicPr>
            <a:picLocks noChangeAspect="1"/>
          </p:cNvPicPr>
          <p:nvPr/>
        </p:nvPicPr>
        <p:blipFill>
          <a:blip r:embed="rId1"/>
          <a:stretch>
            <a:fillRect/>
          </a:stretch>
        </p:blipFill>
        <p:spPr>
          <a:xfrm>
            <a:off x="3738880" y="3809365"/>
            <a:ext cx="751840" cy="27749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矩形 19457"/>
          <p:cNvSpPr/>
          <p:nvPr/>
        </p:nvSpPr>
        <p:spPr>
          <a:xfrm>
            <a:off x="1129665" y="802640"/>
            <a:ext cx="6821170" cy="1014730"/>
          </a:xfrm>
          <a:prstGeom prst="rect">
            <a:avLst/>
          </a:prstGeom>
          <a:noFill/>
          <a:ln w="9525">
            <a:noFill/>
          </a:ln>
        </p:spPr>
        <p:txBody>
          <a:bodyPr wrap="square" anchor="ctr">
            <a:spAutoFit/>
          </a:bodyPr>
          <a:p>
            <a:pPr indent="990600" algn="l"/>
            <a:r>
              <a:rPr lang="zh-CN" altLang="en-US" sz="2000" dirty="0">
                <a:latin typeface="Arial" panose="020B0604020202020204" pitchFamily="34" charset="0"/>
              </a:rPr>
              <a:t>二氧化硫在一定的温度（</a:t>
            </a:r>
            <a:r>
              <a:rPr lang="en-US" altLang="zh-CN" sz="2000" dirty="0">
                <a:latin typeface="Arial" panose="020B0604020202020204" pitchFamily="34" charset="0"/>
              </a:rPr>
              <a:t>400℃~500℃</a:t>
            </a:r>
            <a:r>
              <a:rPr lang="zh-CN" altLang="en-US" sz="2000" dirty="0">
                <a:latin typeface="Arial" panose="020B0604020202020204" pitchFamily="34" charset="0"/>
              </a:rPr>
              <a:t>）和有催化剂存在的条件下，可以与氧气反应生成无色的三氧化硫。</a:t>
            </a:r>
            <a:endParaRPr lang="zh-CN" altLang="en-US" sz="2000" dirty="0">
              <a:latin typeface="Arial" panose="020B0604020202020204" pitchFamily="34" charset="0"/>
            </a:endParaRPr>
          </a:p>
          <a:p>
            <a:pPr indent="990600" eaLnBrk="0" hangingPunct="0"/>
            <a:endParaRPr lang="zh-CN" altLang="en-US" sz="2000" dirty="0">
              <a:latin typeface="Arial" panose="020B0604020202020204" pitchFamily="34" charset="0"/>
            </a:endParaRPr>
          </a:p>
        </p:txBody>
      </p:sp>
      <p:sp>
        <p:nvSpPr>
          <p:cNvPr id="19459" name="矩形 19458"/>
          <p:cNvSpPr/>
          <p:nvPr/>
        </p:nvSpPr>
        <p:spPr>
          <a:xfrm>
            <a:off x="2357526" y="1891498"/>
            <a:ext cx="1435100" cy="506730"/>
          </a:xfrm>
          <a:prstGeom prst="rect">
            <a:avLst/>
          </a:prstGeom>
          <a:noFill/>
          <a:ln w="9525">
            <a:noFill/>
          </a:ln>
        </p:spPr>
        <p:txBody>
          <a:bodyPr wrap="none" anchor="ctr">
            <a:spAutoFit/>
          </a:bodyPr>
          <a:p>
            <a:r>
              <a:rPr lang="en-US" altLang="zh-CN" sz="2700">
                <a:latin typeface="Times New Roman" panose="02020603050405020304" charset="0"/>
                <a:cs typeface="Times New Roman" panose="02020603050405020304" charset="0"/>
              </a:rPr>
              <a:t>SO</a:t>
            </a:r>
            <a:r>
              <a:rPr lang="en-US" altLang="zh-CN" sz="2700" baseline="-30000">
                <a:latin typeface="Times New Roman" panose="02020603050405020304" charset="0"/>
                <a:cs typeface="Times New Roman" panose="02020603050405020304" charset="0"/>
              </a:rPr>
              <a:t>2</a:t>
            </a:r>
            <a:r>
              <a:rPr lang="zh-CN" altLang="en-US" sz="2700" dirty="0">
                <a:latin typeface="Times New Roman" panose="02020603050405020304" charset="0"/>
                <a:cs typeface="Times New Roman" panose="02020603050405020304" charset="0"/>
              </a:rPr>
              <a:t>＋</a:t>
            </a:r>
            <a:r>
              <a:rPr lang="en-US" altLang="zh-CN" sz="2700">
                <a:latin typeface="Times New Roman" panose="02020603050405020304" charset="0"/>
                <a:cs typeface="Times New Roman" panose="02020603050405020304" charset="0"/>
              </a:rPr>
              <a:t>O</a:t>
            </a:r>
            <a:r>
              <a:rPr lang="en-US" altLang="zh-CN" sz="2700" baseline="-30000">
                <a:latin typeface="Times New Roman" panose="02020603050405020304" charset="0"/>
                <a:cs typeface="Times New Roman" panose="02020603050405020304" charset="0"/>
              </a:rPr>
              <a:t>2 </a:t>
            </a:r>
            <a:endParaRPr lang="en-US" altLang="zh-CN" sz="2700">
              <a:latin typeface="Arial" panose="020B0604020202020204" pitchFamily="34" charset="0"/>
            </a:endParaRPr>
          </a:p>
        </p:txBody>
      </p:sp>
      <p:pic>
        <p:nvPicPr>
          <p:cNvPr id="19460" name="图片 19459"/>
          <p:cNvPicPr>
            <a:picLocks noChangeAspect="1"/>
          </p:cNvPicPr>
          <p:nvPr/>
        </p:nvPicPr>
        <p:blipFill>
          <a:blip r:embed="rId1"/>
          <a:stretch>
            <a:fillRect/>
          </a:stretch>
        </p:blipFill>
        <p:spPr>
          <a:xfrm>
            <a:off x="3762810" y="1849515"/>
            <a:ext cx="702642" cy="522813"/>
          </a:xfrm>
          <a:prstGeom prst="rect">
            <a:avLst/>
          </a:prstGeom>
          <a:noFill/>
          <a:ln w="9525">
            <a:noFill/>
          </a:ln>
        </p:spPr>
      </p:pic>
      <p:sp>
        <p:nvSpPr>
          <p:cNvPr id="19461" name="矩形 19460"/>
          <p:cNvSpPr/>
          <p:nvPr/>
        </p:nvSpPr>
        <p:spPr>
          <a:xfrm>
            <a:off x="4465703" y="1850049"/>
            <a:ext cx="3897630" cy="691515"/>
          </a:xfrm>
          <a:prstGeom prst="rect">
            <a:avLst/>
          </a:prstGeom>
          <a:noFill/>
          <a:ln w="9525">
            <a:noFill/>
          </a:ln>
        </p:spPr>
        <p:txBody>
          <a:bodyPr wrap="none" anchor="ctr">
            <a:spAutoFit/>
          </a:bodyPr>
          <a:p>
            <a:pPr indent="381000" defTabSz="914400">
              <a:tabLst>
                <a:tab pos="3714750" algn="l"/>
              </a:tabLst>
            </a:pPr>
            <a:r>
              <a:rPr lang="en-US" altLang="zh-CN" sz="2700" baseline="-30000" dirty="0">
                <a:latin typeface="Times New Roman" panose="02020603050405020304" charset="0"/>
                <a:cs typeface="Times New Roman" panose="02020603050405020304" charset="0"/>
              </a:rPr>
              <a:t> </a:t>
            </a:r>
            <a:r>
              <a:rPr lang="en-US" altLang="zh-CN" sz="2700">
                <a:latin typeface="Times New Roman" panose="02020603050405020304" charset="0"/>
                <a:cs typeface="Times New Roman" panose="02020603050405020304" charset="0"/>
              </a:rPr>
              <a:t>SO</a:t>
            </a:r>
            <a:r>
              <a:rPr lang="en-US" altLang="zh-CN" sz="2700" baseline="-30000">
                <a:latin typeface="Times New Roman" panose="02020603050405020304" charset="0"/>
                <a:cs typeface="Times New Roman" panose="02020603050405020304" charset="0"/>
              </a:rPr>
              <a:t>3</a:t>
            </a:r>
            <a:r>
              <a:rPr lang="en-US" altLang="zh-CN" sz="900" baseline="-30000">
                <a:latin typeface="Times New Roman" panose="02020603050405020304" charset="0"/>
                <a:cs typeface="Times New Roman" panose="02020603050405020304" charset="0"/>
              </a:rPr>
              <a:t>	</a:t>
            </a:r>
            <a:endParaRPr lang="en-US" altLang="zh-CN" sz="825">
              <a:latin typeface="Arial" panose="020B0604020202020204" pitchFamily="34" charset="0"/>
            </a:endParaRPr>
          </a:p>
          <a:p>
            <a:pPr indent="381000" defTabSz="914400" eaLnBrk="0" hangingPunct="0">
              <a:tabLst>
                <a:tab pos="3714750" algn="l"/>
              </a:tabLst>
            </a:pPr>
            <a:endParaRPr lang="en-US" altLang="zh-CN" sz="1200">
              <a:latin typeface="Arial" panose="020B0604020202020204" pitchFamily="34" charset="0"/>
            </a:endParaRPr>
          </a:p>
        </p:txBody>
      </p:sp>
      <p:sp>
        <p:nvSpPr>
          <p:cNvPr id="19462" name="矩形 19461"/>
          <p:cNvSpPr/>
          <p:nvPr/>
        </p:nvSpPr>
        <p:spPr>
          <a:xfrm>
            <a:off x="2412308" y="2546911"/>
            <a:ext cx="3308985" cy="598805"/>
          </a:xfrm>
          <a:prstGeom prst="rect">
            <a:avLst/>
          </a:prstGeom>
          <a:noFill/>
          <a:ln w="9525">
            <a:noFill/>
          </a:ln>
        </p:spPr>
        <p:txBody>
          <a:bodyPr wrap="none" anchor="ctr">
            <a:spAutoFit/>
          </a:bodyPr>
          <a:p>
            <a:r>
              <a:rPr lang="en-US" altLang="zh-CN" sz="2700">
                <a:latin typeface="Arial" panose="020B0604020202020204" pitchFamily="34" charset="0"/>
              </a:rPr>
              <a:t>SO</a:t>
            </a:r>
            <a:r>
              <a:rPr lang="en-US" altLang="zh-CN" sz="2700" baseline="-25000">
                <a:latin typeface="Arial" panose="020B0604020202020204" pitchFamily="34" charset="0"/>
              </a:rPr>
              <a:t>3</a:t>
            </a:r>
            <a:r>
              <a:rPr lang="zh-CN" altLang="en-US" sz="2700" dirty="0">
                <a:latin typeface="Arial" panose="020B0604020202020204" pitchFamily="34" charset="0"/>
              </a:rPr>
              <a:t>＋</a:t>
            </a:r>
            <a:r>
              <a:rPr lang="en-US" altLang="zh-CN" sz="2700">
                <a:latin typeface="Arial" panose="020B0604020202020204" pitchFamily="34" charset="0"/>
              </a:rPr>
              <a:t>H</a:t>
            </a:r>
            <a:r>
              <a:rPr lang="en-US" altLang="zh-CN" sz="2700" baseline="-25000">
                <a:latin typeface="Arial" panose="020B0604020202020204" pitchFamily="34" charset="0"/>
              </a:rPr>
              <a:t>2</a:t>
            </a:r>
            <a:r>
              <a:rPr lang="en-US" altLang="zh-CN" sz="2700">
                <a:latin typeface="Arial" panose="020B0604020202020204" pitchFamily="34" charset="0"/>
              </a:rPr>
              <a:t>O</a:t>
            </a:r>
            <a:r>
              <a:rPr lang="zh-CN" altLang="en-US" sz="3300" dirty="0">
                <a:latin typeface="Arial" panose="020B0604020202020204" pitchFamily="34" charset="0"/>
              </a:rPr>
              <a:t>＝ </a:t>
            </a:r>
            <a:r>
              <a:rPr lang="en-US" altLang="zh-CN" sz="2700">
                <a:latin typeface="Arial" panose="020B0604020202020204" pitchFamily="34" charset="0"/>
              </a:rPr>
              <a:t>H</a:t>
            </a:r>
            <a:r>
              <a:rPr lang="en-US" altLang="zh-CN" sz="2700" baseline="-25000">
                <a:latin typeface="Arial" panose="020B0604020202020204" pitchFamily="34" charset="0"/>
              </a:rPr>
              <a:t>2</a:t>
            </a:r>
            <a:r>
              <a:rPr lang="en-US" altLang="zh-CN" sz="2700">
                <a:latin typeface="Arial" panose="020B0604020202020204" pitchFamily="34" charset="0"/>
              </a:rPr>
              <a:t>SO</a:t>
            </a:r>
            <a:r>
              <a:rPr lang="en-US" altLang="zh-CN" sz="2700" baseline="-25000">
                <a:latin typeface="Arial" panose="020B0604020202020204" pitchFamily="34" charset="0"/>
              </a:rPr>
              <a:t>4 </a:t>
            </a:r>
            <a:endParaRPr lang="en-US" altLang="zh-CN" sz="2700" baseline="-25000">
              <a:latin typeface="Arial" panose="020B0604020202020204" pitchFamily="34" charset="0"/>
            </a:endParaRPr>
          </a:p>
        </p:txBody>
      </p:sp>
      <p:sp>
        <p:nvSpPr>
          <p:cNvPr id="19463" name="矩形 19462"/>
          <p:cNvSpPr/>
          <p:nvPr/>
        </p:nvSpPr>
        <p:spPr>
          <a:xfrm>
            <a:off x="1547701" y="3580245"/>
            <a:ext cx="5488940" cy="706755"/>
          </a:xfrm>
          <a:prstGeom prst="rect">
            <a:avLst/>
          </a:prstGeom>
          <a:noFill/>
          <a:ln w="9525">
            <a:noFill/>
          </a:ln>
        </p:spPr>
        <p:txBody>
          <a:bodyPr wrap="none" anchor="ctr">
            <a:spAutoFit/>
          </a:bodyPr>
          <a:p>
            <a:r>
              <a:rPr lang="en-US" altLang="zh-CN" sz="2000">
                <a:latin typeface="Arial" panose="020B0604020202020204" pitchFamily="34" charset="0"/>
              </a:rPr>
              <a:t>        SO</a:t>
            </a:r>
            <a:r>
              <a:rPr lang="en-US" altLang="zh-CN" sz="2000" baseline="-25000">
                <a:latin typeface="Arial" panose="020B0604020202020204" pitchFamily="34" charset="0"/>
              </a:rPr>
              <a:t>3</a:t>
            </a:r>
            <a:r>
              <a:rPr lang="zh-CN" altLang="en-US" sz="2000" dirty="0">
                <a:latin typeface="Arial" panose="020B0604020202020204" pitchFamily="34" charset="0"/>
              </a:rPr>
              <a:t>在常温常压下与</a:t>
            </a:r>
            <a:r>
              <a:rPr lang="en-US" altLang="zh-CN" sz="2000" dirty="0">
                <a:latin typeface="Arial" panose="020B0604020202020204" pitchFamily="34" charset="0"/>
              </a:rPr>
              <a:t>H</a:t>
            </a:r>
            <a:r>
              <a:rPr lang="en-US" altLang="zh-CN" sz="2000" baseline="-25000" dirty="0">
                <a:latin typeface="Arial" panose="020B0604020202020204" pitchFamily="34" charset="0"/>
              </a:rPr>
              <a:t>2</a:t>
            </a:r>
            <a:r>
              <a:rPr lang="en-US" altLang="zh-CN" sz="2000" dirty="0">
                <a:latin typeface="Arial" panose="020B0604020202020204" pitchFamily="34" charset="0"/>
              </a:rPr>
              <a:t>O</a:t>
            </a:r>
            <a:r>
              <a:rPr lang="zh-CN" altLang="en-US" sz="2000" dirty="0">
                <a:latin typeface="Arial" panose="020B0604020202020204" pitchFamily="34" charset="0"/>
              </a:rPr>
              <a:t>反应生成硫酸，同</a:t>
            </a:r>
            <a:endParaRPr lang="zh-CN" altLang="en-US" sz="2000" dirty="0">
              <a:latin typeface="Arial" panose="020B0604020202020204" pitchFamily="34" charset="0"/>
            </a:endParaRPr>
          </a:p>
          <a:p>
            <a:r>
              <a:rPr lang="zh-CN" altLang="en-US" sz="2000" dirty="0">
                <a:latin typeface="Arial" panose="020B0604020202020204" pitchFamily="34" charset="0"/>
              </a:rPr>
              <a:t>时放出大量的热。 </a:t>
            </a:r>
            <a:endParaRPr lang="zh-CN" altLang="en-US" sz="20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2" name="组合 20481"/>
          <p:cNvGrpSpPr/>
          <p:nvPr/>
        </p:nvGrpSpPr>
        <p:grpSpPr>
          <a:xfrm>
            <a:off x="5437242" y="897953"/>
            <a:ext cx="1944771" cy="2809378"/>
            <a:chOff x="1770" y="3081"/>
            <a:chExt cx="2205" cy="3099"/>
          </a:xfrm>
        </p:grpSpPr>
        <p:grpSp>
          <p:nvGrpSpPr>
            <p:cNvPr id="20483" name="组合 20482"/>
            <p:cNvGrpSpPr/>
            <p:nvPr/>
          </p:nvGrpSpPr>
          <p:grpSpPr>
            <a:xfrm>
              <a:off x="1770" y="3081"/>
              <a:ext cx="2205" cy="2090"/>
              <a:chOff x="2325" y="2430"/>
              <a:chExt cx="2205" cy="2090"/>
            </a:xfrm>
          </p:grpSpPr>
          <p:pic>
            <p:nvPicPr>
              <p:cNvPr id="20484" name="图片 20483" descr="D:/教学/基础化学（智恒平）04260课件(1)/基础化学（智恒平）04260课件/http:/www.sycnzx.cn/xszp/jiaoshiwangzhan/huaxuekejian/C2H4/images/xingzh2.gif"/>
              <p:cNvPicPr>
                <a:picLocks noChangeAspect="1"/>
              </p:cNvPicPr>
              <p:nvPr/>
            </p:nvPicPr>
            <p:blipFill>
              <a:blip r:embed="rId1" r:link="rId2"/>
              <a:srcRect t="8594" b="15025"/>
              <a:stretch>
                <a:fillRect/>
              </a:stretch>
            </p:blipFill>
            <p:spPr>
              <a:xfrm>
                <a:off x="2459" y="2787"/>
                <a:ext cx="2071" cy="1733"/>
              </a:xfrm>
              <a:prstGeom prst="rect">
                <a:avLst/>
              </a:prstGeom>
              <a:noFill/>
              <a:ln w="9525">
                <a:noFill/>
              </a:ln>
            </p:spPr>
          </p:pic>
          <p:sp>
            <p:nvSpPr>
              <p:cNvPr id="20485" name="文本框 20484"/>
              <p:cNvSpPr txBox="1"/>
              <p:nvPr/>
            </p:nvSpPr>
            <p:spPr>
              <a:xfrm>
                <a:off x="2325" y="2430"/>
                <a:ext cx="705" cy="207"/>
              </a:xfrm>
              <a:prstGeom prst="rect">
                <a:avLst/>
              </a:prstGeom>
              <a:solidFill>
                <a:srgbClr val="FFFFFF"/>
              </a:solidFill>
              <a:ln w="9525">
                <a:noFill/>
              </a:ln>
            </p:spPr>
            <p:txBody>
              <a:bodyPr lIns="0" tIns="0" rIns="0" bIns="0"/>
              <a:p>
                <a:pPr algn="just"/>
                <a:r>
                  <a:rPr lang="en-US" altLang="zh-CN" sz="1800">
                    <a:latin typeface="Times New Roman" panose="02020603050405020304" charset="0"/>
                    <a:ea typeface="DotumChe" panose="020B0609000101010101" pitchFamily="49" charset="-127"/>
                  </a:rPr>
                  <a:t>SO</a:t>
                </a:r>
                <a:r>
                  <a:rPr lang="en-US" altLang="zh-CN" sz="1800" baseline="-25000">
                    <a:latin typeface="Times New Roman" panose="02020603050405020304" charset="0"/>
                    <a:ea typeface="DotumChe" panose="020B0609000101010101" pitchFamily="49" charset="-127"/>
                  </a:rPr>
                  <a:t>2</a:t>
                </a:r>
                <a:endParaRPr lang="en-US" altLang="zh-CN" sz="1800">
                  <a:latin typeface="Arial" panose="020B0604020202020204" pitchFamily="34" charset="0"/>
                </a:endParaRPr>
              </a:p>
            </p:txBody>
          </p:sp>
        </p:grpSp>
        <p:sp>
          <p:nvSpPr>
            <p:cNvPr id="20486" name="文本框 20485"/>
            <p:cNvSpPr txBox="1"/>
            <p:nvPr/>
          </p:nvSpPr>
          <p:spPr>
            <a:xfrm>
              <a:off x="2175" y="5520"/>
              <a:ext cx="1590" cy="660"/>
            </a:xfrm>
            <a:prstGeom prst="rect">
              <a:avLst/>
            </a:prstGeom>
            <a:noFill/>
            <a:ln w="9525">
              <a:noFill/>
            </a:ln>
          </p:spPr>
          <p:txBody>
            <a:bodyPr lIns="0" tIns="0" rIns="0" bIns="0"/>
            <a:p>
              <a:pPr algn="just"/>
              <a:r>
                <a:rPr lang="en-US" altLang="zh-CN" sz="675">
                  <a:solidFill>
                    <a:srgbClr val="000000"/>
                  </a:solidFill>
                  <a:latin typeface="??" charset="0"/>
                </a:rPr>
                <a:t>            </a:t>
              </a:r>
              <a:r>
                <a:rPr lang="zh-CN" altLang="en-US" sz="1500" dirty="0">
                  <a:latin typeface="Times New Roman" panose="02020603050405020304" charset="0"/>
                </a:rPr>
                <a:t>二氧化硫漂白品红溶液</a:t>
              </a:r>
              <a:endParaRPr lang="zh-CN" altLang="en-US" sz="1500" dirty="0">
                <a:latin typeface="Arial" panose="020B0604020202020204" pitchFamily="34" charset="0"/>
              </a:endParaRPr>
            </a:p>
          </p:txBody>
        </p:sp>
      </p:grpSp>
      <p:sp>
        <p:nvSpPr>
          <p:cNvPr id="20487" name="矩形 20486"/>
          <p:cNvSpPr/>
          <p:nvPr/>
        </p:nvSpPr>
        <p:spPr>
          <a:xfrm>
            <a:off x="1162050" y="988060"/>
            <a:ext cx="3598545" cy="2999740"/>
          </a:xfrm>
          <a:prstGeom prst="rect">
            <a:avLst/>
          </a:prstGeom>
          <a:noFill/>
          <a:ln w="9525">
            <a:noFill/>
          </a:ln>
        </p:spPr>
        <p:txBody>
          <a:bodyPr wrap="square" anchor="ctr">
            <a:spAutoFit/>
          </a:bodyPr>
          <a:p>
            <a:r>
              <a:rPr lang="en-US" altLang="zh-CN" sz="2100" dirty="0">
                <a:solidFill>
                  <a:schemeClr val="tx1"/>
                </a:solidFill>
                <a:latin typeface="Arial" panose="020B0604020202020204" pitchFamily="34" charset="0"/>
              </a:rPr>
              <a:t>        </a:t>
            </a:r>
            <a:r>
              <a:rPr lang="zh-CN" altLang="en-US" sz="2100" dirty="0">
                <a:solidFill>
                  <a:schemeClr val="tx1"/>
                </a:solidFill>
                <a:latin typeface="Arial" panose="020B0604020202020204" pitchFamily="34" charset="0"/>
              </a:rPr>
              <a:t>二氧化硫具有漂白作用，能使品红等有色有机物</a:t>
            </a:r>
            <a:r>
              <a:rPr lang="zh-CN" altLang="en-US" sz="2100" dirty="0">
                <a:solidFill>
                  <a:srgbClr val="C00000"/>
                </a:solidFill>
                <a:latin typeface="Arial" panose="020B0604020202020204" pitchFamily="34" charset="0"/>
              </a:rPr>
              <a:t>褪色</a:t>
            </a:r>
            <a:r>
              <a:rPr lang="zh-CN" altLang="en-US" sz="2100" dirty="0">
                <a:solidFill>
                  <a:schemeClr val="tx1"/>
                </a:solidFill>
                <a:latin typeface="Arial" panose="020B0604020202020204" pitchFamily="34" charset="0"/>
              </a:rPr>
              <a:t>。工业上常用二氧化硫漂白纸浆、毛、丝、草编制品等。二氧化硫的漂白作用是由于它能跟某些有色物质化合生成不稳定的无色物质。这种无色物质容易分解而使有色物质恢复原来的颜色。 </a:t>
            </a:r>
            <a:endParaRPr lang="zh-CN" altLang="en-US" sz="2100" dirty="0">
              <a:solidFill>
                <a:schemeClr val="tx1"/>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图片 21505" descr="W020080826359806854742"/>
          <p:cNvPicPr>
            <a:picLocks noChangeAspect="1"/>
          </p:cNvPicPr>
          <p:nvPr/>
        </p:nvPicPr>
        <p:blipFill>
          <a:blip r:embed="rId1"/>
          <a:stretch>
            <a:fillRect/>
          </a:stretch>
        </p:blipFill>
        <p:spPr>
          <a:xfrm>
            <a:off x="5264865" y="1338208"/>
            <a:ext cx="2945143" cy="2468775"/>
          </a:xfrm>
          <a:prstGeom prst="rect">
            <a:avLst/>
          </a:prstGeom>
          <a:noFill/>
          <a:ln w="9525">
            <a:noFill/>
          </a:ln>
        </p:spPr>
      </p:pic>
      <p:sp>
        <p:nvSpPr>
          <p:cNvPr id="21507" name="矩形 21506"/>
          <p:cNvSpPr/>
          <p:nvPr/>
        </p:nvSpPr>
        <p:spPr>
          <a:xfrm>
            <a:off x="157938" y="387339"/>
            <a:ext cx="1491615" cy="460375"/>
          </a:xfrm>
          <a:prstGeom prst="rect">
            <a:avLst/>
          </a:prstGeom>
          <a:noFill/>
          <a:ln w="9525">
            <a:noFill/>
          </a:ln>
        </p:spPr>
        <p:txBody>
          <a:bodyPr wrap="none" anchor="ctr">
            <a:spAutoFit/>
          </a:bodyPr>
          <a:p>
            <a:r>
              <a:rPr lang="zh-CN" altLang="en-US" sz="2400" b="1" dirty="0">
                <a:latin typeface="Arial" panose="020B0604020202020204" pitchFamily="34" charset="0"/>
              </a:rPr>
              <a:t>四、 硫酸</a:t>
            </a:r>
            <a:endParaRPr lang="zh-CN" altLang="en-US" sz="2400" b="1" dirty="0">
              <a:latin typeface="Arial" panose="020B0604020202020204" pitchFamily="34" charset="0"/>
            </a:endParaRPr>
          </a:p>
        </p:txBody>
      </p:sp>
      <p:sp>
        <p:nvSpPr>
          <p:cNvPr id="21508" name="矩形 21507"/>
          <p:cNvSpPr/>
          <p:nvPr/>
        </p:nvSpPr>
        <p:spPr>
          <a:xfrm>
            <a:off x="914858" y="878229"/>
            <a:ext cx="2313305" cy="398780"/>
          </a:xfrm>
          <a:prstGeom prst="rect">
            <a:avLst/>
          </a:prstGeom>
          <a:noFill/>
          <a:ln w="9525">
            <a:noFill/>
          </a:ln>
        </p:spPr>
        <p:txBody>
          <a:bodyPr wrap="none" anchor="ctr">
            <a:spAutoFit/>
          </a:bodyPr>
          <a:p>
            <a:r>
              <a:rPr lang="en-US" altLang="zh-CN" sz="2000" dirty="0">
                <a:latin typeface="Arial" panose="020B0604020202020204" pitchFamily="34" charset="0"/>
              </a:rPr>
              <a:t>1.  </a:t>
            </a:r>
            <a:r>
              <a:rPr lang="zh-CN" altLang="en-US" sz="2000" dirty="0">
                <a:latin typeface="Arial" panose="020B0604020202020204" pitchFamily="34" charset="0"/>
              </a:rPr>
              <a:t>硫酸的物理性质</a:t>
            </a:r>
            <a:endParaRPr lang="zh-CN" altLang="en-US" sz="2000" dirty="0">
              <a:latin typeface="Arial" panose="020B0604020202020204" pitchFamily="34" charset="0"/>
            </a:endParaRPr>
          </a:p>
        </p:txBody>
      </p:sp>
      <p:sp>
        <p:nvSpPr>
          <p:cNvPr id="21509" name="矩形 21508"/>
          <p:cNvSpPr/>
          <p:nvPr/>
        </p:nvSpPr>
        <p:spPr>
          <a:xfrm>
            <a:off x="1211826" y="1374358"/>
            <a:ext cx="5725938" cy="706755"/>
          </a:xfrm>
          <a:prstGeom prst="rect">
            <a:avLst/>
          </a:prstGeom>
          <a:noFill/>
          <a:ln w="9525">
            <a:noFill/>
          </a:ln>
        </p:spPr>
        <p:txBody>
          <a:bodyPr anchor="ctr">
            <a:spAutoFit/>
          </a:bodyPr>
          <a:p>
            <a:r>
              <a:rPr lang="zh-CN" altLang="en-US" sz="2000" dirty="0">
                <a:latin typeface="Arial" panose="020B0604020202020204" pitchFamily="34" charset="0"/>
              </a:rPr>
              <a:t>纯的硫酸为无色的油状液体，是一种难挥发的强酸，易溶于水，能以任意比与水混溶。</a:t>
            </a:r>
            <a:endParaRPr lang="zh-CN" altLang="en-US" sz="2000" dirty="0">
              <a:latin typeface="Arial" panose="020B0604020202020204" pitchFamily="34" charset="0"/>
            </a:endParaRPr>
          </a:p>
        </p:txBody>
      </p:sp>
      <p:sp>
        <p:nvSpPr>
          <p:cNvPr id="21510" name="矩形 21509"/>
          <p:cNvSpPr/>
          <p:nvPr/>
        </p:nvSpPr>
        <p:spPr>
          <a:xfrm>
            <a:off x="1008374" y="2282574"/>
            <a:ext cx="2496820" cy="398780"/>
          </a:xfrm>
          <a:prstGeom prst="rect">
            <a:avLst/>
          </a:prstGeom>
          <a:noFill/>
          <a:ln w="9525">
            <a:noFill/>
          </a:ln>
        </p:spPr>
        <p:txBody>
          <a:bodyPr wrap="none" anchor="ctr">
            <a:spAutoFit/>
          </a:bodyPr>
          <a:p>
            <a:r>
              <a:rPr lang="en-US" altLang="zh-CN" sz="2000" dirty="0">
                <a:latin typeface="Arial" panose="020B0604020202020204" pitchFamily="34" charset="0"/>
              </a:rPr>
              <a:t>2. </a:t>
            </a:r>
            <a:r>
              <a:rPr lang="zh-CN" altLang="en-US" sz="2000" dirty="0">
                <a:latin typeface="Arial" panose="020B0604020202020204" pitchFamily="34" charset="0"/>
              </a:rPr>
              <a:t>浓硫酸的三大特性</a:t>
            </a:r>
            <a:endParaRPr lang="zh-CN" altLang="en-US" sz="2000" dirty="0">
              <a:latin typeface="Arial" panose="020B0604020202020204" pitchFamily="34" charset="0"/>
            </a:endParaRPr>
          </a:p>
        </p:txBody>
      </p:sp>
      <p:sp>
        <p:nvSpPr>
          <p:cNvPr id="21511" name="文本框 21510"/>
          <p:cNvSpPr txBox="1"/>
          <p:nvPr/>
        </p:nvSpPr>
        <p:spPr>
          <a:xfrm>
            <a:off x="1008586" y="2849365"/>
            <a:ext cx="4051506" cy="101473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a:t>
            </a:r>
            <a:r>
              <a:rPr lang="en-US" altLang="zh-CN" sz="2000" dirty="0">
                <a:latin typeface="Arial" panose="020B0604020202020204" pitchFamily="34" charset="0"/>
              </a:rPr>
              <a:t>1</a:t>
            </a:r>
            <a:r>
              <a:rPr lang="zh-CN" altLang="en-US" sz="2000" dirty="0">
                <a:latin typeface="Arial" panose="020B0604020202020204" pitchFamily="34" charset="0"/>
              </a:rPr>
              <a:t>） 强氧化性  浓硫酸在受热时，能与金属、非金属发生反应，本身被还原为二氧化硫。</a:t>
            </a:r>
            <a:endParaRPr lang="zh-CN" altLang="en-US" sz="2000" dirty="0">
              <a:latin typeface="Arial" panose="020B0604020202020204" pitchFamily="34" charset="0"/>
            </a:endParaRPr>
          </a:p>
        </p:txBody>
      </p:sp>
      <p:sp>
        <p:nvSpPr>
          <p:cNvPr id="21512" name="矩形 21511"/>
          <p:cNvSpPr/>
          <p:nvPr/>
        </p:nvSpPr>
        <p:spPr>
          <a:xfrm>
            <a:off x="897421" y="4176400"/>
            <a:ext cx="2718435" cy="460375"/>
          </a:xfrm>
          <a:prstGeom prst="rect">
            <a:avLst/>
          </a:prstGeom>
          <a:noFill/>
          <a:ln w="9525">
            <a:noFill/>
          </a:ln>
        </p:spPr>
        <p:txBody>
          <a:bodyPr wrap="none" anchor="ctr">
            <a:spAutoFit/>
          </a:bodyPr>
          <a:p>
            <a:r>
              <a:rPr lang="en-US" altLang="zh-CN" sz="2400">
                <a:latin typeface="Times New Roman" panose="02020603050405020304" charset="0"/>
                <a:cs typeface="Times New Roman" panose="02020603050405020304" charset="0"/>
              </a:rPr>
              <a:t>Cu</a:t>
            </a:r>
            <a:r>
              <a:rPr lang="zh-CN" altLang="en-US" sz="2400" dirty="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2H</a:t>
            </a:r>
            <a:r>
              <a:rPr lang="en-US" altLang="zh-CN" sz="2400" baseline="-30000">
                <a:latin typeface="Times New Roman" panose="02020603050405020304" charset="0"/>
                <a:cs typeface="Times New Roman" panose="02020603050405020304" charset="0"/>
              </a:rPr>
              <a:t>2</a:t>
            </a:r>
            <a:r>
              <a:rPr lang="en-US" altLang="zh-CN" sz="2400">
                <a:latin typeface="Times New Roman" panose="02020603050405020304" charset="0"/>
                <a:cs typeface="Times New Roman" panose="02020603050405020304" charset="0"/>
              </a:rPr>
              <a:t>SO</a:t>
            </a:r>
            <a:r>
              <a:rPr lang="en-US" altLang="zh-CN" sz="2400" baseline="-30000">
                <a:latin typeface="Times New Roman" panose="02020603050405020304" charset="0"/>
                <a:cs typeface="Times New Roman" panose="02020603050405020304" charset="0"/>
              </a:rPr>
              <a:t>4</a:t>
            </a:r>
            <a:r>
              <a:rPr lang="zh-CN" altLang="en-US" sz="2400" dirty="0">
                <a:latin typeface="Times New Roman" panose="02020603050405020304" charset="0"/>
                <a:cs typeface="Times New Roman" panose="02020603050405020304" charset="0"/>
              </a:rPr>
              <a:t>（浓）</a:t>
            </a:r>
            <a:endParaRPr lang="zh-CN" altLang="en-US" sz="2400" dirty="0">
              <a:latin typeface="Arial" panose="020B0604020202020204" pitchFamily="34" charset="0"/>
            </a:endParaRPr>
          </a:p>
        </p:txBody>
      </p:sp>
      <p:pic>
        <p:nvPicPr>
          <p:cNvPr id="21513" name="图片 21512"/>
          <p:cNvPicPr>
            <a:picLocks noChangeAspect="1"/>
          </p:cNvPicPr>
          <p:nvPr/>
        </p:nvPicPr>
        <p:blipFill>
          <a:blip r:embed="rId2"/>
          <a:stretch>
            <a:fillRect/>
          </a:stretch>
        </p:blipFill>
        <p:spPr>
          <a:xfrm>
            <a:off x="3505292" y="4075539"/>
            <a:ext cx="622850" cy="662151"/>
          </a:xfrm>
          <a:prstGeom prst="rect">
            <a:avLst/>
          </a:prstGeom>
          <a:noFill/>
          <a:ln w="9525">
            <a:noFill/>
          </a:ln>
        </p:spPr>
      </p:pic>
      <p:sp>
        <p:nvSpPr>
          <p:cNvPr id="21514" name="矩形 21513"/>
          <p:cNvSpPr/>
          <p:nvPr/>
        </p:nvSpPr>
        <p:spPr>
          <a:xfrm>
            <a:off x="4343400" y="4176273"/>
            <a:ext cx="3056890" cy="506730"/>
          </a:xfrm>
          <a:prstGeom prst="rect">
            <a:avLst/>
          </a:prstGeom>
          <a:noFill/>
          <a:ln w="9525">
            <a:noFill/>
          </a:ln>
        </p:spPr>
        <p:txBody>
          <a:bodyPr wrap="none" anchor="ctr">
            <a:spAutoFit/>
          </a:bodyPr>
          <a:p>
            <a:r>
              <a:rPr lang="en-US" altLang="zh-CN" sz="2400">
                <a:latin typeface="Times New Roman" panose="02020603050405020304" charset="0"/>
                <a:cs typeface="Times New Roman" panose="02020603050405020304" charset="0"/>
              </a:rPr>
              <a:t>CuSO</a:t>
            </a:r>
            <a:r>
              <a:rPr lang="en-US" altLang="zh-CN" sz="2400" baseline="-30000">
                <a:latin typeface="Times New Roman" panose="02020603050405020304" charset="0"/>
                <a:cs typeface="Times New Roman" panose="02020603050405020304" charset="0"/>
              </a:rPr>
              <a:t>4</a:t>
            </a:r>
            <a:r>
              <a:rPr lang="zh-CN" altLang="en-US" sz="2400" dirty="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SO</a:t>
            </a:r>
            <a:r>
              <a:rPr lang="en-US" altLang="zh-CN" sz="2400" baseline="-30000">
                <a:latin typeface="Times New Roman" panose="02020603050405020304" charset="0"/>
                <a:cs typeface="Times New Roman" panose="02020603050405020304" charset="0"/>
              </a:rPr>
              <a:t>2</a:t>
            </a:r>
            <a:r>
              <a:rPr lang="en-US" altLang="zh-CN" sz="2400" dirty="0">
                <a:latin typeface="Times New Roman" panose="02020603050405020304" charset="0"/>
                <a:cs typeface="Times New Roman" panose="02020603050405020304" charset="0"/>
              </a:rPr>
              <a:t>↑</a:t>
            </a:r>
            <a:r>
              <a:rPr lang="zh-CN" altLang="en-US" sz="2400" dirty="0">
                <a:latin typeface="Times New Roman" panose="02020603050405020304" charset="0"/>
                <a:cs typeface="Times New Roman" panose="02020603050405020304" charset="0"/>
              </a:rPr>
              <a:t>＋</a:t>
            </a:r>
            <a:r>
              <a:rPr lang="en-US" altLang="zh-CN" sz="2700">
                <a:latin typeface="Times New Roman" panose="02020603050405020304" charset="0"/>
                <a:cs typeface="Times New Roman" panose="02020603050405020304" charset="0"/>
              </a:rPr>
              <a:t>2H</a:t>
            </a:r>
            <a:r>
              <a:rPr lang="en-US" altLang="zh-CN" sz="2700" baseline="-30000">
                <a:latin typeface="Times New Roman" panose="02020603050405020304" charset="0"/>
                <a:cs typeface="Times New Roman" panose="02020603050405020304" charset="0"/>
              </a:rPr>
              <a:t>2</a:t>
            </a:r>
            <a:r>
              <a:rPr lang="en-US" altLang="zh-CN" sz="2700">
                <a:latin typeface="Times New Roman" panose="02020603050405020304" charset="0"/>
                <a:cs typeface="Times New Roman" panose="02020603050405020304" charset="0"/>
              </a:rPr>
              <a:t>O</a:t>
            </a:r>
            <a:endParaRPr lang="en-US" altLang="zh-CN" sz="270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图片 22529" descr="KVC2V8QSGDCB7K8P[1]"/>
          <p:cNvPicPr>
            <a:picLocks noChangeAspect="1"/>
          </p:cNvPicPr>
          <p:nvPr/>
        </p:nvPicPr>
        <p:blipFill>
          <a:blip r:embed="rId1"/>
          <a:stretch>
            <a:fillRect/>
          </a:stretch>
        </p:blipFill>
        <p:spPr>
          <a:xfrm>
            <a:off x="2786231" y="2543227"/>
            <a:ext cx="3186899" cy="2362783"/>
          </a:xfrm>
          <a:prstGeom prst="rect">
            <a:avLst/>
          </a:prstGeom>
          <a:noFill/>
          <a:ln w="9525">
            <a:noFill/>
          </a:ln>
        </p:spPr>
      </p:pic>
      <p:pic>
        <p:nvPicPr>
          <p:cNvPr id="22531" name="图片 22530"/>
          <p:cNvPicPr>
            <a:picLocks noChangeAspect="1"/>
          </p:cNvPicPr>
          <p:nvPr/>
        </p:nvPicPr>
        <p:blipFill>
          <a:blip r:embed="rId2"/>
          <a:stretch>
            <a:fillRect/>
          </a:stretch>
        </p:blipFill>
        <p:spPr>
          <a:xfrm>
            <a:off x="2844612" y="2625977"/>
            <a:ext cx="1566058" cy="1152810"/>
          </a:xfrm>
          <a:prstGeom prst="rect">
            <a:avLst/>
          </a:prstGeom>
          <a:noFill/>
          <a:ln w="9525">
            <a:noFill/>
          </a:ln>
        </p:spPr>
      </p:pic>
      <p:sp>
        <p:nvSpPr>
          <p:cNvPr id="22532" name="矩形 22531"/>
          <p:cNvSpPr/>
          <p:nvPr/>
        </p:nvSpPr>
        <p:spPr>
          <a:xfrm>
            <a:off x="877570" y="420370"/>
            <a:ext cx="7161530" cy="1014730"/>
          </a:xfrm>
          <a:prstGeom prst="rect">
            <a:avLst/>
          </a:prstGeom>
          <a:noFill/>
          <a:ln w="9525">
            <a:noFill/>
          </a:ln>
        </p:spPr>
        <p:txBody>
          <a:bodyPr wrap="square" anchor="ctr">
            <a:spAutoFit/>
          </a:bodyPr>
          <a:p>
            <a:r>
              <a:rPr lang="en-US" altLang="zh-CN" sz="1200" dirty="0">
                <a:latin typeface="Arial" panose="020B0604020202020204" pitchFamily="34" charset="0"/>
              </a:rPr>
              <a:t>       </a:t>
            </a:r>
            <a:r>
              <a:rPr lang="en-US" altLang="zh-CN" sz="2000" dirty="0">
                <a:latin typeface="Arial" panose="020B0604020202020204" pitchFamily="34" charset="0"/>
              </a:rPr>
              <a:t> </a:t>
            </a:r>
            <a:r>
              <a:rPr lang="zh-CN" altLang="en-US" sz="2000" dirty="0">
                <a:latin typeface="Arial" panose="020B0604020202020204" pitchFamily="34" charset="0"/>
              </a:rPr>
              <a:t>在常温下，浓硫酸与铁、铝等金属接触，使金属表面形成一层致密的氧化物保护膜，阻止内部金属继续跟浓硫酸反应，这种现象称为金属的钝化。 </a:t>
            </a:r>
            <a:endParaRPr lang="zh-CN" altLang="en-US" sz="2000" dirty="0">
              <a:latin typeface="Arial" panose="020B0604020202020204" pitchFamily="34" charset="0"/>
            </a:endParaRPr>
          </a:p>
        </p:txBody>
      </p:sp>
      <p:sp>
        <p:nvSpPr>
          <p:cNvPr id="22533" name="矩形 22532"/>
          <p:cNvSpPr/>
          <p:nvPr/>
        </p:nvSpPr>
        <p:spPr>
          <a:xfrm>
            <a:off x="877570" y="1630680"/>
            <a:ext cx="7005320" cy="1076325"/>
          </a:xfrm>
          <a:prstGeom prst="rect">
            <a:avLst/>
          </a:prstGeom>
          <a:noFill/>
          <a:ln w="9525">
            <a:noFill/>
          </a:ln>
        </p:spPr>
        <p:txBody>
          <a:bodyPr wrap="square" anchor="ctr">
            <a:spAutoFit/>
          </a:bodyPr>
          <a:p>
            <a:r>
              <a:rPr lang="en-US" altLang="zh-CN" sz="2400" dirty="0">
                <a:latin typeface="Arial" panose="020B0604020202020204" pitchFamily="34" charset="0"/>
              </a:rPr>
              <a:t>    </a:t>
            </a:r>
            <a:r>
              <a:rPr lang="zh-CN" altLang="en-US" sz="2000" b="1" dirty="0">
                <a:latin typeface="Arial" panose="020B0604020202020204" pitchFamily="34" charset="0"/>
              </a:rPr>
              <a:t>（</a:t>
            </a:r>
            <a:r>
              <a:rPr lang="en-US" altLang="zh-CN" sz="2000" b="1" dirty="0">
                <a:latin typeface="Arial" panose="020B0604020202020204" pitchFamily="34" charset="0"/>
              </a:rPr>
              <a:t>2</a:t>
            </a:r>
            <a:r>
              <a:rPr lang="zh-CN" altLang="en-US" sz="2000" b="1" dirty="0">
                <a:latin typeface="Arial" panose="020B0604020202020204" pitchFamily="34" charset="0"/>
              </a:rPr>
              <a:t>） 脱水性</a:t>
            </a:r>
            <a:endParaRPr lang="zh-CN" altLang="en-US" sz="2000" b="1" dirty="0">
              <a:latin typeface="Arial" panose="020B0604020202020204" pitchFamily="34" charset="0"/>
            </a:endParaRPr>
          </a:p>
          <a:p>
            <a:r>
              <a:rPr lang="zh-CN" altLang="en-US" sz="2000" dirty="0">
                <a:latin typeface="Arial" panose="020B0604020202020204" pitchFamily="34" charset="0"/>
              </a:rPr>
              <a:t>            浓硫酸能将碳水化合物（如糖、淀粉、蛋白质、纤维等）中的氢和氧按水的组成比脱去，使之炭化。 </a:t>
            </a:r>
            <a:endParaRPr lang="zh-CN" altLang="en-US" sz="2000" dirty="0">
              <a:latin typeface="Arial" panose="020B0604020202020204" pitchFamily="34" charset="0"/>
            </a:endParaRPr>
          </a:p>
        </p:txBody>
      </p:sp>
      <p:sp>
        <p:nvSpPr>
          <p:cNvPr id="22534" name="矩形 22533"/>
          <p:cNvSpPr/>
          <p:nvPr/>
        </p:nvSpPr>
        <p:spPr>
          <a:xfrm>
            <a:off x="1385736" y="2883516"/>
            <a:ext cx="1564005" cy="506730"/>
          </a:xfrm>
          <a:prstGeom prst="rect">
            <a:avLst/>
          </a:prstGeom>
          <a:noFill/>
          <a:ln w="9525">
            <a:noFill/>
          </a:ln>
        </p:spPr>
        <p:txBody>
          <a:bodyPr wrap="none" anchor="ctr">
            <a:spAutoFit/>
          </a:bodyPr>
          <a:p>
            <a:r>
              <a:rPr lang="en-US" altLang="zh-CN" sz="2700">
                <a:latin typeface="Times New Roman" panose="02020603050405020304" charset="0"/>
                <a:cs typeface="Times New Roman" panose="02020603050405020304" charset="0"/>
              </a:rPr>
              <a:t>C</a:t>
            </a:r>
            <a:r>
              <a:rPr lang="en-US" altLang="zh-CN" sz="2700" baseline="-30000">
                <a:latin typeface="Times New Roman" panose="02020603050405020304" charset="0"/>
                <a:cs typeface="Times New Roman" panose="02020603050405020304" charset="0"/>
              </a:rPr>
              <a:t>12</a:t>
            </a:r>
            <a:r>
              <a:rPr lang="en-US" altLang="zh-CN" sz="2700">
                <a:latin typeface="Times New Roman" panose="02020603050405020304" charset="0"/>
                <a:cs typeface="Times New Roman" panose="02020603050405020304" charset="0"/>
              </a:rPr>
              <a:t>H</a:t>
            </a:r>
            <a:r>
              <a:rPr lang="en-US" altLang="zh-CN" sz="2700" baseline="-30000">
                <a:latin typeface="Times New Roman" panose="02020603050405020304" charset="0"/>
                <a:cs typeface="Times New Roman" panose="02020603050405020304" charset="0"/>
              </a:rPr>
              <a:t>22</a:t>
            </a:r>
            <a:r>
              <a:rPr lang="en-US" altLang="zh-CN" sz="2700">
                <a:latin typeface="Times New Roman" panose="02020603050405020304" charset="0"/>
                <a:cs typeface="Times New Roman" panose="02020603050405020304" charset="0"/>
              </a:rPr>
              <a:t>O</a:t>
            </a:r>
            <a:r>
              <a:rPr lang="en-US" altLang="zh-CN" sz="2700" baseline="-30000">
                <a:latin typeface="Times New Roman" panose="02020603050405020304" charset="0"/>
                <a:cs typeface="Times New Roman" panose="02020603050405020304" charset="0"/>
              </a:rPr>
              <a:t>11</a:t>
            </a:r>
            <a:endParaRPr lang="en-US" altLang="zh-CN" sz="2700">
              <a:latin typeface="Arial" panose="020B0604020202020204" pitchFamily="34" charset="0"/>
            </a:endParaRPr>
          </a:p>
        </p:txBody>
      </p:sp>
      <p:sp>
        <p:nvSpPr>
          <p:cNvPr id="22535" name="矩形 22534"/>
          <p:cNvSpPr/>
          <p:nvPr/>
        </p:nvSpPr>
        <p:spPr>
          <a:xfrm>
            <a:off x="4302297" y="2831007"/>
            <a:ext cx="2223770" cy="596265"/>
          </a:xfrm>
          <a:prstGeom prst="rect">
            <a:avLst/>
          </a:prstGeom>
          <a:noFill/>
          <a:ln w="9525">
            <a:noFill/>
          </a:ln>
        </p:spPr>
        <p:txBody>
          <a:bodyPr wrap="none" anchor="ctr">
            <a:spAutoFit/>
          </a:bodyPr>
          <a:p>
            <a:endParaRPr lang="en-US" altLang="zh-CN" sz="900" baseline="-30000" dirty="0">
              <a:latin typeface="Times New Roman" panose="02020603050405020304" charset="0"/>
              <a:cs typeface="Times New Roman" panose="02020603050405020304" charset="0"/>
            </a:endParaRPr>
          </a:p>
          <a:p>
            <a:pPr eaLnBrk="0" hangingPunct="0"/>
            <a:r>
              <a:rPr lang="en-US" altLang="zh-CN" sz="900" baseline="-30000" dirty="0">
                <a:latin typeface="Times New Roman" panose="02020603050405020304" charset="0"/>
                <a:cs typeface="Times New Roman" panose="02020603050405020304" charset="0"/>
              </a:rPr>
              <a:t> </a:t>
            </a:r>
            <a:r>
              <a:rPr lang="en-US" altLang="zh-CN" sz="2700">
                <a:latin typeface="Times New Roman" panose="02020603050405020304" charset="0"/>
                <a:cs typeface="Times New Roman" panose="02020603050405020304" charset="0"/>
              </a:rPr>
              <a:t>11H</a:t>
            </a:r>
            <a:r>
              <a:rPr lang="en-US" altLang="zh-CN" sz="2700" baseline="-30000">
                <a:latin typeface="Times New Roman" panose="02020603050405020304" charset="0"/>
                <a:cs typeface="Times New Roman" panose="02020603050405020304" charset="0"/>
              </a:rPr>
              <a:t>2</a:t>
            </a:r>
            <a:r>
              <a:rPr lang="en-US" altLang="zh-CN" sz="2700">
                <a:latin typeface="Times New Roman" panose="02020603050405020304" charset="0"/>
                <a:cs typeface="Times New Roman" panose="02020603050405020304" charset="0"/>
              </a:rPr>
              <a:t>O </a:t>
            </a:r>
            <a:r>
              <a:rPr lang="zh-CN" altLang="en-US" sz="2700" dirty="0">
                <a:latin typeface="Times New Roman" panose="02020603050405020304" charset="0"/>
                <a:cs typeface="Times New Roman" panose="02020603050405020304" charset="0"/>
              </a:rPr>
              <a:t>＋ </a:t>
            </a:r>
            <a:r>
              <a:rPr lang="en-US" altLang="zh-CN" sz="2700">
                <a:latin typeface="Times New Roman" panose="02020603050405020304" charset="0"/>
                <a:cs typeface="Times New Roman" panose="02020603050405020304" charset="0"/>
              </a:rPr>
              <a:t>12C</a:t>
            </a:r>
            <a:endParaRPr lang="en-US" altLang="zh-CN" sz="270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32" name="矩形 5131"/>
          <p:cNvSpPr/>
          <p:nvPr/>
        </p:nvSpPr>
        <p:spPr>
          <a:xfrm>
            <a:off x="2001441" y="2045999"/>
            <a:ext cx="877707" cy="0"/>
          </a:xfrm>
          <a:prstGeom prst="rect">
            <a:avLst/>
          </a:prstGeom>
          <a:noFill/>
          <a:ln w="9525">
            <a:noFill/>
          </a:ln>
        </p:spPr>
        <p:txBody>
          <a:bodyPr/>
          <a:p>
            <a:endParaRPr lang="zh-CN" altLang="en-US" sz="1200"/>
          </a:p>
        </p:txBody>
      </p:sp>
      <p:sp>
        <p:nvSpPr>
          <p:cNvPr id="5125" name="直接连接符 5124"/>
          <p:cNvSpPr/>
          <p:nvPr/>
        </p:nvSpPr>
        <p:spPr>
          <a:xfrm>
            <a:off x="5119267" y="2154373"/>
            <a:ext cx="1220692" cy="0"/>
          </a:xfrm>
          <a:prstGeom prst="line">
            <a:avLst/>
          </a:prstGeom>
          <a:ln w="9525">
            <a:noFill/>
          </a:ln>
        </p:spPr>
      </p:sp>
      <p:graphicFrame>
        <p:nvGraphicFramePr>
          <p:cNvPr id="5243" name="表格 5242"/>
          <p:cNvGraphicFramePr/>
          <p:nvPr>
            <p:custDataLst>
              <p:tags r:id="rId1"/>
            </p:custDataLst>
          </p:nvPr>
        </p:nvGraphicFramePr>
        <p:xfrm>
          <a:off x="1547495" y="1165225"/>
          <a:ext cx="6464935" cy="3173095"/>
        </p:xfrm>
        <a:graphic>
          <a:graphicData uri="http://schemas.openxmlformats.org/drawingml/2006/table">
            <a:tbl>
              <a:tblPr/>
              <a:tblGrid>
                <a:gridCol w="1626870"/>
                <a:gridCol w="1654810"/>
                <a:gridCol w="1710055"/>
                <a:gridCol w="1473200"/>
              </a:tblGrid>
              <a:tr h="632460">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500" dirty="0">
                          <a:latin typeface="Times New Roman" panose="02020603050405020304" charset="0"/>
                          <a:cs typeface="Times New Roman" panose="02020603050405020304" charset="0"/>
                        </a:rPr>
                        <a:t>构成原子的粒子</a:t>
                      </a:r>
                      <a:endParaRPr lang="zh-CN" altLang="en-US" sz="1500" dirty="0"/>
                    </a:p>
                  </a:txBody>
                  <a:tcPr marL="68596" marR="68596" marT="34298" marB="3429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500" dirty="0">
                          <a:latin typeface="Times New Roman" panose="02020603050405020304" charset="0"/>
                          <a:cs typeface="Times New Roman" panose="02020603050405020304" charset="0"/>
                        </a:rPr>
                        <a:t>电子</a:t>
                      </a:r>
                      <a:endParaRPr lang="zh-CN" altLang="en-US" sz="1500" dirty="0"/>
                    </a:p>
                  </a:txBody>
                  <a:tcPr marL="68596" marR="68596" marT="34298" marB="3429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500" dirty="0">
                          <a:latin typeface="Times New Roman" panose="02020603050405020304" charset="0"/>
                          <a:cs typeface="Times New Roman" panose="02020603050405020304" charset="0"/>
                        </a:rPr>
                        <a:t>原子核</a:t>
                      </a:r>
                      <a:endParaRPr lang="zh-CN" altLang="en-US" sz="1500" dirty="0"/>
                    </a:p>
                  </a:txBody>
                  <a:tcPr marL="68596" marR="68596" marT="34298" marB="34298"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4800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500" dirty="0">
                          <a:latin typeface="Times New Roman" panose="02020603050405020304" charset="0"/>
                          <a:cs typeface="Times New Roman" panose="02020603050405020304" charset="0"/>
                        </a:rPr>
                        <a:t>质子</a:t>
                      </a:r>
                      <a:endParaRPr lang="zh-CN" altLang="en-US" sz="1500" dirty="0"/>
                    </a:p>
                  </a:txBody>
                  <a:tcPr marL="68596" marR="68596" marT="34298" marB="3429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500" dirty="0">
                          <a:latin typeface="Times New Roman" panose="02020603050405020304" charset="0"/>
                          <a:cs typeface="Times New Roman" panose="02020603050405020304" charset="0"/>
                        </a:rPr>
                        <a:t>中子</a:t>
                      </a:r>
                      <a:endParaRPr lang="zh-CN" altLang="en-US" sz="1500" dirty="0"/>
                    </a:p>
                  </a:txBody>
                  <a:tcPr marL="68596" marR="68596" marT="34298" marB="34298"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9344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500" dirty="0">
                          <a:latin typeface="Times New Roman" panose="02020603050405020304" charset="0"/>
                          <a:cs typeface="Times New Roman" panose="02020603050405020304" charset="0"/>
                        </a:rPr>
                        <a:t>电性和电量</a:t>
                      </a:r>
                      <a:endParaRPr lang="zh-CN" altLang="en-US" sz="1500" dirty="0"/>
                    </a:p>
                  </a:txBody>
                  <a:tcPr marL="68596" marR="68596" marT="34298" marB="34298" anchor="ctr">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500" dirty="0">
                          <a:latin typeface="Times New Roman" panose="02020603050405020304" charset="0"/>
                          <a:cs typeface="Times New Roman" panose="02020603050405020304" charset="0"/>
                        </a:rPr>
                        <a:t>一个电子带一</a:t>
                      </a:r>
                      <a:endParaRPr lang="zh-CN" altLang="en-US" sz="1500" dirty="0">
                        <a:cs typeface="Times New Roman" panose="02020603050405020304" charset="0"/>
                      </a:endParaRPr>
                    </a:p>
                    <a:p>
                      <a:pPr marL="0" lvl="0" indent="0" algn="ctr" eaLnBrk="0" hangingPunct="0">
                        <a:spcBef>
                          <a:spcPct val="0"/>
                        </a:spcBef>
                        <a:buNone/>
                      </a:pPr>
                      <a:r>
                        <a:rPr lang="zh-CN" altLang="en-US" sz="1500" dirty="0">
                          <a:latin typeface="Times New Roman" panose="02020603050405020304" charset="0"/>
                          <a:cs typeface="Times New Roman" panose="02020603050405020304" charset="0"/>
                        </a:rPr>
                        <a:t>个单位负电荷</a:t>
                      </a:r>
                      <a:endParaRPr lang="zh-CN" altLang="en-US" sz="1500" dirty="0"/>
                    </a:p>
                  </a:txBody>
                  <a:tcPr marL="68596" marR="68596" marT="34298" marB="3429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500" dirty="0">
                          <a:latin typeface="Times New Roman" panose="02020603050405020304" charset="0"/>
                          <a:cs typeface="Times New Roman" panose="02020603050405020304" charset="0"/>
                        </a:rPr>
                        <a:t>一个质子带一</a:t>
                      </a:r>
                      <a:endParaRPr lang="zh-CN" altLang="en-US" sz="1500" dirty="0">
                        <a:cs typeface="Times New Roman" panose="02020603050405020304" charset="0"/>
                      </a:endParaRPr>
                    </a:p>
                    <a:p>
                      <a:pPr marL="0" lvl="0" indent="0" algn="ctr" eaLnBrk="0" hangingPunct="0">
                        <a:spcBef>
                          <a:spcPct val="0"/>
                        </a:spcBef>
                        <a:buNone/>
                      </a:pPr>
                      <a:r>
                        <a:rPr lang="zh-CN" altLang="en-US" sz="1500" dirty="0">
                          <a:latin typeface="Times New Roman" panose="02020603050405020304" charset="0"/>
                          <a:cs typeface="Times New Roman" panose="02020603050405020304" charset="0"/>
                        </a:rPr>
                        <a:t>个单位正电荷</a:t>
                      </a:r>
                      <a:endParaRPr lang="zh-CN" altLang="en-US" sz="1500" dirty="0"/>
                    </a:p>
                  </a:txBody>
                  <a:tcPr marL="68596" marR="68596" marT="34298" marB="3429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500" dirty="0">
                          <a:latin typeface="Times New Roman" panose="02020603050405020304" charset="0"/>
                          <a:cs typeface="Times New Roman" panose="02020603050405020304" charset="0"/>
                        </a:rPr>
                        <a:t>不显电性</a:t>
                      </a:r>
                      <a:endParaRPr lang="zh-CN" altLang="en-US" sz="1500" dirty="0"/>
                    </a:p>
                  </a:txBody>
                  <a:tcPr marL="68596" marR="68596" marT="34298" marB="34298"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991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500" dirty="0">
                          <a:latin typeface="Times New Roman" panose="02020603050405020304" charset="0"/>
                          <a:cs typeface="Times New Roman" panose="02020603050405020304" charset="0"/>
                        </a:rPr>
                        <a:t>质量（千克）</a:t>
                      </a:r>
                      <a:endParaRPr lang="zh-CN" altLang="en-US" sz="1500" dirty="0"/>
                    </a:p>
                  </a:txBody>
                  <a:tcPr marL="68596" marR="68596" marT="34298" marB="34298" anchor="ctr">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1500">
                          <a:latin typeface="Times New Roman" panose="02020603050405020304" charset="0"/>
                          <a:cs typeface="Times New Roman" panose="02020603050405020304" charset="0"/>
                        </a:rPr>
                        <a:t>9.109×10</a:t>
                      </a:r>
                      <a:r>
                        <a:rPr lang="en-US" altLang="zh-CN" sz="1500" baseline="30000">
                          <a:latin typeface="Times New Roman" panose="02020603050405020304" charset="0"/>
                          <a:cs typeface="Times New Roman" panose="02020603050405020304" charset="0"/>
                        </a:rPr>
                        <a:t>-31</a:t>
                      </a:r>
                      <a:endParaRPr lang="zh-CN" altLang="en-US" sz="1500"/>
                    </a:p>
                  </a:txBody>
                  <a:tcPr marL="68596" marR="68596" marT="34298" marB="3429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1500">
                          <a:latin typeface="Times New Roman" panose="02020603050405020304" charset="0"/>
                          <a:cs typeface="Times New Roman" panose="02020603050405020304" charset="0"/>
                        </a:rPr>
                        <a:t>1.673×10</a:t>
                      </a:r>
                      <a:r>
                        <a:rPr lang="en-US" altLang="zh-CN" sz="1500" baseline="30000">
                          <a:latin typeface="Times New Roman" panose="02020603050405020304" charset="0"/>
                          <a:cs typeface="Times New Roman" panose="02020603050405020304" charset="0"/>
                        </a:rPr>
                        <a:t>-27</a:t>
                      </a:r>
                      <a:endParaRPr lang="zh-CN" altLang="en-US" sz="1500"/>
                    </a:p>
                  </a:txBody>
                  <a:tcPr marL="68596" marR="68596" marT="34298" marB="3429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1500">
                          <a:latin typeface="Times New Roman" panose="02020603050405020304" charset="0"/>
                          <a:cs typeface="Times New Roman" panose="02020603050405020304" charset="0"/>
                        </a:rPr>
                        <a:t>1.675×10</a:t>
                      </a:r>
                      <a:r>
                        <a:rPr lang="en-US" altLang="zh-CN" sz="1500" baseline="30000">
                          <a:latin typeface="Times New Roman" panose="02020603050405020304" charset="0"/>
                          <a:cs typeface="Times New Roman" panose="02020603050405020304" charset="0"/>
                        </a:rPr>
                        <a:t>-27</a:t>
                      </a:r>
                      <a:endParaRPr lang="zh-CN" altLang="en-US" sz="1500"/>
                    </a:p>
                  </a:txBody>
                  <a:tcPr marL="68596" marR="68596" marT="34298" marB="34298"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92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500" dirty="0">
                          <a:latin typeface="Times New Roman" panose="02020603050405020304" charset="0"/>
                          <a:cs typeface="Times New Roman" panose="02020603050405020304" charset="0"/>
                        </a:rPr>
                        <a:t>相对质量</a:t>
                      </a:r>
                      <a:r>
                        <a:rPr lang="zh-CN" altLang="en-US" sz="1500" baseline="30000" dirty="0">
                          <a:latin typeface="Times New Roman" panose="02020603050405020304" charset="0"/>
                          <a:cs typeface="Times New Roman" panose="02020603050405020304" charset="0"/>
                        </a:rPr>
                        <a:t>＊</a:t>
                      </a:r>
                      <a:endParaRPr lang="zh-CN" altLang="en-US" sz="1500" dirty="0"/>
                    </a:p>
                  </a:txBody>
                  <a:tcPr marL="68596" marR="68596" marT="34298" marB="34298" anchor="ctr">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1500">
                          <a:latin typeface="Times New Roman" panose="02020603050405020304" charset="0"/>
                          <a:cs typeface="Times New Roman" panose="02020603050405020304" charset="0"/>
                        </a:rPr>
                        <a:t>1/183</a:t>
                      </a:r>
                      <a:r>
                        <a:rPr lang="en-US" altLang="zh-CN" sz="1500">
                          <a:latin typeface="宋体" panose="02010600030101010101" pitchFamily="2" charset="-122"/>
                          <a:cs typeface="Times New Roman" panose="02020603050405020304" charset="0"/>
                        </a:rPr>
                        <a:t>6</a:t>
                      </a:r>
                      <a:r>
                        <a:rPr lang="zh-CN" altLang="en-US" sz="1500" baseline="30000" dirty="0">
                          <a:latin typeface="宋体" panose="02010600030101010101" pitchFamily="2" charset="-122"/>
                          <a:cs typeface="Times New Roman" panose="02020603050405020304" charset="0"/>
                        </a:rPr>
                        <a:t>＊＊</a:t>
                      </a:r>
                      <a:endParaRPr lang="zh-CN" altLang="en-US" sz="1500" dirty="0"/>
                    </a:p>
                  </a:txBody>
                  <a:tcPr marL="68596" marR="68596" marT="34298" marB="3429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1500">
                          <a:latin typeface="Times New Roman" panose="02020603050405020304" charset="0"/>
                          <a:cs typeface="Times New Roman" panose="02020603050405020304" charset="0"/>
                        </a:rPr>
                        <a:t>1.007</a:t>
                      </a:r>
                      <a:endParaRPr lang="zh-CN" altLang="en-US" sz="1500"/>
                    </a:p>
                  </a:txBody>
                  <a:tcPr marL="68596" marR="68596" marT="34298" marB="3429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1500">
                          <a:latin typeface="Times New Roman" panose="02020603050405020304" charset="0"/>
                          <a:cs typeface="Times New Roman" panose="02020603050405020304" charset="0"/>
                        </a:rPr>
                        <a:t>1.008</a:t>
                      </a:r>
                      <a:endParaRPr lang="zh-CN" altLang="en-US" sz="1500"/>
                    </a:p>
                  </a:txBody>
                  <a:tcPr marL="68596" marR="68596" marT="34298" marB="34298"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244" name="矩形 5243"/>
          <p:cNvSpPr/>
          <p:nvPr/>
        </p:nvSpPr>
        <p:spPr>
          <a:xfrm>
            <a:off x="2933379" y="639609"/>
            <a:ext cx="3116580" cy="414020"/>
          </a:xfrm>
          <a:prstGeom prst="rect">
            <a:avLst/>
          </a:prstGeom>
          <a:noFill/>
          <a:ln w="9525">
            <a:noFill/>
          </a:ln>
        </p:spPr>
        <p:txBody>
          <a:bodyPr wrap="none" anchor="ctr">
            <a:spAutoFit/>
          </a:bodyPr>
          <a:p>
            <a:pPr algn="ctr"/>
            <a:r>
              <a:rPr lang="zh-CN" altLang="en-US" sz="2100" dirty="0">
                <a:solidFill>
                  <a:schemeClr val="accent1">
                    <a:lumMod val="50000"/>
                  </a:schemeClr>
                </a:solidFill>
                <a:latin typeface="Arial" panose="020B0604020202020204" pitchFamily="34" charset="0"/>
              </a:rPr>
              <a:t>构成原子的粒子及其性质</a:t>
            </a:r>
            <a:endParaRPr lang="zh-CN" altLang="en-US" sz="2100" dirty="0">
              <a:solidFill>
                <a:schemeClr val="accent1">
                  <a:lumMod val="50000"/>
                </a:schemeClr>
              </a:solidFill>
              <a:latin typeface="Arial" panose="020B0604020202020204" pitchFamily="34" charset="0"/>
            </a:endParaRPr>
          </a:p>
        </p:txBody>
      </p:sp>
      <p:sp>
        <p:nvSpPr>
          <p:cNvPr id="2" name="矩形 1"/>
          <p:cNvSpPr/>
          <p:nvPr/>
        </p:nvSpPr>
        <p:spPr>
          <a:xfrm>
            <a:off x="0" y="-317"/>
            <a:ext cx="2316480" cy="460375"/>
          </a:xfrm>
          <a:prstGeom prst="rect">
            <a:avLst/>
          </a:prstGeom>
          <a:noFill/>
          <a:ln w="9525">
            <a:noFill/>
          </a:ln>
        </p:spPr>
        <p:txBody>
          <a:bodyPr wrap="none" anchor="ctr">
            <a:spAutoFit/>
          </a:bodyPr>
          <a:p>
            <a:r>
              <a:rPr lang="zh-CN" altLang="en-US" sz="2400" dirty="0">
                <a:solidFill>
                  <a:schemeClr val="bg1"/>
                </a:solidFill>
                <a:latin typeface="Arial" panose="020B0604020202020204" pitchFamily="34" charset="0"/>
              </a:rPr>
              <a:t>一、原子的组成</a:t>
            </a:r>
            <a:r>
              <a:rPr lang="zh-CN" altLang="en-US" dirty="0">
                <a:solidFill>
                  <a:schemeClr val="bg1"/>
                </a:solidFill>
                <a:latin typeface="Arial" panose="020B0604020202020204" pitchFamily="34" charset="0"/>
              </a:rPr>
              <a:t> </a:t>
            </a:r>
            <a:endParaRPr lang="zh-CN" altLang="en-US" dirty="0">
              <a:solidFill>
                <a:schemeClr val="bg1"/>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矩形 23553"/>
          <p:cNvSpPr/>
          <p:nvPr/>
        </p:nvSpPr>
        <p:spPr>
          <a:xfrm>
            <a:off x="220345" y="669925"/>
            <a:ext cx="7659370" cy="1014730"/>
          </a:xfrm>
          <a:prstGeom prst="rect">
            <a:avLst/>
          </a:prstGeom>
          <a:noFill/>
          <a:ln w="9525">
            <a:noFill/>
          </a:ln>
        </p:spPr>
        <p:txBody>
          <a:bodyPr wrap="square" anchor="ctr">
            <a:spAutoFit/>
          </a:bodyPr>
          <a:p>
            <a:r>
              <a:rPr lang="zh-CN" altLang="en-US" sz="2000" dirty="0">
                <a:latin typeface="Arial" panose="020B0604020202020204" pitchFamily="34" charset="0"/>
              </a:rPr>
              <a:t>（</a:t>
            </a:r>
            <a:r>
              <a:rPr lang="en-US" altLang="zh-CN" sz="2000" dirty="0">
                <a:latin typeface="Arial" panose="020B0604020202020204" pitchFamily="34" charset="0"/>
              </a:rPr>
              <a:t>3</a:t>
            </a:r>
            <a:r>
              <a:rPr lang="zh-CN" altLang="en-US" sz="2000" dirty="0">
                <a:latin typeface="Arial" panose="020B0604020202020204" pitchFamily="34" charset="0"/>
              </a:rPr>
              <a:t>） 吸水性  </a:t>
            </a:r>
            <a:endParaRPr lang="zh-CN" altLang="en-US" sz="2000" dirty="0">
              <a:latin typeface="Arial" panose="020B0604020202020204" pitchFamily="34" charset="0"/>
            </a:endParaRPr>
          </a:p>
          <a:p>
            <a:r>
              <a:rPr lang="zh-CN" altLang="en-US" sz="2000" dirty="0">
                <a:latin typeface="Arial" panose="020B0604020202020204" pitchFamily="34" charset="0"/>
              </a:rPr>
              <a:t>        浓硫酸对水有强烈的亲合作用，能以任意比与水混溶生成一系列稳定的水合物，并放出大量的热，具有强烈的吸水性。 </a:t>
            </a:r>
            <a:endParaRPr lang="zh-CN" altLang="en-US" sz="2000" dirty="0">
              <a:latin typeface="Arial" panose="020B0604020202020204" pitchFamily="34" charset="0"/>
            </a:endParaRPr>
          </a:p>
        </p:txBody>
      </p:sp>
      <p:sp>
        <p:nvSpPr>
          <p:cNvPr id="23555" name="云形标注 23554"/>
          <p:cNvSpPr/>
          <p:nvPr/>
        </p:nvSpPr>
        <p:spPr>
          <a:xfrm>
            <a:off x="826135" y="1684655"/>
            <a:ext cx="7143115" cy="3369945"/>
          </a:xfrm>
          <a:prstGeom prst="cloudCallout">
            <a:avLst>
              <a:gd name="adj1" fmla="val -35671"/>
              <a:gd name="adj2" fmla="val -46134"/>
            </a:avLst>
          </a:prstGeom>
          <a:solidFill>
            <a:srgbClr val="FFFF00"/>
          </a:solidFill>
          <a:ln w="9525" cap="flat" cmpd="sng">
            <a:solidFill>
              <a:srgbClr val="CC3300"/>
            </a:solidFill>
            <a:prstDash val="solid"/>
            <a:headEnd type="none" w="med" len="med"/>
            <a:tailEnd type="none" w="med" len="med"/>
          </a:ln>
        </p:spPr>
        <p:txBody>
          <a:bodyPr/>
          <a:p>
            <a:pPr algn="just">
              <a:lnSpc>
                <a:spcPct val="176000"/>
              </a:lnSpc>
            </a:pPr>
            <a:r>
              <a:rPr lang="zh-CN" altLang="en-US" sz="1500" b="1" dirty="0">
                <a:solidFill>
                  <a:srgbClr val="0000FF"/>
                </a:solidFill>
                <a:latin typeface="Times New Roman" panose="02020603050405020304" charset="0"/>
              </a:rPr>
              <a:t>注意</a:t>
            </a:r>
            <a:endParaRPr lang="zh-CN" altLang="en-US" sz="1500" b="1" dirty="0">
              <a:solidFill>
                <a:srgbClr val="0000FF"/>
              </a:solidFill>
              <a:latin typeface="Times New Roman" panose="02020603050405020304" charset="0"/>
            </a:endParaRPr>
          </a:p>
          <a:p>
            <a:pPr algn="just">
              <a:lnSpc>
                <a:spcPct val="176000"/>
              </a:lnSpc>
            </a:pPr>
            <a:r>
              <a:rPr lang="zh-CN" altLang="en-US" sz="1200" dirty="0">
                <a:solidFill>
                  <a:srgbClr val="0000FF"/>
                </a:solidFill>
                <a:latin typeface="Times New Roman" panose="02020603050405020304" charset="0"/>
              </a:rPr>
              <a:t>在配制硫酸溶液时，切勿把水倒入浓硫酸中！由于浓硫酸对水有强烈的亲合作用，若把水倒入浓硫酸中，产生的热量会使硫酸溶液局部过热，导致浮在硫酸表面的水剧烈沸腾，产生的蒸气带着硫酸飞溅出来造成灼伤。因此，要将浓硫酸缓缓注入水中且不断搅拌，并且在敞口容器中进行。若不慎在皮肤上粘上浓硫酸，必须迅速用抹布擦拭，再用大量水冲洗。</a:t>
            </a:r>
            <a:endParaRPr lang="zh-CN" altLang="en-US" sz="1200">
              <a:solidFill>
                <a:srgbClr val="0000FF"/>
              </a:solidFill>
              <a:latin typeface="Times New Roman" panose="02020603050405020304" charset="0"/>
            </a:endParaRPr>
          </a:p>
          <a:p>
            <a:endParaRPr lang="zh-CN" altLang="en-US" sz="1200">
              <a:solidFill>
                <a:srgbClr val="0000FF"/>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矩形 24578"/>
          <p:cNvSpPr/>
          <p:nvPr/>
        </p:nvSpPr>
        <p:spPr>
          <a:xfrm>
            <a:off x="68191" y="442121"/>
            <a:ext cx="2442210" cy="460375"/>
          </a:xfrm>
          <a:prstGeom prst="rect">
            <a:avLst/>
          </a:prstGeom>
          <a:noFill/>
          <a:ln w="9525">
            <a:noFill/>
          </a:ln>
        </p:spPr>
        <p:txBody>
          <a:bodyPr wrap="none" anchor="ctr">
            <a:spAutoFit/>
          </a:bodyPr>
          <a:p>
            <a:r>
              <a:rPr lang="en-US" altLang="zh-CN" sz="2400" b="1" dirty="0">
                <a:latin typeface="Arial" panose="020B0604020202020204" pitchFamily="34" charset="0"/>
              </a:rPr>
              <a:t>3.  </a:t>
            </a:r>
            <a:r>
              <a:rPr lang="zh-CN" altLang="en-US" sz="2400" b="1" dirty="0">
                <a:latin typeface="Arial" panose="020B0604020202020204" pitchFamily="34" charset="0"/>
              </a:rPr>
              <a:t>硫酸根的检验</a:t>
            </a:r>
            <a:endParaRPr lang="zh-CN" altLang="en-US" sz="2400" b="1" dirty="0">
              <a:latin typeface="Arial" panose="020B0604020202020204" pitchFamily="34" charset="0"/>
            </a:endParaRPr>
          </a:p>
        </p:txBody>
      </p:sp>
      <p:sp>
        <p:nvSpPr>
          <p:cNvPr id="24580" name="矩形 24579"/>
          <p:cNvSpPr/>
          <p:nvPr/>
        </p:nvSpPr>
        <p:spPr>
          <a:xfrm>
            <a:off x="1039495" y="1073468"/>
            <a:ext cx="6516370" cy="1568450"/>
          </a:xfrm>
          <a:prstGeom prst="rect">
            <a:avLst/>
          </a:prstGeom>
          <a:noFill/>
          <a:ln w="9525">
            <a:noFill/>
          </a:ln>
        </p:spPr>
        <p:txBody>
          <a:bodyPr wrap="square" anchor="ctr">
            <a:spAutoFit/>
          </a:bodyPr>
          <a:p>
            <a:pPr indent="449580" algn="ctr" defTabSz="914400">
              <a:tabLst>
                <a:tab pos="4143375" algn="l"/>
              </a:tabLst>
            </a:pPr>
            <a:r>
              <a:rPr lang="en-US" altLang="zh-CN" sz="2400">
                <a:latin typeface="Times New Roman" panose="02020603050405020304" charset="0"/>
                <a:cs typeface="Times New Roman" panose="02020603050405020304" charset="0"/>
              </a:rPr>
              <a:t>H</a:t>
            </a:r>
            <a:r>
              <a:rPr lang="en-US" altLang="zh-CN" sz="2400" baseline="-25000">
                <a:latin typeface="Times New Roman" panose="02020603050405020304" charset="0"/>
                <a:cs typeface="Times New Roman" panose="02020603050405020304" charset="0"/>
              </a:rPr>
              <a:t>2</a:t>
            </a:r>
            <a:r>
              <a:rPr lang="en-US" altLang="zh-CN" sz="2400">
                <a:latin typeface="Times New Roman" panose="02020603050405020304" charset="0"/>
                <a:cs typeface="Times New Roman" panose="02020603050405020304" charset="0"/>
              </a:rPr>
              <a:t>SO</a:t>
            </a:r>
            <a:r>
              <a:rPr lang="en-US" altLang="zh-CN" sz="2400" baseline="-25000">
                <a:latin typeface="Times New Roman" panose="02020603050405020304" charset="0"/>
                <a:cs typeface="Times New Roman" panose="02020603050405020304" charset="0"/>
              </a:rPr>
              <a:t>4</a:t>
            </a:r>
            <a:r>
              <a:rPr lang="zh-CN" altLang="en-US" sz="2400" dirty="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BaCl</a:t>
            </a:r>
            <a:r>
              <a:rPr lang="en-US" altLang="zh-CN" sz="2400" baseline="-25000">
                <a:latin typeface="Times New Roman" panose="02020603050405020304" charset="0"/>
                <a:cs typeface="Times New Roman" panose="02020603050405020304" charset="0"/>
              </a:rPr>
              <a:t>2</a:t>
            </a:r>
            <a:r>
              <a:rPr lang="zh-CN" altLang="en-US" sz="2400" dirty="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BaSO</a:t>
            </a:r>
            <a:r>
              <a:rPr lang="en-US" altLang="zh-CN" sz="2400" baseline="-25000">
                <a:latin typeface="Times New Roman" panose="02020603050405020304" charset="0"/>
                <a:cs typeface="Times New Roman" panose="02020603050405020304" charset="0"/>
              </a:rPr>
              <a:t>4</a:t>
            </a:r>
            <a:r>
              <a:rPr lang="en-US" altLang="zh-CN" sz="2400" dirty="0">
                <a:latin typeface="Times New Roman" panose="02020603050405020304" charset="0"/>
                <a:cs typeface="Times New Roman" panose="02020603050405020304" charset="0"/>
              </a:rPr>
              <a:t>↓</a:t>
            </a:r>
            <a:r>
              <a:rPr lang="zh-CN" altLang="en-US" sz="2400" dirty="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2HCl</a:t>
            </a:r>
            <a:endParaRPr lang="en-US" altLang="zh-CN" sz="2400">
              <a:latin typeface="Times New Roman" panose="02020603050405020304" charset="0"/>
              <a:cs typeface="Times New Roman" panose="02020603050405020304" charset="0"/>
            </a:endParaRPr>
          </a:p>
          <a:p>
            <a:pPr indent="449580" algn="ctr" defTabSz="914400">
              <a:tabLst>
                <a:tab pos="4143375" algn="l"/>
              </a:tabLst>
            </a:pPr>
            <a:r>
              <a:rPr lang="en-US" altLang="zh-CN" sz="2400">
                <a:latin typeface="Times New Roman" panose="02020603050405020304" charset="0"/>
                <a:cs typeface="Times New Roman" panose="02020603050405020304" charset="0"/>
              </a:rPr>
              <a:t>Na</a:t>
            </a:r>
            <a:r>
              <a:rPr lang="en-US" altLang="zh-CN" sz="2400" baseline="-25000">
                <a:latin typeface="Times New Roman" panose="02020603050405020304" charset="0"/>
                <a:cs typeface="Times New Roman" panose="02020603050405020304" charset="0"/>
              </a:rPr>
              <a:t>2</a:t>
            </a:r>
            <a:r>
              <a:rPr lang="en-US" altLang="zh-CN" sz="2400">
                <a:latin typeface="Times New Roman" panose="02020603050405020304" charset="0"/>
                <a:cs typeface="Times New Roman" panose="02020603050405020304" charset="0"/>
              </a:rPr>
              <a:t>SO</a:t>
            </a:r>
            <a:r>
              <a:rPr lang="en-US" altLang="zh-CN" sz="2400" baseline="-25000">
                <a:latin typeface="Times New Roman" panose="02020603050405020304" charset="0"/>
                <a:cs typeface="Times New Roman" panose="02020603050405020304" charset="0"/>
              </a:rPr>
              <a:t>4</a:t>
            </a:r>
            <a:r>
              <a:rPr lang="zh-CN" altLang="en-US" sz="2400" dirty="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BaCl</a:t>
            </a:r>
            <a:r>
              <a:rPr lang="en-US" altLang="zh-CN" sz="2400" baseline="-25000">
                <a:latin typeface="Times New Roman" panose="02020603050405020304" charset="0"/>
                <a:cs typeface="Times New Roman" panose="02020603050405020304" charset="0"/>
              </a:rPr>
              <a:t>2</a:t>
            </a:r>
            <a:r>
              <a:rPr lang="zh-CN" altLang="en-US" sz="2400" dirty="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BaSO</a:t>
            </a:r>
            <a:r>
              <a:rPr lang="en-US" altLang="zh-CN" sz="2400" baseline="-25000">
                <a:latin typeface="Times New Roman" panose="02020603050405020304" charset="0"/>
                <a:cs typeface="Times New Roman" panose="02020603050405020304" charset="0"/>
              </a:rPr>
              <a:t>4</a:t>
            </a:r>
            <a:r>
              <a:rPr lang="en-US" altLang="zh-CN" sz="2400" dirty="0">
                <a:latin typeface="Times New Roman" panose="02020603050405020304" charset="0"/>
                <a:cs typeface="Times New Roman" panose="02020603050405020304" charset="0"/>
              </a:rPr>
              <a:t>↓</a:t>
            </a:r>
            <a:r>
              <a:rPr lang="zh-CN" altLang="en-US" sz="2400" dirty="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2NaCl</a:t>
            </a:r>
            <a:endParaRPr lang="en-US" altLang="zh-CN" sz="2400">
              <a:latin typeface="Times New Roman" panose="02020603050405020304" charset="0"/>
              <a:cs typeface="Times New Roman" panose="02020603050405020304" charset="0"/>
            </a:endParaRPr>
          </a:p>
          <a:p>
            <a:pPr indent="449580" algn="ctr" defTabSz="914400">
              <a:tabLst>
                <a:tab pos="4143375" algn="l"/>
              </a:tabLst>
            </a:pPr>
            <a:r>
              <a:rPr lang="en-US" altLang="zh-CN" sz="2400">
                <a:latin typeface="Times New Roman" panose="02020603050405020304" charset="0"/>
                <a:cs typeface="Times New Roman" panose="02020603050405020304" charset="0"/>
              </a:rPr>
              <a:t>Na</a:t>
            </a:r>
            <a:r>
              <a:rPr lang="en-US" altLang="zh-CN" sz="2400" baseline="-25000">
                <a:latin typeface="Times New Roman" panose="02020603050405020304" charset="0"/>
                <a:cs typeface="Times New Roman" panose="02020603050405020304" charset="0"/>
              </a:rPr>
              <a:t>2</a:t>
            </a:r>
            <a:r>
              <a:rPr lang="en-US" altLang="zh-CN" sz="2400">
                <a:latin typeface="Times New Roman" panose="02020603050405020304" charset="0"/>
                <a:cs typeface="Times New Roman" panose="02020603050405020304" charset="0"/>
              </a:rPr>
              <a:t>CO</a:t>
            </a:r>
            <a:r>
              <a:rPr lang="en-US" altLang="zh-CN" sz="2400" baseline="-25000">
                <a:latin typeface="Times New Roman" panose="02020603050405020304" charset="0"/>
                <a:cs typeface="Times New Roman" panose="02020603050405020304" charset="0"/>
              </a:rPr>
              <a:t>3</a:t>
            </a:r>
            <a:r>
              <a:rPr lang="zh-CN" altLang="en-US" sz="2400" dirty="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BaCl</a:t>
            </a:r>
            <a:r>
              <a:rPr lang="en-US" altLang="zh-CN" sz="2400" baseline="-25000">
                <a:latin typeface="Times New Roman" panose="02020603050405020304" charset="0"/>
                <a:cs typeface="Times New Roman" panose="02020603050405020304" charset="0"/>
              </a:rPr>
              <a:t>2</a:t>
            </a:r>
            <a:r>
              <a:rPr lang="zh-CN" altLang="en-US" sz="2400" dirty="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BaCO</a:t>
            </a:r>
            <a:r>
              <a:rPr lang="en-US" altLang="zh-CN" sz="2400" baseline="-25000">
                <a:latin typeface="Times New Roman" panose="02020603050405020304" charset="0"/>
                <a:cs typeface="Times New Roman" panose="02020603050405020304" charset="0"/>
              </a:rPr>
              <a:t>3</a:t>
            </a:r>
            <a:r>
              <a:rPr lang="en-US" altLang="zh-CN" sz="2400" dirty="0">
                <a:latin typeface="Times New Roman" panose="02020603050405020304" charset="0"/>
                <a:cs typeface="Times New Roman" panose="02020603050405020304" charset="0"/>
              </a:rPr>
              <a:t>↓</a:t>
            </a:r>
            <a:r>
              <a:rPr lang="zh-CN" altLang="en-US" sz="2400" dirty="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2NaCl</a:t>
            </a:r>
            <a:endParaRPr lang="en-US" altLang="zh-CN" sz="2400">
              <a:latin typeface="Times New Roman" panose="02020603050405020304" charset="0"/>
              <a:cs typeface="Times New Roman" panose="02020603050405020304" charset="0"/>
            </a:endParaRPr>
          </a:p>
          <a:p>
            <a:pPr indent="449580" algn="ctr" defTabSz="914400">
              <a:tabLst>
                <a:tab pos="4143375" algn="l"/>
              </a:tabLst>
            </a:pPr>
            <a:r>
              <a:rPr lang="en-US" altLang="zh-CN" sz="2400">
                <a:latin typeface="Times New Roman" panose="02020603050405020304" charset="0"/>
                <a:cs typeface="Times New Roman" panose="02020603050405020304" charset="0"/>
              </a:rPr>
              <a:t>BaCO</a:t>
            </a:r>
            <a:r>
              <a:rPr lang="en-US" altLang="zh-CN" sz="2400" baseline="-25000">
                <a:latin typeface="Times New Roman" panose="02020603050405020304" charset="0"/>
                <a:cs typeface="Times New Roman" panose="02020603050405020304" charset="0"/>
              </a:rPr>
              <a:t>3</a:t>
            </a:r>
            <a:r>
              <a:rPr lang="zh-CN" altLang="en-US" sz="2400" dirty="0">
                <a:latin typeface="Times New Roman" panose="02020603050405020304" charset="0"/>
                <a:cs typeface="Times New Roman" panose="02020603050405020304" charset="0"/>
              </a:rPr>
              <a:t>＋</a:t>
            </a:r>
            <a:r>
              <a:rPr lang="en-US" altLang="zh-CN" sz="2400" dirty="0">
                <a:latin typeface="Times New Roman" panose="02020603050405020304" charset="0"/>
                <a:cs typeface="Times New Roman" panose="02020603050405020304" charset="0"/>
              </a:rPr>
              <a:t>2HCl</a:t>
            </a:r>
            <a:r>
              <a:rPr lang="zh-CN" altLang="en-US" sz="2400" dirty="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BaCl</a:t>
            </a:r>
            <a:r>
              <a:rPr lang="en-US" altLang="zh-CN" sz="2400" baseline="-25000">
                <a:latin typeface="Times New Roman" panose="02020603050405020304" charset="0"/>
                <a:cs typeface="Times New Roman" panose="02020603050405020304" charset="0"/>
              </a:rPr>
              <a:t>2</a:t>
            </a:r>
            <a:r>
              <a:rPr lang="zh-CN" altLang="en-US" sz="2400" dirty="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H</a:t>
            </a:r>
            <a:r>
              <a:rPr lang="en-US" altLang="zh-CN" sz="2400" baseline="-25000">
                <a:latin typeface="Times New Roman" panose="02020603050405020304" charset="0"/>
                <a:cs typeface="Times New Roman" panose="02020603050405020304" charset="0"/>
              </a:rPr>
              <a:t>2</a:t>
            </a:r>
            <a:r>
              <a:rPr lang="en-US" altLang="zh-CN" sz="2400" dirty="0">
                <a:latin typeface="Times New Roman" panose="02020603050405020304" charset="0"/>
                <a:cs typeface="Times New Roman" panose="02020603050405020304" charset="0"/>
              </a:rPr>
              <a:t>O</a:t>
            </a:r>
            <a:r>
              <a:rPr lang="zh-CN" altLang="en-US" sz="2400" dirty="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CO</a:t>
            </a:r>
            <a:r>
              <a:rPr lang="en-US" altLang="zh-CN" sz="2400" baseline="-25000">
                <a:latin typeface="Times New Roman" panose="02020603050405020304" charset="0"/>
                <a:cs typeface="Times New Roman" panose="02020603050405020304" charset="0"/>
              </a:rPr>
              <a:t>2</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sp>
        <p:nvSpPr>
          <p:cNvPr id="24581" name="文本框 24580"/>
          <p:cNvSpPr txBox="1"/>
          <p:nvPr/>
        </p:nvSpPr>
        <p:spPr>
          <a:xfrm>
            <a:off x="800735" y="2762250"/>
            <a:ext cx="7232015" cy="1706880"/>
          </a:xfrm>
          <a:prstGeom prst="rect">
            <a:avLst/>
          </a:prstGeom>
          <a:noFill/>
          <a:ln w="9525">
            <a:noFill/>
          </a:ln>
        </p:spPr>
        <p:txBody>
          <a:bodyPr wrap="square">
            <a:spAutoFit/>
          </a:bodyPr>
          <a:p>
            <a:pPr>
              <a:spcBef>
                <a:spcPct val="50000"/>
              </a:spcBef>
            </a:pPr>
            <a:r>
              <a:rPr lang="en-US" altLang="zh-CN" sz="1200" dirty="0">
                <a:latin typeface="Arial" panose="020B0604020202020204" pitchFamily="34" charset="0"/>
              </a:rPr>
              <a:t>        </a:t>
            </a:r>
            <a:r>
              <a:rPr lang="zh-CN" altLang="en-US" sz="2100" dirty="0">
                <a:latin typeface="Arial" panose="020B0604020202020204" pitchFamily="34" charset="0"/>
              </a:rPr>
              <a:t>在分析化学中常用可溶性钡盐检验溶液中是否含有硫酸根离子。方法是：在被检验的溶液中滴入少量稀硝酸或稀盐酸，将其酸化（消除碳酸根离子的干扰），再滴入可溶性钡盐溶液（如</a:t>
            </a:r>
            <a:r>
              <a:rPr lang="en-US" altLang="zh-CN" sz="2100">
                <a:latin typeface="Arial" panose="020B0604020202020204" pitchFamily="34" charset="0"/>
              </a:rPr>
              <a:t>BaCl</a:t>
            </a:r>
            <a:r>
              <a:rPr lang="en-US" altLang="zh-CN" sz="2100" baseline="-25000">
                <a:latin typeface="Arial" panose="020B0604020202020204" pitchFamily="34" charset="0"/>
              </a:rPr>
              <a:t>2</a:t>
            </a:r>
            <a:r>
              <a:rPr lang="zh-CN" altLang="en-US" sz="2100" dirty="0">
                <a:latin typeface="Arial" panose="020B0604020202020204" pitchFamily="34" charset="0"/>
              </a:rPr>
              <a:t>溶液），如产生白色沉淀，则可判断该溶液中含有硫酸根离子。</a:t>
            </a:r>
            <a:endParaRPr lang="zh-CN" altLang="en-US" sz="21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矩形 25601"/>
          <p:cNvSpPr/>
          <p:nvPr/>
        </p:nvSpPr>
        <p:spPr>
          <a:xfrm>
            <a:off x="143505" y="390011"/>
            <a:ext cx="2136140" cy="460375"/>
          </a:xfrm>
          <a:prstGeom prst="rect">
            <a:avLst/>
          </a:prstGeom>
          <a:noFill/>
          <a:ln w="9525">
            <a:noFill/>
          </a:ln>
        </p:spPr>
        <p:txBody>
          <a:bodyPr wrap="none" anchor="ctr">
            <a:spAutoFit/>
          </a:bodyPr>
          <a:p>
            <a:r>
              <a:rPr lang="en-US" altLang="zh-CN" sz="2400" b="1" dirty="0">
                <a:latin typeface="Arial" panose="020B0604020202020204" pitchFamily="34" charset="0"/>
              </a:rPr>
              <a:t>4.  </a:t>
            </a:r>
            <a:r>
              <a:rPr lang="zh-CN" altLang="en-US" sz="2400" b="1" dirty="0">
                <a:latin typeface="Arial" panose="020B0604020202020204" pitchFamily="34" charset="0"/>
              </a:rPr>
              <a:t>硫酸的用途</a:t>
            </a:r>
            <a:r>
              <a:rPr lang="zh-CN" altLang="en-US" sz="2400" dirty="0">
                <a:latin typeface="Arial" panose="020B0604020202020204" pitchFamily="34" charset="0"/>
              </a:rPr>
              <a:t> </a:t>
            </a:r>
            <a:endParaRPr lang="zh-CN" altLang="en-US" sz="2400" dirty="0">
              <a:latin typeface="Arial" panose="020B0604020202020204" pitchFamily="34" charset="0"/>
            </a:endParaRPr>
          </a:p>
        </p:txBody>
      </p:sp>
      <p:pic>
        <p:nvPicPr>
          <p:cNvPr id="25603" name="图片 25602" descr="IMG_0705"/>
          <p:cNvPicPr>
            <a:picLocks noChangeAspect="1"/>
          </p:cNvPicPr>
          <p:nvPr/>
        </p:nvPicPr>
        <p:blipFill>
          <a:blip r:embed="rId1"/>
          <a:stretch>
            <a:fillRect/>
          </a:stretch>
        </p:blipFill>
        <p:spPr>
          <a:xfrm>
            <a:off x="1330954" y="951545"/>
            <a:ext cx="6590546" cy="3331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矩形 26625"/>
          <p:cNvSpPr/>
          <p:nvPr/>
        </p:nvSpPr>
        <p:spPr>
          <a:xfrm>
            <a:off x="1980005" y="2397621"/>
            <a:ext cx="5326380" cy="506730"/>
          </a:xfrm>
          <a:prstGeom prst="rect">
            <a:avLst/>
          </a:prstGeom>
          <a:noFill/>
          <a:ln w="9525">
            <a:noFill/>
          </a:ln>
        </p:spPr>
        <p:txBody>
          <a:bodyPr wrap="none" anchor="ctr">
            <a:spAutoFit/>
          </a:bodyPr>
          <a:p>
            <a:r>
              <a:rPr lang="zh-CN" altLang="en-US" sz="2700" dirty="0">
                <a:solidFill>
                  <a:schemeClr val="hlink"/>
                </a:solidFill>
                <a:latin typeface="Arial" panose="020B0604020202020204" pitchFamily="34" charset="0"/>
              </a:rPr>
              <a:t>简述浓硫酸的特性，并举例说明。 </a:t>
            </a:r>
            <a:endParaRPr lang="zh-CN" altLang="en-US" sz="2700" dirty="0">
              <a:solidFill>
                <a:schemeClr val="hlink"/>
              </a:solidFill>
              <a:latin typeface="Arial" panose="020B0604020202020204" pitchFamily="34" charset="0"/>
            </a:endParaRPr>
          </a:p>
        </p:txBody>
      </p:sp>
      <p:sp>
        <p:nvSpPr>
          <p:cNvPr id="26627" name="矩形 26626"/>
          <p:cNvSpPr/>
          <p:nvPr/>
        </p:nvSpPr>
        <p:spPr>
          <a:xfrm>
            <a:off x="1277363" y="465650"/>
            <a:ext cx="2106735" cy="129691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讨论：</a:t>
            </a:r>
            <a:endPar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矩形 27649"/>
          <p:cNvSpPr/>
          <p:nvPr/>
        </p:nvSpPr>
        <p:spPr>
          <a:xfrm>
            <a:off x="1537541" y="580046"/>
            <a:ext cx="5586601" cy="984885"/>
          </a:xfrm>
          <a:prstGeom prst="rect">
            <a:avLst/>
          </a:prstGeom>
          <a:noFill/>
          <a:ln w="9525">
            <a:noFill/>
          </a:ln>
        </p:spPr>
        <p:txBody>
          <a:bodyPr tIns="123816" bIns="123816" anchor="ctr">
            <a:spAutoFit/>
          </a:bodyPr>
          <a:p>
            <a:r>
              <a:rPr lang="zh-CN" altLang="en-US" sz="2400" b="1" dirty="0">
                <a:solidFill>
                  <a:srgbClr val="CC0000"/>
                </a:solidFill>
                <a:latin typeface="Arial" panose="020B0604020202020204" pitchFamily="34" charset="0"/>
              </a:rPr>
              <a:t>任务三   认识氮、磷及其重要化合物</a:t>
            </a:r>
            <a:endParaRPr lang="zh-CN" altLang="en-US" sz="2400" b="1" dirty="0">
              <a:solidFill>
                <a:srgbClr val="CC0000"/>
              </a:solidFill>
              <a:latin typeface="Arial" panose="020B0604020202020204" pitchFamily="34" charset="0"/>
            </a:endParaRPr>
          </a:p>
          <a:p>
            <a:pPr eaLnBrk="0" hangingPunct="0"/>
            <a:endParaRPr lang="zh-CN" altLang="en-US" sz="2400" b="1" dirty="0">
              <a:solidFill>
                <a:srgbClr val="CC0000"/>
              </a:solidFill>
              <a:latin typeface="Arial" panose="020B0604020202020204" pitchFamily="34" charset="0"/>
            </a:endParaRPr>
          </a:p>
        </p:txBody>
      </p:sp>
      <p:pic>
        <p:nvPicPr>
          <p:cNvPr id="27651" name="图片 27650" descr="IMG_0697"/>
          <p:cNvPicPr>
            <a:picLocks noChangeAspect="1"/>
          </p:cNvPicPr>
          <p:nvPr/>
        </p:nvPicPr>
        <p:blipFill>
          <a:blip r:embed="rId1"/>
          <a:stretch>
            <a:fillRect/>
          </a:stretch>
        </p:blipFill>
        <p:spPr>
          <a:xfrm>
            <a:off x="1429385" y="1737995"/>
            <a:ext cx="5581015" cy="3073400"/>
          </a:xfrm>
          <a:prstGeom prst="rect">
            <a:avLst/>
          </a:prstGeom>
          <a:noFill/>
          <a:ln w="9525">
            <a:noFill/>
          </a:ln>
        </p:spPr>
      </p:pic>
      <p:sp>
        <p:nvSpPr>
          <p:cNvPr id="27652" name="矩形 27651"/>
          <p:cNvSpPr/>
          <p:nvPr/>
        </p:nvSpPr>
        <p:spPr>
          <a:xfrm>
            <a:off x="2442205" y="1158285"/>
            <a:ext cx="2990850" cy="398780"/>
          </a:xfrm>
          <a:prstGeom prst="rect">
            <a:avLst/>
          </a:prstGeom>
          <a:noFill/>
          <a:ln w="9525">
            <a:noFill/>
          </a:ln>
        </p:spPr>
        <p:txBody>
          <a:bodyPr wrap="none" anchor="ctr">
            <a:spAutoFit/>
          </a:bodyPr>
          <a:p>
            <a:r>
              <a:rPr lang="zh-CN" altLang="en-US" sz="2000" b="1" dirty="0">
                <a:latin typeface="Arial" panose="020B0604020202020204" pitchFamily="34" charset="0"/>
              </a:rPr>
              <a:t>一、氮在自然界中的循环</a:t>
            </a:r>
            <a:r>
              <a:rPr lang="zh-CN" altLang="en-US" sz="2000" dirty="0">
                <a:latin typeface="Arial" panose="020B0604020202020204" pitchFamily="34" charset="0"/>
              </a:rPr>
              <a:t> </a:t>
            </a:r>
            <a:endParaRPr lang="zh-CN" altLang="en-US" sz="20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矩形 28673"/>
          <p:cNvSpPr/>
          <p:nvPr/>
        </p:nvSpPr>
        <p:spPr>
          <a:xfrm>
            <a:off x="350686" y="406793"/>
            <a:ext cx="3634105" cy="460375"/>
          </a:xfrm>
          <a:prstGeom prst="rect">
            <a:avLst/>
          </a:prstGeom>
          <a:noFill/>
          <a:ln w="9525">
            <a:noFill/>
          </a:ln>
        </p:spPr>
        <p:txBody>
          <a:bodyPr wrap="none" anchor="ctr">
            <a:spAutoFit/>
          </a:bodyPr>
          <a:p>
            <a:r>
              <a:rPr lang="zh-CN" altLang="en-US" sz="2400" b="1" dirty="0">
                <a:latin typeface="Arial" panose="020B0604020202020204" pitchFamily="34" charset="0"/>
              </a:rPr>
              <a:t>二、 氮循环中的重要物质</a:t>
            </a:r>
            <a:endParaRPr lang="zh-CN" altLang="en-US" sz="2400" b="1" dirty="0">
              <a:latin typeface="Arial" panose="020B0604020202020204" pitchFamily="34" charset="0"/>
            </a:endParaRPr>
          </a:p>
        </p:txBody>
      </p:sp>
      <p:sp>
        <p:nvSpPr>
          <p:cNvPr id="28675" name="矩形 28674"/>
          <p:cNvSpPr/>
          <p:nvPr/>
        </p:nvSpPr>
        <p:spPr>
          <a:xfrm>
            <a:off x="1691251" y="867455"/>
            <a:ext cx="1915160" cy="414020"/>
          </a:xfrm>
          <a:prstGeom prst="rect">
            <a:avLst/>
          </a:prstGeom>
          <a:noFill/>
          <a:ln w="9525">
            <a:noFill/>
          </a:ln>
        </p:spPr>
        <p:txBody>
          <a:bodyPr wrap="none" anchor="ctr">
            <a:spAutoFit/>
          </a:bodyPr>
          <a:p>
            <a:r>
              <a:rPr lang="en-US" altLang="zh-CN" sz="2100" b="1" dirty="0">
                <a:latin typeface="Arial" panose="020B0604020202020204" pitchFamily="34" charset="0"/>
              </a:rPr>
              <a:t>1.  </a:t>
            </a:r>
            <a:r>
              <a:rPr lang="zh-CN" altLang="en-US" sz="2100" b="1" dirty="0">
                <a:latin typeface="Arial" panose="020B0604020202020204" pitchFamily="34" charset="0"/>
              </a:rPr>
              <a:t>氮气（</a:t>
            </a:r>
            <a:r>
              <a:rPr lang="en-US" altLang="zh-CN" sz="2100">
                <a:latin typeface="Arial" panose="020B0604020202020204" pitchFamily="34" charset="0"/>
              </a:rPr>
              <a:t>N</a:t>
            </a:r>
            <a:r>
              <a:rPr lang="en-US" altLang="zh-CN" sz="2100" baseline="-25000">
                <a:latin typeface="Arial" panose="020B0604020202020204" pitchFamily="34" charset="0"/>
              </a:rPr>
              <a:t>2</a:t>
            </a:r>
            <a:r>
              <a:rPr lang="zh-CN" altLang="en-US" sz="2100" b="1" dirty="0">
                <a:latin typeface="Arial" panose="020B0604020202020204" pitchFamily="34" charset="0"/>
              </a:rPr>
              <a:t>）</a:t>
            </a:r>
            <a:r>
              <a:rPr lang="zh-CN" altLang="en-US" sz="1200" dirty="0">
                <a:latin typeface="Arial" panose="020B0604020202020204" pitchFamily="34" charset="0"/>
              </a:rPr>
              <a:t> </a:t>
            </a:r>
            <a:endParaRPr lang="zh-CN" altLang="en-US" sz="1200" dirty="0">
              <a:latin typeface="Arial" panose="020B0604020202020204" pitchFamily="34" charset="0"/>
            </a:endParaRPr>
          </a:p>
        </p:txBody>
      </p:sp>
      <p:sp>
        <p:nvSpPr>
          <p:cNvPr id="28676" name="矩形 28675"/>
          <p:cNvSpPr/>
          <p:nvPr/>
        </p:nvSpPr>
        <p:spPr>
          <a:xfrm>
            <a:off x="1385736" y="1423308"/>
            <a:ext cx="6401190" cy="645160"/>
          </a:xfrm>
          <a:prstGeom prst="rect">
            <a:avLst/>
          </a:prstGeom>
          <a:noFill/>
          <a:ln w="9525">
            <a:noFill/>
          </a:ln>
        </p:spPr>
        <p:txBody>
          <a:bodyPr anchor="ctr">
            <a:spAutoFit/>
          </a:bodyPr>
          <a:p>
            <a:r>
              <a:rPr lang="en-US" altLang="zh-CN" sz="1800" dirty="0">
                <a:latin typeface="Arial" panose="020B0604020202020204" pitchFamily="34" charset="0"/>
              </a:rPr>
              <a:t>   </a:t>
            </a:r>
            <a:r>
              <a:rPr lang="zh-CN" altLang="en-US" sz="1800" dirty="0">
                <a:solidFill>
                  <a:schemeClr val="hlink"/>
                </a:solidFill>
                <a:latin typeface="Arial" panose="020B0604020202020204" pitchFamily="34" charset="0"/>
              </a:rPr>
              <a:t>纯净的氮气是无色无味的气体。氮气在水里的溶解度很小，常温常压下，</a:t>
            </a:r>
            <a:r>
              <a:rPr lang="en-US" altLang="zh-CN" sz="1800" dirty="0">
                <a:solidFill>
                  <a:schemeClr val="hlink"/>
                </a:solidFill>
                <a:latin typeface="Arial" panose="020B0604020202020204" pitchFamily="34" charset="0"/>
              </a:rPr>
              <a:t>1</a:t>
            </a:r>
            <a:r>
              <a:rPr lang="zh-CN" altLang="en-US" sz="1800" dirty="0">
                <a:solidFill>
                  <a:schemeClr val="hlink"/>
                </a:solidFill>
                <a:latin typeface="Arial" panose="020B0604020202020204" pitchFamily="34" charset="0"/>
              </a:rPr>
              <a:t>体积水中大约只溶解</a:t>
            </a:r>
            <a:r>
              <a:rPr lang="en-US" altLang="zh-CN" sz="1800" dirty="0">
                <a:solidFill>
                  <a:schemeClr val="hlink"/>
                </a:solidFill>
                <a:latin typeface="Arial" panose="020B0604020202020204" pitchFamily="34" charset="0"/>
              </a:rPr>
              <a:t>0.02</a:t>
            </a:r>
            <a:r>
              <a:rPr lang="zh-CN" altLang="en-US" sz="1800" dirty="0">
                <a:solidFill>
                  <a:schemeClr val="hlink"/>
                </a:solidFill>
                <a:latin typeface="Arial" panose="020B0604020202020204" pitchFamily="34" charset="0"/>
              </a:rPr>
              <a:t>体积的氮气。</a:t>
            </a:r>
            <a:endParaRPr lang="zh-CN" altLang="en-US" sz="1800" dirty="0">
              <a:solidFill>
                <a:schemeClr val="hlink"/>
              </a:solidFill>
              <a:latin typeface="Arial" panose="020B0604020202020204" pitchFamily="34" charset="0"/>
            </a:endParaRPr>
          </a:p>
        </p:txBody>
      </p:sp>
      <p:sp>
        <p:nvSpPr>
          <p:cNvPr id="28677" name="矩形 28676"/>
          <p:cNvSpPr/>
          <p:nvPr/>
        </p:nvSpPr>
        <p:spPr>
          <a:xfrm>
            <a:off x="1547701" y="2076839"/>
            <a:ext cx="6202306" cy="922020"/>
          </a:xfrm>
          <a:prstGeom prst="rect">
            <a:avLst/>
          </a:prstGeom>
          <a:noFill/>
          <a:ln w="9525">
            <a:noFill/>
          </a:ln>
        </p:spPr>
        <p:txBody>
          <a:bodyPr anchor="ctr">
            <a:spAutoFit/>
          </a:bodyPr>
          <a:p>
            <a:r>
              <a:rPr lang="en-US" altLang="zh-CN" sz="1200" dirty="0">
                <a:latin typeface="Arial" panose="020B0604020202020204" pitchFamily="34" charset="0"/>
              </a:rPr>
              <a:t>  </a:t>
            </a:r>
            <a:r>
              <a:rPr lang="zh-CN" altLang="en-US" sz="1800" dirty="0">
                <a:latin typeface="Arial" panose="020B0604020202020204" pitchFamily="34" charset="0"/>
              </a:rPr>
              <a:t>氮气是由氮原子组成的双原子分子，两个氮原子结合得非常牢固。通常状况下，氮气的化学性质不活泼，很难与其他物质发生反应，但在一定条件下也能与一些物质反应。</a:t>
            </a:r>
            <a:endParaRPr lang="zh-CN" altLang="en-US" sz="1800" dirty="0">
              <a:latin typeface="Arial" panose="020B0604020202020204" pitchFamily="34" charset="0"/>
            </a:endParaRPr>
          </a:p>
        </p:txBody>
      </p:sp>
      <p:sp>
        <p:nvSpPr>
          <p:cNvPr id="28678" name="矩形 28677"/>
          <p:cNvSpPr/>
          <p:nvPr/>
        </p:nvSpPr>
        <p:spPr>
          <a:xfrm>
            <a:off x="1547701" y="3100405"/>
            <a:ext cx="2202180" cy="368300"/>
          </a:xfrm>
          <a:prstGeom prst="rect">
            <a:avLst/>
          </a:prstGeom>
          <a:noFill/>
          <a:ln w="9525">
            <a:noFill/>
          </a:ln>
        </p:spPr>
        <p:txBody>
          <a:bodyPr wrap="none" anchor="ctr">
            <a:spAutoFit/>
          </a:bodyPr>
          <a:p>
            <a:r>
              <a:rPr lang="zh-CN" altLang="en-US" sz="1800" dirty="0">
                <a:latin typeface="Arial" panose="020B0604020202020204" pitchFamily="34" charset="0"/>
              </a:rPr>
              <a:t>（</a:t>
            </a:r>
            <a:r>
              <a:rPr lang="en-US" altLang="zh-CN" sz="1800" dirty="0">
                <a:latin typeface="Arial" panose="020B0604020202020204" pitchFamily="34" charset="0"/>
              </a:rPr>
              <a:t>1</a:t>
            </a:r>
            <a:r>
              <a:rPr lang="zh-CN" altLang="en-US" sz="1800" dirty="0">
                <a:latin typeface="Arial" panose="020B0604020202020204" pitchFamily="34" charset="0"/>
              </a:rPr>
              <a:t>） 与氢气的反应</a:t>
            </a:r>
            <a:r>
              <a:rPr lang="zh-CN" altLang="en-US" sz="1200" dirty="0">
                <a:latin typeface="Arial" panose="020B0604020202020204" pitchFamily="34" charset="0"/>
              </a:rPr>
              <a:t> </a:t>
            </a:r>
            <a:endParaRPr lang="zh-CN" altLang="en-US" sz="1200" dirty="0">
              <a:latin typeface="Arial" panose="020B0604020202020204" pitchFamily="34" charset="0"/>
            </a:endParaRPr>
          </a:p>
        </p:txBody>
      </p:sp>
      <p:sp>
        <p:nvSpPr>
          <p:cNvPr id="28679" name="矩形 28678"/>
          <p:cNvSpPr/>
          <p:nvPr/>
        </p:nvSpPr>
        <p:spPr>
          <a:xfrm>
            <a:off x="2033596" y="3801715"/>
            <a:ext cx="1416050" cy="506730"/>
          </a:xfrm>
          <a:prstGeom prst="rect">
            <a:avLst/>
          </a:prstGeom>
          <a:noFill/>
          <a:ln w="9525">
            <a:noFill/>
          </a:ln>
        </p:spPr>
        <p:txBody>
          <a:bodyPr wrap="none" anchor="ctr">
            <a:spAutoFit/>
          </a:bodyPr>
          <a:p>
            <a:r>
              <a:rPr lang="en-US" altLang="zh-CN" sz="2700">
                <a:solidFill>
                  <a:srgbClr val="FF0000"/>
                </a:solidFill>
                <a:latin typeface="Times New Roman" panose="02020603050405020304" charset="0"/>
                <a:cs typeface="Times New Roman" panose="02020603050405020304" charset="0"/>
              </a:rPr>
              <a:t>N</a:t>
            </a:r>
            <a:r>
              <a:rPr lang="en-US" altLang="zh-CN" sz="2700" baseline="-30000">
                <a:solidFill>
                  <a:srgbClr val="FF0000"/>
                </a:solidFill>
                <a:latin typeface="Times New Roman" panose="02020603050405020304" charset="0"/>
                <a:cs typeface="Times New Roman" panose="02020603050405020304" charset="0"/>
              </a:rPr>
              <a:t>2</a:t>
            </a:r>
            <a:r>
              <a:rPr lang="zh-CN" altLang="en-US" sz="2700" dirty="0">
                <a:solidFill>
                  <a:srgbClr val="FF0000"/>
                </a:solidFill>
                <a:latin typeface="Times New Roman" panose="02020603050405020304" charset="0"/>
                <a:cs typeface="Times New Roman" panose="02020603050405020304" charset="0"/>
              </a:rPr>
              <a:t>＋</a:t>
            </a:r>
            <a:r>
              <a:rPr lang="en-US" altLang="zh-CN" sz="2700">
                <a:solidFill>
                  <a:srgbClr val="FF0000"/>
                </a:solidFill>
                <a:latin typeface="Times New Roman" panose="02020603050405020304" charset="0"/>
                <a:cs typeface="Times New Roman" panose="02020603050405020304" charset="0"/>
              </a:rPr>
              <a:t>3H</a:t>
            </a:r>
            <a:r>
              <a:rPr lang="en-US" altLang="zh-CN" sz="2700" baseline="-30000">
                <a:solidFill>
                  <a:srgbClr val="FF0000"/>
                </a:solidFill>
                <a:latin typeface="Times New Roman" panose="02020603050405020304" charset="0"/>
                <a:cs typeface="Times New Roman" panose="02020603050405020304" charset="0"/>
              </a:rPr>
              <a:t>2</a:t>
            </a:r>
            <a:r>
              <a:rPr lang="en-US" altLang="zh-CN" sz="2700">
                <a:solidFill>
                  <a:srgbClr val="FF0000"/>
                </a:solidFill>
                <a:latin typeface="Times New Roman" panose="02020603050405020304" charset="0"/>
                <a:cs typeface="Times New Roman" panose="02020603050405020304" charset="0"/>
              </a:rPr>
              <a:t> </a:t>
            </a:r>
            <a:endParaRPr lang="en-US" altLang="zh-CN" sz="2700">
              <a:solidFill>
                <a:srgbClr val="FF0000"/>
              </a:solidFill>
              <a:latin typeface="Arial" panose="020B0604020202020204" pitchFamily="34" charset="0"/>
            </a:endParaRPr>
          </a:p>
        </p:txBody>
      </p:sp>
      <p:pic>
        <p:nvPicPr>
          <p:cNvPr id="28680" name="图片 28679"/>
          <p:cNvPicPr>
            <a:picLocks noChangeAspect="1"/>
          </p:cNvPicPr>
          <p:nvPr/>
        </p:nvPicPr>
        <p:blipFill>
          <a:blip r:embed="rId1"/>
          <a:stretch>
            <a:fillRect/>
          </a:stretch>
        </p:blipFill>
        <p:spPr>
          <a:xfrm>
            <a:off x="3762810" y="3760922"/>
            <a:ext cx="1025382" cy="602605"/>
          </a:xfrm>
          <a:prstGeom prst="rect">
            <a:avLst/>
          </a:prstGeom>
          <a:noFill/>
          <a:ln w="9525">
            <a:noFill/>
          </a:ln>
        </p:spPr>
      </p:pic>
      <p:sp>
        <p:nvSpPr>
          <p:cNvPr id="28681" name="矩形 28680"/>
          <p:cNvSpPr/>
          <p:nvPr/>
        </p:nvSpPr>
        <p:spPr>
          <a:xfrm>
            <a:off x="5113312" y="3801715"/>
            <a:ext cx="989965" cy="506730"/>
          </a:xfrm>
          <a:prstGeom prst="rect">
            <a:avLst/>
          </a:prstGeom>
          <a:noFill/>
          <a:ln w="9525">
            <a:noFill/>
          </a:ln>
        </p:spPr>
        <p:txBody>
          <a:bodyPr wrap="none" anchor="ctr">
            <a:spAutoFit/>
          </a:bodyPr>
          <a:p>
            <a:r>
              <a:rPr lang="en-US" altLang="zh-CN" sz="900" dirty="0">
                <a:latin typeface="Times New Roman" panose="02020603050405020304" charset="0"/>
                <a:cs typeface="Times New Roman" panose="02020603050405020304" charset="0"/>
              </a:rPr>
              <a:t> </a:t>
            </a:r>
            <a:r>
              <a:rPr lang="en-US" altLang="zh-CN" sz="2700">
                <a:solidFill>
                  <a:srgbClr val="FF0000"/>
                </a:solidFill>
                <a:latin typeface="Times New Roman" panose="02020603050405020304" charset="0"/>
                <a:cs typeface="Times New Roman" panose="02020603050405020304" charset="0"/>
              </a:rPr>
              <a:t>2NH</a:t>
            </a:r>
            <a:r>
              <a:rPr lang="en-US" altLang="zh-CN" sz="2700" baseline="-30000">
                <a:solidFill>
                  <a:srgbClr val="FF0000"/>
                </a:solidFill>
                <a:latin typeface="Times New Roman" panose="02020603050405020304" charset="0"/>
                <a:cs typeface="Times New Roman" panose="02020603050405020304" charset="0"/>
              </a:rPr>
              <a:t>3</a:t>
            </a:r>
            <a:endParaRPr lang="en-US" altLang="zh-CN" sz="2700">
              <a:solidFill>
                <a:srgbClr val="FF0000"/>
              </a:solidFill>
              <a:latin typeface="Arial" panose="020B0604020202020204" pitchFamily="34" charset="0"/>
            </a:endParaRPr>
          </a:p>
        </p:txBody>
      </p:sp>
      <p:sp>
        <p:nvSpPr>
          <p:cNvPr id="28682" name="矩形 28681"/>
          <p:cNvSpPr/>
          <p:nvPr/>
        </p:nvSpPr>
        <p:spPr>
          <a:xfrm>
            <a:off x="2033596" y="4674017"/>
            <a:ext cx="2827655" cy="460375"/>
          </a:xfrm>
          <a:prstGeom prst="rect">
            <a:avLst/>
          </a:prstGeom>
          <a:noFill/>
          <a:ln w="9525">
            <a:noFill/>
          </a:ln>
        </p:spPr>
        <p:txBody>
          <a:bodyPr wrap="none" anchor="ctr">
            <a:spAutoFit/>
          </a:bodyPr>
          <a:p>
            <a:pPr indent="358775"/>
            <a:r>
              <a:rPr lang="zh-CN" altLang="en-US" sz="1200" dirty="0">
                <a:latin typeface="Arial" panose="020B0604020202020204" pitchFamily="34" charset="0"/>
              </a:rPr>
              <a:t>工业上利用这一反应原理合成氨。</a:t>
            </a:r>
            <a:endParaRPr lang="zh-CN" altLang="en-US" sz="1200" dirty="0">
              <a:latin typeface="Arial" panose="020B0604020202020204" pitchFamily="34" charset="0"/>
            </a:endParaRPr>
          </a:p>
          <a:p>
            <a:pPr indent="358775" eaLnBrk="0" hangingPunct="0"/>
            <a:endParaRPr lang="zh-CN" altLang="en-US" sz="12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矩形 29697"/>
          <p:cNvSpPr/>
          <p:nvPr/>
        </p:nvSpPr>
        <p:spPr>
          <a:xfrm>
            <a:off x="1101931" y="499331"/>
            <a:ext cx="2875280" cy="460375"/>
          </a:xfrm>
          <a:prstGeom prst="rect">
            <a:avLst/>
          </a:prstGeom>
          <a:noFill/>
          <a:ln w="9525">
            <a:noFill/>
          </a:ln>
        </p:spPr>
        <p:txBody>
          <a:bodyPr wrap="none" anchor="ctr">
            <a:spAutoFit/>
          </a:bodyPr>
          <a:p>
            <a:r>
              <a:rPr lang="zh-CN" altLang="en-US" sz="2400" dirty="0">
                <a:latin typeface="Arial" panose="020B0604020202020204" pitchFamily="34" charset="0"/>
              </a:rPr>
              <a:t>（</a:t>
            </a:r>
            <a:r>
              <a:rPr lang="en-US" altLang="zh-CN" sz="2400" dirty="0">
                <a:latin typeface="Arial" panose="020B0604020202020204" pitchFamily="34" charset="0"/>
              </a:rPr>
              <a:t>2</a:t>
            </a:r>
            <a:r>
              <a:rPr lang="zh-CN" altLang="en-US" sz="2400" dirty="0">
                <a:latin typeface="Arial" panose="020B0604020202020204" pitchFamily="34" charset="0"/>
              </a:rPr>
              <a:t>） 与氧气的反应 </a:t>
            </a:r>
            <a:endParaRPr lang="zh-CN" altLang="en-US" sz="2400" dirty="0">
              <a:latin typeface="Arial" panose="020B0604020202020204" pitchFamily="34" charset="0"/>
            </a:endParaRPr>
          </a:p>
        </p:txBody>
      </p:sp>
      <p:sp>
        <p:nvSpPr>
          <p:cNvPr id="29699" name="文本框 29698"/>
          <p:cNvSpPr txBox="1"/>
          <p:nvPr/>
        </p:nvSpPr>
        <p:spPr>
          <a:xfrm>
            <a:off x="3209033" y="2684340"/>
            <a:ext cx="300112" cy="135765"/>
          </a:xfrm>
          <a:prstGeom prst="rect">
            <a:avLst/>
          </a:prstGeom>
          <a:solidFill>
            <a:srgbClr val="FFFFFF"/>
          </a:solidFill>
          <a:ln w="9525">
            <a:noFill/>
          </a:ln>
        </p:spPr>
        <p:txBody>
          <a:bodyPr/>
          <a:p>
            <a:endParaRPr lang="zh-CN" altLang="en-US" sz="1200"/>
          </a:p>
        </p:txBody>
      </p:sp>
      <p:sp>
        <p:nvSpPr>
          <p:cNvPr id="29700" name="文本框 29699"/>
          <p:cNvSpPr txBox="1"/>
          <p:nvPr/>
        </p:nvSpPr>
        <p:spPr>
          <a:xfrm>
            <a:off x="4193923" y="1076600"/>
            <a:ext cx="378712" cy="215556"/>
          </a:xfrm>
          <a:prstGeom prst="rect">
            <a:avLst/>
          </a:prstGeom>
          <a:solidFill>
            <a:srgbClr val="FFFFFF"/>
          </a:solidFill>
          <a:ln w="9525">
            <a:noFill/>
          </a:ln>
        </p:spPr>
        <p:txBody>
          <a:bodyPr lIns="0" tIns="0" rIns="0" bIns="0"/>
          <a:p>
            <a:r>
              <a:rPr lang="zh-CN" altLang="en-US" sz="1200" dirty="0">
                <a:latin typeface="Times New Roman" panose="02020603050405020304" charset="0"/>
                <a:cs typeface="Times New Roman" panose="02020603050405020304" charset="0"/>
              </a:rPr>
              <a:t>放电</a:t>
            </a:r>
            <a:endParaRPr lang="zh-CN" altLang="en-US" sz="1200" dirty="0">
              <a:latin typeface="Arial" panose="020B0604020202020204" pitchFamily="34" charset="0"/>
            </a:endParaRPr>
          </a:p>
        </p:txBody>
      </p:sp>
      <p:sp>
        <p:nvSpPr>
          <p:cNvPr id="29701" name="矩形 29700"/>
          <p:cNvSpPr/>
          <p:nvPr/>
        </p:nvSpPr>
        <p:spPr>
          <a:xfrm>
            <a:off x="2844612" y="1117845"/>
            <a:ext cx="3295272" cy="645160"/>
          </a:xfrm>
          <a:prstGeom prst="rect">
            <a:avLst/>
          </a:prstGeom>
          <a:noFill/>
          <a:ln w="9525">
            <a:noFill/>
          </a:ln>
        </p:spPr>
        <p:txBody>
          <a:bodyPr anchor="ctr">
            <a:spAutoFit/>
          </a:bodyPr>
          <a:p>
            <a:endParaRPr lang="en-US" altLang="zh-CN" sz="900" dirty="0">
              <a:latin typeface="Arial" panose="020B0604020202020204" pitchFamily="34" charset="0"/>
            </a:endParaRPr>
          </a:p>
          <a:p>
            <a:pPr eaLnBrk="0" hangingPunct="0"/>
            <a:r>
              <a:rPr lang="en-US" altLang="zh-CN" sz="2700">
                <a:latin typeface="Arial" panose="020B0604020202020204" pitchFamily="34" charset="0"/>
              </a:rPr>
              <a:t>N</a:t>
            </a:r>
            <a:r>
              <a:rPr lang="en-US" altLang="zh-CN" sz="2700" baseline="-30000">
                <a:latin typeface="Arial" panose="020B0604020202020204" pitchFamily="34" charset="0"/>
              </a:rPr>
              <a:t>2</a:t>
            </a:r>
            <a:r>
              <a:rPr lang="zh-CN" altLang="en-US" sz="2700" dirty="0">
                <a:latin typeface="Times New Roman" panose="02020603050405020304" charset="0"/>
              </a:rPr>
              <a:t>＋</a:t>
            </a:r>
            <a:r>
              <a:rPr lang="en-US" altLang="zh-CN" sz="2700">
                <a:latin typeface="Arial" panose="020B0604020202020204" pitchFamily="34" charset="0"/>
              </a:rPr>
              <a:t>O</a:t>
            </a:r>
            <a:r>
              <a:rPr lang="en-US" altLang="zh-CN" sz="2700" baseline="-30000">
                <a:latin typeface="Arial" panose="020B0604020202020204" pitchFamily="34" charset="0"/>
              </a:rPr>
              <a:t>2</a:t>
            </a:r>
            <a:r>
              <a:rPr lang="en-US" altLang="zh-CN" sz="2700">
                <a:latin typeface="Arial" panose="020B0604020202020204" pitchFamily="34" charset="0"/>
              </a:rPr>
              <a:t>       2NO</a:t>
            </a:r>
            <a:endParaRPr lang="en-US" altLang="zh-CN" sz="2700">
              <a:latin typeface="Arial" panose="020B0604020202020204" pitchFamily="34" charset="0"/>
            </a:endParaRPr>
          </a:p>
        </p:txBody>
      </p:sp>
      <p:sp>
        <p:nvSpPr>
          <p:cNvPr id="29702" name="矩形 29701"/>
          <p:cNvSpPr/>
          <p:nvPr/>
        </p:nvSpPr>
        <p:spPr>
          <a:xfrm>
            <a:off x="2844612" y="1981998"/>
            <a:ext cx="3049905" cy="506730"/>
          </a:xfrm>
          <a:prstGeom prst="rect">
            <a:avLst/>
          </a:prstGeom>
          <a:noFill/>
          <a:ln w="9525">
            <a:noFill/>
          </a:ln>
        </p:spPr>
        <p:txBody>
          <a:bodyPr wrap="none" anchor="ctr">
            <a:spAutoFit/>
          </a:bodyPr>
          <a:p>
            <a:r>
              <a:rPr lang="en-US" altLang="zh-CN" sz="2700" dirty="0">
                <a:latin typeface="Arial" panose="020B0604020202020204" pitchFamily="34" charset="0"/>
              </a:rPr>
              <a:t>2NO</a:t>
            </a:r>
            <a:r>
              <a:rPr lang="zh-CN" altLang="en-US" sz="2700" dirty="0">
                <a:latin typeface="Arial" panose="020B0604020202020204" pitchFamily="34" charset="0"/>
              </a:rPr>
              <a:t>＋</a:t>
            </a:r>
            <a:r>
              <a:rPr lang="en-US" altLang="zh-CN" sz="2700">
                <a:latin typeface="Arial" panose="020B0604020202020204" pitchFamily="34" charset="0"/>
              </a:rPr>
              <a:t>O</a:t>
            </a:r>
            <a:r>
              <a:rPr lang="en-US" altLang="zh-CN" sz="2700" baseline="-25000">
                <a:latin typeface="Arial" panose="020B0604020202020204" pitchFamily="34" charset="0"/>
              </a:rPr>
              <a:t>2</a:t>
            </a:r>
            <a:r>
              <a:rPr lang="en-US" altLang="zh-CN" sz="2700">
                <a:latin typeface="Arial" panose="020B0604020202020204" pitchFamily="34" charset="0"/>
              </a:rPr>
              <a:t>===2NO</a:t>
            </a:r>
            <a:r>
              <a:rPr lang="en-US" altLang="zh-CN" sz="2700" baseline="-25000">
                <a:latin typeface="Arial" panose="020B0604020202020204" pitchFamily="34" charset="0"/>
              </a:rPr>
              <a:t>2</a:t>
            </a:r>
            <a:endParaRPr lang="en-US" altLang="zh-CN" sz="2700" baseline="-25000">
              <a:latin typeface="Arial" panose="020B0604020202020204" pitchFamily="34" charset="0"/>
            </a:endParaRPr>
          </a:p>
        </p:txBody>
      </p:sp>
      <p:pic>
        <p:nvPicPr>
          <p:cNvPr id="29703" name="图片 29702"/>
          <p:cNvPicPr>
            <a:picLocks noChangeAspect="1"/>
          </p:cNvPicPr>
          <p:nvPr/>
        </p:nvPicPr>
        <p:blipFill>
          <a:blip r:embed="rId1"/>
          <a:stretch>
            <a:fillRect/>
          </a:stretch>
        </p:blipFill>
        <p:spPr>
          <a:xfrm>
            <a:off x="4036721" y="1335029"/>
            <a:ext cx="644288" cy="444213"/>
          </a:xfrm>
          <a:prstGeom prst="rect">
            <a:avLst/>
          </a:prstGeom>
          <a:noFill/>
          <a:ln w="9525">
            <a:noFill/>
          </a:ln>
        </p:spPr>
      </p:pic>
      <p:pic>
        <p:nvPicPr>
          <p:cNvPr id="29704" name="图片 29703"/>
          <p:cNvPicPr>
            <a:picLocks noChangeAspect="1"/>
          </p:cNvPicPr>
          <p:nvPr/>
        </p:nvPicPr>
        <p:blipFill>
          <a:blip r:embed="rId1"/>
          <a:stretch>
            <a:fillRect/>
          </a:stretch>
        </p:blipFill>
        <p:spPr>
          <a:xfrm>
            <a:off x="4464262" y="2697440"/>
            <a:ext cx="485895" cy="334649"/>
          </a:xfrm>
          <a:prstGeom prst="rect">
            <a:avLst/>
          </a:prstGeom>
          <a:noFill/>
          <a:ln w="9525">
            <a:noFill/>
          </a:ln>
        </p:spPr>
      </p:pic>
      <p:sp>
        <p:nvSpPr>
          <p:cNvPr id="29705" name="矩形 29704"/>
          <p:cNvSpPr/>
          <p:nvPr/>
        </p:nvSpPr>
        <p:spPr>
          <a:xfrm>
            <a:off x="2574273" y="2576267"/>
            <a:ext cx="4861331" cy="506730"/>
          </a:xfrm>
          <a:prstGeom prst="rect">
            <a:avLst/>
          </a:prstGeom>
          <a:noFill/>
          <a:ln w="9525">
            <a:noFill/>
          </a:ln>
        </p:spPr>
        <p:txBody>
          <a:bodyPr anchor="ctr">
            <a:spAutoFit/>
          </a:bodyPr>
          <a:p>
            <a:pPr algn="ctr"/>
            <a:r>
              <a:rPr lang="pt-BR" altLang="zh-CN" sz="2700" dirty="0">
                <a:latin typeface="Arial" panose="020B0604020202020204" pitchFamily="34" charset="0"/>
              </a:rPr>
              <a:t>3NO</a:t>
            </a:r>
            <a:r>
              <a:rPr lang="pt-BR" altLang="zh-CN" sz="2700" baseline="-25000" dirty="0">
                <a:latin typeface="Arial" panose="020B0604020202020204" pitchFamily="34" charset="0"/>
              </a:rPr>
              <a:t>2</a:t>
            </a:r>
            <a:r>
              <a:rPr lang="zh-CN" altLang="pt-BR" sz="2700" dirty="0">
                <a:latin typeface="Arial" panose="020B0604020202020204" pitchFamily="34" charset="0"/>
              </a:rPr>
              <a:t>＋</a:t>
            </a:r>
            <a:r>
              <a:rPr lang="pt-BR" altLang="zh-CN" sz="2700" dirty="0">
                <a:latin typeface="Arial" panose="020B0604020202020204" pitchFamily="34" charset="0"/>
              </a:rPr>
              <a:t>H</a:t>
            </a:r>
            <a:r>
              <a:rPr lang="pt-BR" altLang="zh-CN" sz="2700" baseline="-25000" dirty="0">
                <a:latin typeface="Arial" panose="020B0604020202020204" pitchFamily="34" charset="0"/>
              </a:rPr>
              <a:t>2</a:t>
            </a:r>
            <a:r>
              <a:rPr lang="pt-BR" altLang="zh-CN" sz="2700" dirty="0">
                <a:latin typeface="Arial" panose="020B0604020202020204" pitchFamily="34" charset="0"/>
              </a:rPr>
              <a:t>O      2HNO</a:t>
            </a:r>
            <a:r>
              <a:rPr lang="pt-BR" altLang="zh-CN" sz="2700" baseline="-25000" dirty="0">
                <a:latin typeface="Arial" panose="020B0604020202020204" pitchFamily="34" charset="0"/>
              </a:rPr>
              <a:t>3</a:t>
            </a:r>
            <a:r>
              <a:rPr lang="zh-CN" altLang="pt-BR" sz="2700" dirty="0">
                <a:latin typeface="Arial" panose="020B0604020202020204" pitchFamily="34" charset="0"/>
              </a:rPr>
              <a:t>＋</a:t>
            </a:r>
            <a:r>
              <a:rPr lang="pt-BR" altLang="zh-CN" sz="2700" dirty="0">
                <a:latin typeface="Arial" panose="020B0604020202020204" pitchFamily="34" charset="0"/>
              </a:rPr>
              <a:t>NO</a:t>
            </a:r>
            <a:endParaRPr lang="pt-BR" altLang="zh-CN" sz="2700" dirty="0">
              <a:latin typeface="Arial" panose="020B0604020202020204" pitchFamily="34" charset="0"/>
            </a:endParaRPr>
          </a:p>
        </p:txBody>
      </p:sp>
      <p:sp>
        <p:nvSpPr>
          <p:cNvPr id="29706" name="矩形 29705"/>
          <p:cNvSpPr/>
          <p:nvPr/>
        </p:nvSpPr>
        <p:spPr>
          <a:xfrm>
            <a:off x="2465900" y="3546180"/>
            <a:ext cx="3649980" cy="414020"/>
          </a:xfrm>
          <a:prstGeom prst="rect">
            <a:avLst/>
          </a:prstGeom>
          <a:noFill/>
          <a:ln w="9525">
            <a:noFill/>
          </a:ln>
        </p:spPr>
        <p:txBody>
          <a:bodyPr wrap="none" anchor="ctr">
            <a:spAutoFit/>
          </a:bodyPr>
          <a:p>
            <a:r>
              <a:rPr lang="zh-CN" altLang="en-US" sz="2100" dirty="0">
                <a:solidFill>
                  <a:schemeClr val="hlink"/>
                </a:solidFill>
                <a:latin typeface="Arial" panose="020B0604020202020204" pitchFamily="34" charset="0"/>
              </a:rPr>
              <a:t>工业上利用这一反应制取硝酸</a:t>
            </a:r>
            <a:r>
              <a:rPr lang="zh-CN" altLang="en-US" sz="1200" dirty="0">
                <a:solidFill>
                  <a:schemeClr val="hlink"/>
                </a:solidFill>
                <a:latin typeface="Arial" panose="020B0604020202020204" pitchFamily="34" charset="0"/>
              </a:rPr>
              <a:t> </a:t>
            </a:r>
            <a:endParaRPr lang="zh-CN" altLang="en-US" sz="1200" dirty="0">
              <a:solidFill>
                <a:schemeClr val="hlink"/>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文本框 30721"/>
          <p:cNvSpPr txBox="1"/>
          <p:nvPr/>
        </p:nvSpPr>
        <p:spPr>
          <a:xfrm>
            <a:off x="1656075" y="447195"/>
            <a:ext cx="5617564" cy="737235"/>
          </a:xfrm>
          <a:prstGeom prst="rect">
            <a:avLst/>
          </a:prstGeom>
          <a:noFill/>
          <a:ln w="9525">
            <a:noFill/>
          </a:ln>
        </p:spPr>
        <p:txBody>
          <a:bodyPr>
            <a:spAutoFit/>
          </a:bodyPr>
          <a:p>
            <a:pPr>
              <a:spcBef>
                <a:spcPct val="50000"/>
              </a:spcBef>
            </a:pPr>
            <a:r>
              <a:rPr lang="en-US" altLang="zh-CN" sz="2100" dirty="0">
                <a:latin typeface="Arial" panose="020B0604020202020204" pitchFamily="34" charset="0"/>
              </a:rPr>
              <a:t>       </a:t>
            </a:r>
            <a:r>
              <a:rPr lang="zh-CN" altLang="en-US" sz="2100" dirty="0">
                <a:solidFill>
                  <a:srgbClr val="FF0000"/>
                </a:solidFill>
                <a:latin typeface="Arial" panose="020B0604020202020204" pitchFamily="34" charset="0"/>
              </a:rPr>
              <a:t>将空气中游离态的氮转变为含氮化合物的方法，叫做氮的固定，简称固氮。 </a:t>
            </a:r>
            <a:endParaRPr lang="zh-CN" altLang="en-US" sz="2100" dirty="0">
              <a:solidFill>
                <a:srgbClr val="FF0000"/>
              </a:solidFill>
              <a:latin typeface="Arial" panose="020B0604020202020204" pitchFamily="34" charset="0"/>
            </a:endParaRPr>
          </a:p>
        </p:txBody>
      </p:sp>
      <p:pic>
        <p:nvPicPr>
          <p:cNvPr id="30723" name="图片 30722" descr="点击看详细资料"/>
          <p:cNvPicPr>
            <a:picLocks noChangeAspect="1"/>
          </p:cNvPicPr>
          <p:nvPr/>
        </p:nvPicPr>
        <p:blipFill>
          <a:blip r:embed="rId1"/>
          <a:stretch>
            <a:fillRect/>
          </a:stretch>
        </p:blipFill>
        <p:spPr>
          <a:xfrm>
            <a:off x="1980005" y="1168292"/>
            <a:ext cx="2388983" cy="2864160"/>
          </a:xfrm>
          <a:prstGeom prst="rect">
            <a:avLst/>
          </a:prstGeom>
          <a:noFill/>
          <a:ln w="9525">
            <a:noFill/>
          </a:ln>
        </p:spPr>
      </p:pic>
      <p:sp>
        <p:nvSpPr>
          <p:cNvPr id="30724" name="文本框 30723"/>
          <p:cNvSpPr txBox="1"/>
          <p:nvPr/>
        </p:nvSpPr>
        <p:spPr>
          <a:xfrm>
            <a:off x="2087187" y="4193226"/>
            <a:ext cx="2053144" cy="460375"/>
          </a:xfrm>
          <a:prstGeom prst="rect">
            <a:avLst/>
          </a:prstGeom>
          <a:noFill/>
          <a:ln w="9525">
            <a:noFill/>
          </a:ln>
        </p:spPr>
        <p:txBody>
          <a:bodyPr>
            <a:spAutoFit/>
          </a:bodyPr>
          <a:p>
            <a:pPr>
              <a:spcBef>
                <a:spcPct val="50000"/>
              </a:spcBef>
            </a:pPr>
            <a:r>
              <a:rPr lang="en-US" altLang="zh-CN" sz="1200" dirty="0">
                <a:latin typeface="Arial" panose="020B0604020202020204" pitchFamily="34" charset="0"/>
              </a:rPr>
              <a:t>       </a:t>
            </a:r>
            <a:r>
              <a:rPr lang="zh-CN" altLang="en-US" sz="1200" dirty="0">
                <a:latin typeface="Arial" panose="020B0604020202020204" pitchFamily="34" charset="0"/>
              </a:rPr>
              <a:t>生物固氮是一种重要的自然固氮形式</a:t>
            </a:r>
            <a:endParaRPr lang="zh-CN" altLang="en-US" sz="1200" dirty="0">
              <a:latin typeface="Arial" panose="020B0604020202020204" pitchFamily="34" charset="0"/>
            </a:endParaRPr>
          </a:p>
        </p:txBody>
      </p:sp>
      <p:pic>
        <p:nvPicPr>
          <p:cNvPr id="30725" name="图片 30724" descr="点击看详细资料"/>
          <p:cNvPicPr>
            <a:picLocks noChangeAspect="1"/>
          </p:cNvPicPr>
          <p:nvPr/>
        </p:nvPicPr>
        <p:blipFill>
          <a:blip r:embed="rId2"/>
          <a:stretch>
            <a:fillRect/>
          </a:stretch>
        </p:blipFill>
        <p:spPr>
          <a:xfrm>
            <a:off x="5004939" y="1221883"/>
            <a:ext cx="2355638" cy="2755787"/>
          </a:xfrm>
          <a:prstGeom prst="rect">
            <a:avLst/>
          </a:prstGeom>
          <a:noFill/>
          <a:ln w="9525">
            <a:noFill/>
          </a:ln>
        </p:spPr>
      </p:pic>
      <p:sp>
        <p:nvSpPr>
          <p:cNvPr id="30726" name="文本框 30725"/>
          <p:cNvSpPr txBox="1"/>
          <p:nvPr/>
        </p:nvSpPr>
        <p:spPr>
          <a:xfrm>
            <a:off x="5788564" y="4301599"/>
            <a:ext cx="2213918" cy="275590"/>
          </a:xfrm>
          <a:prstGeom prst="rect">
            <a:avLst/>
          </a:prstGeom>
          <a:noFill/>
          <a:ln w="9525">
            <a:noFill/>
          </a:ln>
        </p:spPr>
        <p:txBody>
          <a:bodyPr>
            <a:spAutoFit/>
          </a:bodyPr>
          <a:p>
            <a:pPr>
              <a:spcBef>
                <a:spcPct val="50000"/>
              </a:spcBef>
            </a:pPr>
            <a:r>
              <a:rPr lang="zh-CN" altLang="en-US" sz="1200" dirty="0">
                <a:latin typeface="Arial" panose="020B0604020202020204" pitchFamily="34" charset="0"/>
              </a:rPr>
              <a:t>工业固氮</a:t>
            </a:r>
            <a:endParaRPr lang="zh-CN" altLang="en-US" sz="12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矩形 31745"/>
          <p:cNvSpPr/>
          <p:nvPr/>
        </p:nvSpPr>
        <p:spPr>
          <a:xfrm>
            <a:off x="1494110" y="574023"/>
            <a:ext cx="1674432" cy="1133755"/>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讨论</a:t>
            </a:r>
            <a:endPar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31747" name="文本框 31746"/>
          <p:cNvSpPr txBox="1"/>
          <p:nvPr/>
        </p:nvSpPr>
        <p:spPr>
          <a:xfrm>
            <a:off x="1330954" y="2410420"/>
            <a:ext cx="4320654" cy="1706880"/>
          </a:xfrm>
          <a:prstGeom prst="rect">
            <a:avLst/>
          </a:prstGeom>
          <a:noFill/>
          <a:ln w="9525">
            <a:noFill/>
          </a:ln>
        </p:spPr>
        <p:txBody>
          <a:bodyPr>
            <a:spAutoFit/>
          </a:bodyPr>
          <a:p>
            <a:pPr>
              <a:spcBef>
                <a:spcPct val="50000"/>
              </a:spcBef>
            </a:pPr>
            <a:r>
              <a:rPr lang="en-US" altLang="zh-CN" sz="1200" dirty="0">
                <a:solidFill>
                  <a:schemeClr val="tx1"/>
                </a:solidFill>
                <a:latin typeface="Arial" panose="020B0604020202020204" pitchFamily="34" charset="0"/>
              </a:rPr>
              <a:t>            </a:t>
            </a:r>
            <a:r>
              <a:rPr lang="zh-CN" altLang="en-US" sz="2100" dirty="0">
                <a:solidFill>
                  <a:schemeClr val="tx1"/>
                </a:solidFill>
                <a:latin typeface="Arial" panose="020B0604020202020204" pitchFamily="34" charset="0"/>
              </a:rPr>
              <a:t>氮气是空气的主要成分，约占空气总体积的</a:t>
            </a:r>
            <a:r>
              <a:rPr lang="en-US" altLang="zh-CN" sz="2100" dirty="0">
                <a:solidFill>
                  <a:schemeClr val="tx1"/>
                </a:solidFill>
                <a:latin typeface="Arial" panose="020B0604020202020204" pitchFamily="34" charset="0"/>
              </a:rPr>
              <a:t>78%</a:t>
            </a:r>
            <a:r>
              <a:rPr lang="zh-CN" altLang="en-US" sz="2100" dirty="0">
                <a:solidFill>
                  <a:schemeClr val="tx1"/>
                </a:solidFill>
                <a:latin typeface="Arial" panose="020B0604020202020204" pitchFamily="34" charset="0"/>
              </a:rPr>
              <a:t>或质量的</a:t>
            </a:r>
            <a:r>
              <a:rPr lang="en-US" altLang="zh-CN" sz="2100" dirty="0">
                <a:solidFill>
                  <a:schemeClr val="tx1"/>
                </a:solidFill>
                <a:latin typeface="Arial" panose="020B0604020202020204" pitchFamily="34" charset="0"/>
              </a:rPr>
              <a:t>75%</a:t>
            </a:r>
            <a:r>
              <a:rPr lang="zh-CN" altLang="en-US" sz="2100" dirty="0">
                <a:solidFill>
                  <a:schemeClr val="tx1"/>
                </a:solidFill>
                <a:latin typeface="Arial" panose="020B0604020202020204" pitchFamily="34" charset="0"/>
              </a:rPr>
              <a:t>，你知道它有什么性质吗？在电闪雷鸣的雨天，空气中的氮气发生了哪些化学反应？</a:t>
            </a:r>
            <a:endParaRPr lang="zh-CN" altLang="en-US" sz="2100" dirty="0">
              <a:solidFill>
                <a:schemeClr val="tx1"/>
              </a:solidFill>
              <a:latin typeface="Arial" panose="020B0604020202020204" pitchFamily="34" charset="0"/>
            </a:endParaRPr>
          </a:p>
        </p:txBody>
      </p:sp>
      <p:pic>
        <p:nvPicPr>
          <p:cNvPr id="31748" name="图片 31747" descr="点击看详细资料"/>
          <p:cNvPicPr>
            <a:picLocks noChangeAspect="1"/>
          </p:cNvPicPr>
          <p:nvPr/>
        </p:nvPicPr>
        <p:blipFill>
          <a:blip r:embed="rId1"/>
          <a:stretch>
            <a:fillRect/>
          </a:stretch>
        </p:blipFill>
        <p:spPr>
          <a:xfrm>
            <a:off x="5923137" y="303685"/>
            <a:ext cx="1968589" cy="2160327"/>
          </a:xfrm>
          <a:prstGeom prst="rect">
            <a:avLst/>
          </a:prstGeom>
          <a:noFill/>
          <a:ln w="9525">
            <a:noFill/>
          </a:ln>
        </p:spPr>
      </p:pic>
      <p:sp>
        <p:nvSpPr>
          <p:cNvPr id="31749" name="文本框 31748"/>
          <p:cNvSpPr txBox="1"/>
          <p:nvPr/>
        </p:nvSpPr>
        <p:spPr>
          <a:xfrm>
            <a:off x="6732962" y="2734350"/>
            <a:ext cx="1080164" cy="275590"/>
          </a:xfrm>
          <a:prstGeom prst="rect">
            <a:avLst/>
          </a:prstGeom>
          <a:noFill/>
          <a:ln w="9525">
            <a:noFill/>
          </a:ln>
        </p:spPr>
        <p:txBody>
          <a:bodyPr>
            <a:spAutoFit/>
          </a:bodyPr>
          <a:p>
            <a:pPr>
              <a:spcBef>
                <a:spcPct val="50000"/>
              </a:spcBef>
            </a:pPr>
            <a:r>
              <a:rPr lang="zh-CN" altLang="en-US" sz="1200" dirty="0">
                <a:latin typeface="Arial" panose="020B0604020202020204" pitchFamily="34" charset="0"/>
              </a:rPr>
              <a:t>闪电</a:t>
            </a:r>
            <a:endParaRPr lang="zh-CN" altLang="en-US" sz="12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矩形 32769"/>
          <p:cNvSpPr/>
          <p:nvPr/>
        </p:nvSpPr>
        <p:spPr>
          <a:xfrm>
            <a:off x="124362" y="465213"/>
            <a:ext cx="2071370" cy="460375"/>
          </a:xfrm>
          <a:prstGeom prst="rect">
            <a:avLst/>
          </a:prstGeom>
          <a:noFill/>
          <a:ln w="9525">
            <a:noFill/>
          </a:ln>
        </p:spPr>
        <p:txBody>
          <a:bodyPr wrap="none" anchor="ctr">
            <a:spAutoFit/>
          </a:bodyPr>
          <a:p>
            <a:r>
              <a:rPr lang="en-US" altLang="zh-CN" sz="2400" dirty="0">
                <a:latin typeface="Arial" panose="020B0604020202020204" pitchFamily="34" charset="0"/>
              </a:rPr>
              <a:t>2.  </a:t>
            </a:r>
            <a:r>
              <a:rPr lang="zh-CN" altLang="en-US" sz="2400" dirty="0">
                <a:latin typeface="Arial" panose="020B0604020202020204" pitchFamily="34" charset="0"/>
              </a:rPr>
              <a:t>氨（</a:t>
            </a:r>
            <a:r>
              <a:rPr lang="en-US" altLang="zh-CN" sz="2400">
                <a:latin typeface="Arial" panose="020B0604020202020204" pitchFamily="34" charset="0"/>
              </a:rPr>
              <a:t>NH</a:t>
            </a:r>
            <a:r>
              <a:rPr lang="en-US" altLang="zh-CN" sz="2400" baseline="-25000">
                <a:latin typeface="Arial" panose="020B0604020202020204" pitchFamily="34" charset="0"/>
              </a:rPr>
              <a:t>3</a:t>
            </a:r>
            <a:r>
              <a:rPr lang="zh-CN" altLang="en-US" sz="2400" dirty="0">
                <a:latin typeface="Arial" panose="020B0604020202020204" pitchFamily="34" charset="0"/>
              </a:rPr>
              <a:t>） </a:t>
            </a:r>
            <a:endParaRPr lang="zh-CN" altLang="en-US" sz="2400" dirty="0">
              <a:latin typeface="Arial" panose="020B0604020202020204" pitchFamily="34" charset="0"/>
            </a:endParaRPr>
          </a:p>
        </p:txBody>
      </p:sp>
      <p:sp>
        <p:nvSpPr>
          <p:cNvPr id="32771" name="文本框 32770"/>
          <p:cNvSpPr txBox="1"/>
          <p:nvPr/>
        </p:nvSpPr>
        <p:spPr>
          <a:xfrm>
            <a:off x="1143000" y="951230"/>
            <a:ext cx="4236720" cy="1630045"/>
          </a:xfrm>
          <a:prstGeom prst="rect">
            <a:avLst/>
          </a:prstGeom>
          <a:noFill/>
          <a:ln w="9525">
            <a:noFill/>
          </a:ln>
        </p:spPr>
        <p:txBody>
          <a:bodyPr wrap="square">
            <a:spAutoFit/>
          </a:bodyPr>
          <a:p>
            <a:pPr>
              <a:spcBef>
                <a:spcPct val="50000"/>
              </a:spcBef>
            </a:pPr>
            <a:r>
              <a:rPr lang="en-US" altLang="zh-CN" sz="2000" dirty="0">
                <a:solidFill>
                  <a:schemeClr val="tx1"/>
                </a:solidFill>
                <a:latin typeface="Arial" panose="020B0604020202020204" pitchFamily="34" charset="0"/>
              </a:rPr>
              <a:t>       </a:t>
            </a:r>
            <a:r>
              <a:rPr lang="zh-CN" altLang="en-US" sz="2000" dirty="0">
                <a:solidFill>
                  <a:schemeClr val="tx1"/>
                </a:solidFill>
                <a:latin typeface="Arial" panose="020B0604020202020204" pitchFamily="34" charset="0"/>
              </a:rPr>
              <a:t>氨是无色，有特殊刺激性气味的气体，相同条件下，比同体积的空气轻。 氨很容易液化，液态氨气化时要吸收大量的热，使周围的温度急剧下降，因此，氨常用作致冷剂。</a:t>
            </a:r>
            <a:endParaRPr lang="zh-CN" altLang="en-US" sz="2000" dirty="0">
              <a:solidFill>
                <a:schemeClr val="tx1"/>
              </a:solidFill>
              <a:latin typeface="Arial" panose="020B0604020202020204" pitchFamily="34" charset="0"/>
            </a:endParaRPr>
          </a:p>
        </p:txBody>
      </p:sp>
      <p:sp>
        <p:nvSpPr>
          <p:cNvPr id="32772" name="矩形 32771"/>
          <p:cNvSpPr/>
          <p:nvPr/>
        </p:nvSpPr>
        <p:spPr>
          <a:xfrm>
            <a:off x="1143206" y="3019156"/>
            <a:ext cx="2531110" cy="706755"/>
          </a:xfrm>
          <a:prstGeom prst="rect">
            <a:avLst/>
          </a:prstGeom>
          <a:noFill/>
          <a:ln w="9525">
            <a:noFill/>
          </a:ln>
        </p:spPr>
        <p:txBody>
          <a:bodyPr wrap="none" anchor="ctr">
            <a:spAutoFit/>
          </a:bodyPr>
          <a:p>
            <a:pPr indent="358775"/>
            <a:r>
              <a:rPr lang="zh-CN" altLang="en-US" sz="2000" dirty="0">
                <a:latin typeface="Arial" panose="020B0604020202020204" pitchFamily="34" charset="0"/>
              </a:rPr>
              <a:t>（</a:t>
            </a:r>
            <a:r>
              <a:rPr lang="en-US" altLang="zh-CN" sz="2000" dirty="0">
                <a:latin typeface="Arial" panose="020B0604020202020204" pitchFamily="34" charset="0"/>
              </a:rPr>
              <a:t>1</a:t>
            </a:r>
            <a:r>
              <a:rPr lang="zh-CN" altLang="en-US" sz="2000" dirty="0">
                <a:latin typeface="Arial" panose="020B0604020202020204" pitchFamily="34" charset="0"/>
              </a:rPr>
              <a:t>） 氨与水反应</a:t>
            </a:r>
            <a:endParaRPr lang="zh-CN" altLang="en-US" sz="2000" dirty="0">
              <a:latin typeface="Arial" panose="020B0604020202020204" pitchFamily="34" charset="0"/>
            </a:endParaRPr>
          </a:p>
          <a:p>
            <a:pPr indent="358775" eaLnBrk="0" hangingPunct="0"/>
            <a:endParaRPr lang="zh-CN" altLang="en-US" sz="2000" dirty="0">
              <a:latin typeface="Arial" panose="020B0604020202020204" pitchFamily="34" charset="0"/>
            </a:endParaRPr>
          </a:p>
        </p:txBody>
      </p:sp>
      <p:pic>
        <p:nvPicPr>
          <p:cNvPr id="32773" name="图片 32772" descr="178CHMM3SV37YDNB[1]"/>
          <p:cNvPicPr>
            <a:picLocks noChangeAspect="1"/>
          </p:cNvPicPr>
          <p:nvPr/>
        </p:nvPicPr>
        <p:blipFill>
          <a:blip r:embed="rId1"/>
          <a:stretch>
            <a:fillRect/>
          </a:stretch>
        </p:blipFill>
        <p:spPr>
          <a:xfrm>
            <a:off x="5869546" y="465650"/>
            <a:ext cx="1463639" cy="2539039"/>
          </a:xfrm>
          <a:prstGeom prst="rect">
            <a:avLst/>
          </a:prstGeom>
          <a:noFill/>
          <a:ln w="9525">
            <a:noFill/>
          </a:ln>
        </p:spPr>
      </p:pic>
      <p:sp>
        <p:nvSpPr>
          <p:cNvPr id="32774" name="文本框 32773"/>
          <p:cNvSpPr txBox="1"/>
          <p:nvPr/>
        </p:nvSpPr>
        <p:spPr>
          <a:xfrm>
            <a:off x="5544425" y="3275027"/>
            <a:ext cx="2592631" cy="275590"/>
          </a:xfrm>
          <a:prstGeom prst="rect">
            <a:avLst/>
          </a:prstGeom>
          <a:noFill/>
          <a:ln w="9525">
            <a:noFill/>
          </a:ln>
        </p:spPr>
        <p:txBody>
          <a:bodyPr>
            <a:spAutoFit/>
          </a:bodyPr>
          <a:p>
            <a:r>
              <a:rPr lang="zh-CN" altLang="en-US" sz="1200" dirty="0">
                <a:latin typeface="Arial" panose="020B0604020202020204" pitchFamily="34" charset="0"/>
              </a:rPr>
              <a:t>氨溶于水的喷泉实验 </a:t>
            </a:r>
            <a:endParaRPr lang="zh-CN" altLang="en-US" sz="1200" dirty="0">
              <a:latin typeface="Arial" panose="020B0604020202020204" pitchFamily="34" charset="0"/>
            </a:endParaRPr>
          </a:p>
        </p:txBody>
      </p:sp>
      <p:pic>
        <p:nvPicPr>
          <p:cNvPr id="32775" name="图片 32774"/>
          <p:cNvPicPr>
            <a:picLocks noChangeAspect="1"/>
          </p:cNvPicPr>
          <p:nvPr/>
        </p:nvPicPr>
        <p:blipFill>
          <a:blip r:embed="rId2"/>
          <a:stretch>
            <a:fillRect/>
          </a:stretch>
        </p:blipFill>
        <p:spPr>
          <a:xfrm>
            <a:off x="1461135" y="3923030"/>
            <a:ext cx="6515100" cy="48387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8" name="文本框 6147"/>
          <p:cNvSpPr txBox="1"/>
          <p:nvPr/>
        </p:nvSpPr>
        <p:spPr>
          <a:xfrm>
            <a:off x="1412875" y="933450"/>
            <a:ext cx="6797040" cy="706755"/>
          </a:xfrm>
          <a:prstGeom prst="rect">
            <a:avLst/>
          </a:prstGeom>
          <a:noFill/>
          <a:ln w="9525">
            <a:noFill/>
          </a:ln>
        </p:spPr>
        <p:txBody>
          <a:bodyPr wrap="square">
            <a:spAutoFit/>
          </a:bodyPr>
          <a:p>
            <a:pPr>
              <a:spcBef>
                <a:spcPct val="50000"/>
              </a:spcBef>
            </a:pPr>
            <a:r>
              <a:rPr lang="en-US" altLang="zh-CN" sz="2000" dirty="0">
                <a:latin typeface="Arial" panose="020B0604020202020204" pitchFamily="34" charset="0"/>
              </a:rPr>
              <a:t>     </a:t>
            </a:r>
            <a:r>
              <a:rPr lang="en-US" altLang="zh-CN" sz="2000" dirty="0">
                <a:latin typeface="宋体" panose="02010600030101010101" pitchFamily="2" charset="-122"/>
                <a:cs typeface="宋体" panose="02010600030101010101" pitchFamily="2" charset="-122"/>
              </a:rPr>
              <a:t> </a:t>
            </a:r>
            <a:r>
              <a:rPr lang="zh-CN" altLang="en-US" sz="2000" dirty="0">
                <a:latin typeface="宋体" panose="02010600030101010101" pitchFamily="2" charset="-122"/>
                <a:cs typeface="宋体" panose="02010600030101010101" pitchFamily="2" charset="-122"/>
              </a:rPr>
              <a:t>一个质子带一个单位正电荷，中子不带电，所以核电荷数（</a:t>
            </a:r>
            <a:r>
              <a:rPr lang="en-US" altLang="zh-CN" sz="2000" dirty="0">
                <a:latin typeface="宋体" panose="02010600030101010101" pitchFamily="2" charset="-122"/>
                <a:cs typeface="宋体" panose="02010600030101010101" pitchFamily="2" charset="-122"/>
              </a:rPr>
              <a:t>Z</a:t>
            </a:r>
            <a:r>
              <a:rPr lang="zh-CN" altLang="en-US" sz="2000" dirty="0">
                <a:latin typeface="宋体" panose="02010600030101010101" pitchFamily="2" charset="-122"/>
                <a:cs typeface="宋体" panose="02010600030101010101" pitchFamily="2" charset="-122"/>
              </a:rPr>
              <a:t>）由质子数决定。原子作为一个整体不显电性，因此  </a:t>
            </a:r>
            <a:endParaRPr lang="zh-CN" altLang="en-US" sz="2000" dirty="0">
              <a:latin typeface="宋体" panose="02010600030101010101" pitchFamily="2" charset="-122"/>
              <a:cs typeface="宋体" panose="02010600030101010101" pitchFamily="2" charset="-122"/>
            </a:endParaRPr>
          </a:p>
        </p:txBody>
      </p:sp>
      <p:sp>
        <p:nvSpPr>
          <p:cNvPr id="6149" name="矩形 6148"/>
          <p:cNvSpPr/>
          <p:nvPr/>
        </p:nvSpPr>
        <p:spPr>
          <a:xfrm>
            <a:off x="2091604" y="1887575"/>
            <a:ext cx="4779010" cy="398780"/>
          </a:xfrm>
          <a:prstGeom prst="rect">
            <a:avLst/>
          </a:prstGeom>
          <a:noFill/>
          <a:ln w="9525">
            <a:noFill/>
          </a:ln>
        </p:spPr>
        <p:txBody>
          <a:bodyPr wrap="none" anchor="ctr">
            <a:spAutoFit/>
          </a:bodyPr>
          <a:p>
            <a:r>
              <a:rPr lang="en-US" altLang="zh-CN" sz="2000" dirty="0">
                <a:latin typeface="宋体" panose="02010600030101010101" pitchFamily="2" charset="-122"/>
                <a:cs typeface="宋体" panose="02010600030101010101" pitchFamily="2" charset="-122"/>
              </a:rPr>
              <a:t> </a:t>
            </a:r>
            <a:r>
              <a:rPr lang="zh-CN" altLang="en-US" sz="2000" b="1" dirty="0">
                <a:solidFill>
                  <a:srgbClr val="FF3300"/>
                </a:solidFill>
                <a:latin typeface="宋体" panose="02010600030101010101" pitchFamily="2" charset="-122"/>
                <a:cs typeface="宋体" panose="02010600030101010101" pitchFamily="2" charset="-122"/>
              </a:rPr>
              <a:t>核电荷数（</a:t>
            </a:r>
            <a:r>
              <a:rPr lang="en-US" altLang="zh-CN" sz="2000" b="1" dirty="0">
                <a:solidFill>
                  <a:srgbClr val="FF3300"/>
                </a:solidFill>
                <a:latin typeface="宋体" panose="02010600030101010101" pitchFamily="2" charset="-122"/>
                <a:cs typeface="宋体" panose="02010600030101010101" pitchFamily="2" charset="-122"/>
              </a:rPr>
              <a:t>Z</a:t>
            </a:r>
            <a:r>
              <a:rPr lang="zh-CN" altLang="en-US" sz="2000" b="1" dirty="0">
                <a:solidFill>
                  <a:srgbClr val="FF3300"/>
                </a:solidFill>
                <a:latin typeface="宋体" panose="02010600030101010101" pitchFamily="2" charset="-122"/>
                <a:cs typeface="宋体" panose="02010600030101010101" pitchFamily="2" charset="-122"/>
              </a:rPr>
              <a:t>）</a:t>
            </a:r>
            <a:r>
              <a:rPr lang="en-US" altLang="zh-CN" sz="2000" b="1" dirty="0">
                <a:solidFill>
                  <a:srgbClr val="FF3300"/>
                </a:solidFill>
                <a:latin typeface="宋体" panose="02010600030101010101" pitchFamily="2" charset="-122"/>
                <a:cs typeface="宋体" panose="02010600030101010101" pitchFamily="2" charset="-122"/>
              </a:rPr>
              <a:t>=</a:t>
            </a:r>
            <a:r>
              <a:rPr lang="zh-CN" altLang="en-US" sz="2000" b="1" dirty="0">
                <a:solidFill>
                  <a:srgbClr val="FF3300"/>
                </a:solidFill>
                <a:latin typeface="宋体" panose="02010600030101010101" pitchFamily="2" charset="-122"/>
                <a:cs typeface="宋体" panose="02010600030101010101" pitchFamily="2" charset="-122"/>
              </a:rPr>
              <a:t>核内质子数</a:t>
            </a:r>
            <a:r>
              <a:rPr lang="en-US" altLang="zh-CN" sz="2000" b="1" dirty="0">
                <a:solidFill>
                  <a:srgbClr val="FF3300"/>
                </a:solidFill>
                <a:latin typeface="宋体" panose="02010600030101010101" pitchFamily="2" charset="-122"/>
                <a:cs typeface="宋体" panose="02010600030101010101" pitchFamily="2" charset="-122"/>
              </a:rPr>
              <a:t>=</a:t>
            </a:r>
            <a:r>
              <a:rPr lang="zh-CN" altLang="en-US" sz="2000" b="1" dirty="0">
                <a:solidFill>
                  <a:srgbClr val="FF3300"/>
                </a:solidFill>
                <a:latin typeface="宋体" panose="02010600030101010101" pitchFamily="2" charset="-122"/>
                <a:cs typeface="宋体" panose="02010600030101010101" pitchFamily="2" charset="-122"/>
              </a:rPr>
              <a:t>核外电子数</a:t>
            </a:r>
            <a:endParaRPr lang="zh-CN" altLang="en-US" sz="2000" b="1" dirty="0">
              <a:solidFill>
                <a:srgbClr val="FF3300"/>
              </a:solidFill>
              <a:latin typeface="宋体" panose="02010600030101010101" pitchFamily="2" charset="-122"/>
              <a:cs typeface="宋体" panose="02010600030101010101" pitchFamily="2" charset="-122"/>
            </a:endParaRPr>
          </a:p>
        </p:txBody>
      </p:sp>
      <p:sp>
        <p:nvSpPr>
          <p:cNvPr id="6151" name="文本框 6150"/>
          <p:cNvSpPr txBox="1"/>
          <p:nvPr/>
        </p:nvSpPr>
        <p:spPr>
          <a:xfrm>
            <a:off x="1341120" y="2371090"/>
            <a:ext cx="6790055" cy="1938020"/>
          </a:xfrm>
          <a:prstGeom prst="rect">
            <a:avLst/>
          </a:prstGeom>
          <a:noFill/>
          <a:ln w="9525">
            <a:noFill/>
          </a:ln>
        </p:spPr>
        <p:txBody>
          <a:bodyPr wrap="square">
            <a:spAutoFit/>
          </a:bodyPr>
          <a:p>
            <a:r>
              <a:rPr lang="en-US" altLang="zh-CN" sz="2000" dirty="0">
                <a:latin typeface="宋体" panose="02010600030101010101" pitchFamily="2" charset="-122"/>
                <a:cs typeface="宋体" panose="02010600030101010101" pitchFamily="2" charset="-122"/>
              </a:rPr>
              <a:t>    </a:t>
            </a:r>
            <a:r>
              <a:rPr lang="zh-CN" altLang="en-US" sz="2000" dirty="0">
                <a:latin typeface="宋体" panose="02010600030101010101" pitchFamily="2" charset="-122"/>
                <a:cs typeface="宋体" panose="02010600030101010101" pitchFamily="2" charset="-122"/>
              </a:rPr>
              <a:t>在原子中，电子的质量很小，可以忽略不计， 质子和中子的相对质量都近似为</a:t>
            </a:r>
            <a:r>
              <a:rPr lang="en-US" altLang="zh-CN" sz="2000" dirty="0">
                <a:latin typeface="宋体" panose="02010600030101010101" pitchFamily="2" charset="-122"/>
                <a:cs typeface="宋体" panose="02010600030101010101" pitchFamily="2" charset="-122"/>
              </a:rPr>
              <a:t>1</a:t>
            </a:r>
            <a:r>
              <a:rPr lang="zh-CN" altLang="en-US" sz="2000" dirty="0">
                <a:latin typeface="宋体" panose="02010600030101010101" pitchFamily="2" charset="-122"/>
                <a:cs typeface="宋体" panose="02010600030101010101" pitchFamily="2" charset="-122"/>
              </a:rPr>
              <a:t>，将原子核内所有的质子和中子的相对质量取整数值加起来所得的数值，为原子的质量数，用符号</a:t>
            </a:r>
            <a:r>
              <a:rPr lang="en-US" altLang="zh-CN" sz="2000" dirty="0">
                <a:latin typeface="宋体" panose="02010600030101010101" pitchFamily="2" charset="-122"/>
                <a:cs typeface="宋体" panose="02010600030101010101" pitchFamily="2" charset="-122"/>
              </a:rPr>
              <a:t>A</a:t>
            </a:r>
            <a:r>
              <a:rPr lang="zh-CN" altLang="en-US" sz="2000" dirty="0">
                <a:latin typeface="宋体" panose="02010600030101010101" pitchFamily="2" charset="-122"/>
                <a:cs typeface="宋体" panose="02010600030101010101" pitchFamily="2" charset="-122"/>
              </a:rPr>
              <a:t>表示。中子数用符号</a:t>
            </a:r>
            <a:r>
              <a:rPr lang="en-US" altLang="zh-CN" sz="2000" dirty="0">
                <a:latin typeface="宋体" panose="02010600030101010101" pitchFamily="2" charset="-122"/>
                <a:cs typeface="宋体" panose="02010600030101010101" pitchFamily="2" charset="-122"/>
              </a:rPr>
              <a:t>N</a:t>
            </a:r>
            <a:r>
              <a:rPr lang="zh-CN" altLang="en-US" sz="2000" dirty="0">
                <a:latin typeface="宋体" panose="02010600030101010101" pitchFamily="2" charset="-122"/>
                <a:cs typeface="宋体" panose="02010600030101010101" pitchFamily="2" charset="-122"/>
              </a:rPr>
              <a:t>表示。则</a:t>
            </a:r>
            <a:endParaRPr lang="zh-CN" altLang="en-US" sz="2000" dirty="0">
              <a:latin typeface="宋体" panose="02010600030101010101" pitchFamily="2" charset="-122"/>
              <a:cs typeface="宋体" panose="02010600030101010101" pitchFamily="2" charset="-122"/>
            </a:endParaRPr>
          </a:p>
          <a:p>
            <a:endParaRPr lang="zh-CN" altLang="en-US" sz="2000" dirty="0">
              <a:solidFill>
                <a:srgbClr val="FF3300"/>
              </a:solidFill>
              <a:latin typeface="宋体" panose="02010600030101010101" pitchFamily="2" charset="-122"/>
              <a:cs typeface="宋体" panose="02010600030101010101" pitchFamily="2" charset="-122"/>
            </a:endParaRPr>
          </a:p>
          <a:p>
            <a:r>
              <a:rPr lang="zh-CN" altLang="en-US" sz="2000" dirty="0">
                <a:solidFill>
                  <a:srgbClr val="FF3300"/>
                </a:solidFill>
                <a:latin typeface="宋体" panose="02010600030101010101" pitchFamily="2" charset="-122"/>
                <a:cs typeface="宋体" panose="02010600030101010101" pitchFamily="2" charset="-122"/>
              </a:rPr>
              <a:t>      </a:t>
            </a:r>
            <a:r>
              <a:rPr lang="zh-CN" altLang="en-US" sz="2000" b="1" dirty="0">
                <a:solidFill>
                  <a:srgbClr val="FF3300"/>
                </a:solidFill>
                <a:latin typeface="宋体" panose="02010600030101010101" pitchFamily="2" charset="-122"/>
                <a:cs typeface="宋体" panose="02010600030101010101" pitchFamily="2" charset="-122"/>
              </a:rPr>
              <a:t>原子质量数（</a:t>
            </a:r>
            <a:r>
              <a:rPr lang="en-US" altLang="zh-CN" sz="2000" b="1" dirty="0">
                <a:solidFill>
                  <a:srgbClr val="FF3300"/>
                </a:solidFill>
                <a:latin typeface="宋体" panose="02010600030101010101" pitchFamily="2" charset="-122"/>
                <a:cs typeface="宋体" panose="02010600030101010101" pitchFamily="2" charset="-122"/>
              </a:rPr>
              <a:t>A</a:t>
            </a:r>
            <a:r>
              <a:rPr lang="zh-CN" altLang="en-US" sz="2000" b="1" dirty="0">
                <a:solidFill>
                  <a:srgbClr val="FF3300"/>
                </a:solidFill>
                <a:latin typeface="宋体" panose="02010600030101010101" pitchFamily="2" charset="-122"/>
                <a:cs typeface="宋体" panose="02010600030101010101" pitchFamily="2" charset="-122"/>
              </a:rPr>
              <a:t>）</a:t>
            </a:r>
            <a:r>
              <a:rPr lang="en-US" altLang="zh-CN" sz="2000" b="1" dirty="0">
                <a:solidFill>
                  <a:srgbClr val="FF3300"/>
                </a:solidFill>
                <a:latin typeface="宋体" panose="02010600030101010101" pitchFamily="2" charset="-122"/>
                <a:cs typeface="宋体" panose="02010600030101010101" pitchFamily="2" charset="-122"/>
              </a:rPr>
              <a:t>=</a:t>
            </a:r>
            <a:r>
              <a:rPr lang="zh-CN" altLang="en-US" sz="2000" b="1" dirty="0">
                <a:solidFill>
                  <a:srgbClr val="FF3300"/>
                </a:solidFill>
                <a:latin typeface="宋体" panose="02010600030101010101" pitchFamily="2" charset="-122"/>
                <a:cs typeface="宋体" panose="02010600030101010101" pitchFamily="2" charset="-122"/>
              </a:rPr>
              <a:t>质子数（</a:t>
            </a:r>
            <a:r>
              <a:rPr lang="en-US" altLang="zh-CN" sz="2000" b="1" dirty="0">
                <a:solidFill>
                  <a:srgbClr val="FF3300"/>
                </a:solidFill>
                <a:latin typeface="宋体" panose="02010600030101010101" pitchFamily="2" charset="-122"/>
                <a:cs typeface="宋体" panose="02010600030101010101" pitchFamily="2" charset="-122"/>
              </a:rPr>
              <a:t>Z</a:t>
            </a:r>
            <a:r>
              <a:rPr lang="zh-CN" altLang="en-US" sz="2000" b="1" dirty="0">
                <a:solidFill>
                  <a:srgbClr val="FF3300"/>
                </a:solidFill>
                <a:latin typeface="宋体" panose="02010600030101010101" pitchFamily="2" charset="-122"/>
                <a:cs typeface="宋体" panose="02010600030101010101" pitchFamily="2" charset="-122"/>
              </a:rPr>
              <a:t>）</a:t>
            </a:r>
            <a:r>
              <a:rPr lang="en-US" altLang="zh-CN" sz="2000" b="1" dirty="0">
                <a:solidFill>
                  <a:srgbClr val="FF3300"/>
                </a:solidFill>
                <a:latin typeface="宋体" panose="02010600030101010101" pitchFamily="2" charset="-122"/>
                <a:cs typeface="宋体" panose="02010600030101010101" pitchFamily="2" charset="-122"/>
              </a:rPr>
              <a:t>+</a:t>
            </a:r>
            <a:r>
              <a:rPr lang="zh-CN" altLang="en-US" sz="2000" b="1" dirty="0">
                <a:solidFill>
                  <a:srgbClr val="FF3300"/>
                </a:solidFill>
                <a:latin typeface="宋体" panose="02010600030101010101" pitchFamily="2" charset="-122"/>
                <a:cs typeface="宋体" panose="02010600030101010101" pitchFamily="2" charset="-122"/>
              </a:rPr>
              <a:t>中子数（</a:t>
            </a:r>
            <a:r>
              <a:rPr lang="en-US" altLang="zh-CN" sz="2000" b="1" dirty="0">
                <a:solidFill>
                  <a:srgbClr val="FF3300"/>
                </a:solidFill>
                <a:latin typeface="宋体" panose="02010600030101010101" pitchFamily="2" charset="-122"/>
                <a:cs typeface="宋体" panose="02010600030101010101" pitchFamily="2" charset="-122"/>
              </a:rPr>
              <a:t>N</a:t>
            </a:r>
            <a:r>
              <a:rPr lang="zh-CN" altLang="en-US" sz="2000" b="1" dirty="0">
                <a:solidFill>
                  <a:srgbClr val="FF3300"/>
                </a:solidFill>
                <a:latin typeface="宋体" panose="02010600030101010101" pitchFamily="2" charset="-122"/>
                <a:cs typeface="宋体" panose="02010600030101010101" pitchFamily="2" charset="-122"/>
              </a:rPr>
              <a:t>）</a:t>
            </a:r>
            <a:endParaRPr lang="zh-CN" altLang="en-US" sz="2000" b="1" dirty="0">
              <a:solidFill>
                <a:srgbClr val="FF3300"/>
              </a:solidFill>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矩形 33793"/>
          <p:cNvSpPr/>
          <p:nvPr/>
        </p:nvSpPr>
        <p:spPr>
          <a:xfrm>
            <a:off x="167251" y="476558"/>
            <a:ext cx="2539365" cy="414020"/>
          </a:xfrm>
          <a:prstGeom prst="rect">
            <a:avLst/>
          </a:prstGeom>
          <a:noFill/>
          <a:ln w="9525">
            <a:noFill/>
          </a:ln>
        </p:spPr>
        <p:txBody>
          <a:bodyPr wrap="none" anchor="ctr">
            <a:spAutoFit/>
          </a:bodyPr>
          <a:p>
            <a:r>
              <a:rPr lang="zh-CN" altLang="en-US" sz="2100" dirty="0">
                <a:latin typeface="Arial" panose="020B0604020202020204" pitchFamily="34" charset="0"/>
              </a:rPr>
              <a:t>（</a:t>
            </a:r>
            <a:r>
              <a:rPr lang="en-US" altLang="zh-CN" sz="2100" dirty="0">
                <a:latin typeface="Arial" panose="020B0604020202020204" pitchFamily="34" charset="0"/>
              </a:rPr>
              <a:t>2</a:t>
            </a:r>
            <a:r>
              <a:rPr lang="zh-CN" altLang="en-US" sz="2100" dirty="0">
                <a:latin typeface="Arial" panose="020B0604020202020204" pitchFamily="34" charset="0"/>
              </a:rPr>
              <a:t>） 氨与酸的反应 </a:t>
            </a:r>
            <a:endParaRPr lang="zh-CN" altLang="en-US" sz="2100" dirty="0">
              <a:latin typeface="Arial" panose="020B0604020202020204" pitchFamily="34" charset="0"/>
            </a:endParaRPr>
          </a:p>
        </p:txBody>
      </p:sp>
      <p:pic>
        <p:nvPicPr>
          <p:cNvPr id="33795" name="图片 33794" descr="WIHE56PFP71OCUMH[1]"/>
          <p:cNvPicPr>
            <a:picLocks noChangeAspect="1"/>
          </p:cNvPicPr>
          <p:nvPr/>
        </p:nvPicPr>
        <p:blipFill>
          <a:blip r:embed="rId1"/>
          <a:stretch>
            <a:fillRect/>
          </a:stretch>
        </p:blipFill>
        <p:spPr>
          <a:xfrm>
            <a:off x="5328869" y="195311"/>
            <a:ext cx="2213918" cy="2078154"/>
          </a:xfrm>
          <a:prstGeom prst="rect">
            <a:avLst/>
          </a:prstGeom>
          <a:noFill/>
          <a:ln w="9525">
            <a:noFill/>
          </a:ln>
        </p:spPr>
      </p:pic>
      <p:sp>
        <p:nvSpPr>
          <p:cNvPr id="33796" name="文本框 33795"/>
          <p:cNvSpPr txBox="1"/>
          <p:nvPr/>
        </p:nvSpPr>
        <p:spPr>
          <a:xfrm>
            <a:off x="5544425" y="2518794"/>
            <a:ext cx="2294901" cy="275590"/>
          </a:xfrm>
          <a:prstGeom prst="rect">
            <a:avLst/>
          </a:prstGeom>
          <a:noFill/>
          <a:ln w="9525">
            <a:noFill/>
          </a:ln>
        </p:spPr>
        <p:txBody>
          <a:bodyPr>
            <a:spAutoFit/>
          </a:bodyPr>
          <a:p>
            <a:r>
              <a:rPr lang="zh-CN" altLang="en-US" sz="1200" dirty="0">
                <a:latin typeface="Arial" panose="020B0604020202020204" pitchFamily="34" charset="0"/>
              </a:rPr>
              <a:t>浓氨水与浓盐酸的反应</a:t>
            </a:r>
            <a:endParaRPr lang="zh-CN" altLang="en-US" sz="1200" dirty="0">
              <a:latin typeface="Arial" panose="020B0604020202020204" pitchFamily="34" charset="0"/>
            </a:endParaRPr>
          </a:p>
        </p:txBody>
      </p:sp>
      <p:sp>
        <p:nvSpPr>
          <p:cNvPr id="33797" name="矩形 33796"/>
          <p:cNvSpPr/>
          <p:nvPr/>
        </p:nvSpPr>
        <p:spPr>
          <a:xfrm>
            <a:off x="962847" y="1153694"/>
            <a:ext cx="2167255" cy="398780"/>
          </a:xfrm>
          <a:prstGeom prst="rect">
            <a:avLst/>
          </a:prstGeom>
          <a:noFill/>
          <a:ln w="9525">
            <a:noFill/>
          </a:ln>
        </p:spPr>
        <p:txBody>
          <a:bodyPr wrap="none" anchor="ctr">
            <a:spAutoFit/>
          </a:bodyPr>
          <a:p>
            <a:pPr algn="ctr"/>
            <a:r>
              <a:rPr lang="en-US" altLang="zh-CN" sz="2000">
                <a:latin typeface="Arial" panose="020B0604020202020204" pitchFamily="34" charset="0"/>
              </a:rPr>
              <a:t>NH</a:t>
            </a:r>
            <a:r>
              <a:rPr lang="en-US" altLang="zh-CN" sz="2000" baseline="-25000">
                <a:latin typeface="Arial" panose="020B0604020202020204" pitchFamily="34" charset="0"/>
              </a:rPr>
              <a:t>3</a:t>
            </a:r>
            <a:r>
              <a:rPr lang="en-US" altLang="zh-CN" sz="2000" dirty="0">
                <a:latin typeface="Arial" panose="020B0604020202020204" pitchFamily="34" charset="0"/>
              </a:rPr>
              <a:t>+HCl</a:t>
            </a:r>
            <a:r>
              <a:rPr lang="zh-CN" altLang="en-US" sz="2000" dirty="0">
                <a:latin typeface="Arial" panose="020B0604020202020204" pitchFamily="34" charset="0"/>
              </a:rPr>
              <a:t>＝</a:t>
            </a:r>
            <a:r>
              <a:rPr lang="en-US" altLang="zh-CN" sz="2000">
                <a:latin typeface="Arial" panose="020B0604020202020204" pitchFamily="34" charset="0"/>
              </a:rPr>
              <a:t>NH</a:t>
            </a:r>
            <a:r>
              <a:rPr lang="en-US" altLang="zh-CN" sz="2000" baseline="-25000">
                <a:latin typeface="Arial" panose="020B0604020202020204" pitchFamily="34" charset="0"/>
              </a:rPr>
              <a:t>4</a:t>
            </a:r>
            <a:r>
              <a:rPr lang="en-US" altLang="zh-CN" sz="2000">
                <a:latin typeface="Arial" panose="020B0604020202020204" pitchFamily="34" charset="0"/>
              </a:rPr>
              <a:t>Cl</a:t>
            </a:r>
            <a:endParaRPr lang="en-US" altLang="zh-CN" sz="2000">
              <a:latin typeface="Arial" panose="020B0604020202020204" pitchFamily="34" charset="0"/>
            </a:endParaRPr>
          </a:p>
        </p:txBody>
      </p:sp>
      <p:sp>
        <p:nvSpPr>
          <p:cNvPr id="33798" name="矩形 33797"/>
          <p:cNvSpPr/>
          <p:nvPr/>
        </p:nvSpPr>
        <p:spPr>
          <a:xfrm>
            <a:off x="226478" y="1922933"/>
            <a:ext cx="2971342" cy="414020"/>
          </a:xfrm>
          <a:prstGeom prst="rect">
            <a:avLst/>
          </a:prstGeom>
          <a:noFill/>
          <a:ln w="9525">
            <a:noFill/>
          </a:ln>
        </p:spPr>
        <p:txBody>
          <a:bodyPr anchor="ctr">
            <a:spAutoFit/>
          </a:bodyPr>
          <a:p>
            <a:r>
              <a:rPr lang="zh-CN" altLang="en-US" sz="2100" dirty="0">
                <a:latin typeface="Arial" panose="020B0604020202020204" pitchFamily="34" charset="0"/>
              </a:rPr>
              <a:t>（</a:t>
            </a:r>
            <a:r>
              <a:rPr lang="en-US" altLang="zh-CN" sz="2100" dirty="0">
                <a:latin typeface="Arial" panose="020B0604020202020204" pitchFamily="34" charset="0"/>
              </a:rPr>
              <a:t>3</a:t>
            </a:r>
            <a:r>
              <a:rPr lang="zh-CN" altLang="en-US" sz="2100" dirty="0">
                <a:latin typeface="Arial" panose="020B0604020202020204" pitchFamily="34" charset="0"/>
              </a:rPr>
              <a:t>） 氨与氧气的反应 </a:t>
            </a:r>
            <a:endParaRPr lang="zh-CN" altLang="en-US" sz="2100" dirty="0">
              <a:latin typeface="Arial" panose="020B0604020202020204" pitchFamily="34" charset="0"/>
            </a:endParaRPr>
          </a:p>
        </p:txBody>
      </p:sp>
      <p:sp>
        <p:nvSpPr>
          <p:cNvPr id="33799" name="矩形 33798"/>
          <p:cNvSpPr/>
          <p:nvPr/>
        </p:nvSpPr>
        <p:spPr>
          <a:xfrm>
            <a:off x="1218141" y="2783358"/>
            <a:ext cx="1406525" cy="398780"/>
          </a:xfrm>
          <a:prstGeom prst="rect">
            <a:avLst/>
          </a:prstGeom>
          <a:noFill/>
          <a:ln w="9525">
            <a:noFill/>
          </a:ln>
        </p:spPr>
        <p:txBody>
          <a:bodyPr wrap="none" anchor="ctr">
            <a:spAutoFit/>
          </a:bodyPr>
          <a:p>
            <a:pPr algn="ctr"/>
            <a:r>
              <a:rPr lang="en-US" altLang="zh-CN" sz="2000">
                <a:latin typeface="Times New Roman" panose="02020603050405020304" charset="0"/>
                <a:cs typeface="Times New Roman" panose="02020603050405020304" charset="0"/>
              </a:rPr>
              <a:t>4NH</a:t>
            </a:r>
            <a:r>
              <a:rPr lang="en-US" altLang="zh-CN" sz="2000" baseline="-30000">
                <a:latin typeface="Times New Roman" panose="02020603050405020304" charset="0"/>
                <a:cs typeface="Times New Roman" panose="02020603050405020304" charset="0"/>
              </a:rPr>
              <a:t>3</a:t>
            </a:r>
            <a:r>
              <a:rPr lang="zh-CN" altLang="en-US" sz="2000" dirty="0">
                <a:latin typeface="Times New Roman" panose="02020603050405020304" charset="0"/>
                <a:cs typeface="Times New Roman" panose="02020603050405020304" charset="0"/>
              </a:rPr>
              <a:t>＋</a:t>
            </a:r>
            <a:r>
              <a:rPr lang="en-US" altLang="zh-CN" sz="2000">
                <a:latin typeface="Times New Roman" panose="02020603050405020304" charset="0"/>
                <a:cs typeface="Times New Roman" panose="02020603050405020304" charset="0"/>
              </a:rPr>
              <a:t>5O</a:t>
            </a:r>
            <a:r>
              <a:rPr lang="en-US" altLang="zh-CN" sz="2000" baseline="-30000">
                <a:latin typeface="Times New Roman" panose="02020603050405020304" charset="0"/>
                <a:cs typeface="Times New Roman" panose="02020603050405020304" charset="0"/>
              </a:rPr>
              <a:t>2  </a:t>
            </a:r>
            <a:endParaRPr lang="en-US" altLang="zh-CN" sz="2000">
              <a:latin typeface="Arial" panose="020B0604020202020204" pitchFamily="34" charset="0"/>
            </a:endParaRPr>
          </a:p>
        </p:txBody>
      </p:sp>
      <p:pic>
        <p:nvPicPr>
          <p:cNvPr id="33800" name="图片 33799"/>
          <p:cNvPicPr>
            <a:picLocks noChangeAspect="1"/>
          </p:cNvPicPr>
          <p:nvPr/>
        </p:nvPicPr>
        <p:blipFill>
          <a:blip r:embed="rId2"/>
          <a:stretch>
            <a:fillRect/>
          </a:stretch>
        </p:blipFill>
        <p:spPr>
          <a:xfrm>
            <a:off x="3025323" y="2681050"/>
            <a:ext cx="756234" cy="602605"/>
          </a:xfrm>
          <a:prstGeom prst="rect">
            <a:avLst/>
          </a:prstGeom>
          <a:noFill/>
          <a:ln w="9525">
            <a:noFill/>
          </a:ln>
        </p:spPr>
      </p:pic>
      <p:sp>
        <p:nvSpPr>
          <p:cNvPr id="33801" name="矩形 33800"/>
          <p:cNvSpPr/>
          <p:nvPr/>
        </p:nvSpPr>
        <p:spPr>
          <a:xfrm>
            <a:off x="3998410" y="2884191"/>
            <a:ext cx="1507490" cy="398780"/>
          </a:xfrm>
          <a:prstGeom prst="rect">
            <a:avLst/>
          </a:prstGeom>
          <a:noFill/>
          <a:ln w="9525">
            <a:noFill/>
          </a:ln>
        </p:spPr>
        <p:txBody>
          <a:bodyPr wrap="none" anchor="ctr">
            <a:spAutoFit/>
          </a:bodyPr>
          <a:p>
            <a:pPr algn="ctr" defTabSz="914400">
              <a:tabLst>
                <a:tab pos="1419225" algn="l"/>
              </a:tabLst>
            </a:pPr>
            <a:r>
              <a:rPr lang="en-US" altLang="zh-CN" sz="2000">
                <a:latin typeface="Times New Roman" panose="02020603050405020304" charset="0"/>
                <a:cs typeface="Times New Roman" panose="02020603050405020304" charset="0"/>
              </a:rPr>
              <a:t>4NO</a:t>
            </a:r>
            <a:r>
              <a:rPr lang="zh-CN" altLang="en-US" sz="2000" dirty="0">
                <a:latin typeface="Times New Roman" panose="02020603050405020304" charset="0"/>
                <a:cs typeface="Times New Roman" panose="02020603050405020304" charset="0"/>
              </a:rPr>
              <a:t>＋</a:t>
            </a:r>
            <a:r>
              <a:rPr lang="en-US" altLang="zh-CN" sz="2000">
                <a:latin typeface="Times New Roman" panose="02020603050405020304" charset="0"/>
                <a:cs typeface="Times New Roman" panose="02020603050405020304" charset="0"/>
              </a:rPr>
              <a:t>6H</a:t>
            </a:r>
            <a:r>
              <a:rPr lang="en-US" altLang="zh-CN" sz="2000" baseline="-30000">
                <a:latin typeface="Times New Roman" panose="02020603050405020304" charset="0"/>
                <a:cs typeface="Times New Roman" panose="02020603050405020304" charset="0"/>
              </a:rPr>
              <a:t>2</a:t>
            </a:r>
            <a:r>
              <a:rPr lang="en-US" altLang="zh-CN" sz="2000">
                <a:latin typeface="Times New Roman" panose="02020603050405020304" charset="0"/>
                <a:cs typeface="Times New Roman" panose="02020603050405020304" charset="0"/>
              </a:rPr>
              <a:t>O</a:t>
            </a:r>
            <a:endParaRPr lang="en-US" altLang="zh-CN" sz="2000">
              <a:latin typeface="Arial" panose="020B0604020202020204" pitchFamily="34" charset="0"/>
            </a:endParaRPr>
          </a:p>
        </p:txBody>
      </p:sp>
      <p:sp>
        <p:nvSpPr>
          <p:cNvPr id="33802" name="文本框 33801"/>
          <p:cNvSpPr txBox="1"/>
          <p:nvPr/>
        </p:nvSpPr>
        <p:spPr>
          <a:xfrm>
            <a:off x="1297305" y="3599180"/>
            <a:ext cx="6541770" cy="1014730"/>
          </a:xfrm>
          <a:prstGeom prst="rect">
            <a:avLst/>
          </a:prstGeom>
          <a:noFill/>
          <a:ln w="9525">
            <a:noFill/>
          </a:ln>
        </p:spPr>
        <p:txBody>
          <a:bodyPr wrap="square">
            <a:spAutoFit/>
          </a:bodyPr>
          <a:p>
            <a:pPr>
              <a:spcBef>
                <a:spcPct val="50000"/>
              </a:spcBef>
            </a:pPr>
            <a:r>
              <a:rPr lang="en-US" altLang="zh-CN" sz="2000" dirty="0">
                <a:latin typeface="Arial" panose="020B0604020202020204" pitchFamily="34" charset="0"/>
              </a:rPr>
              <a:t>          </a:t>
            </a:r>
            <a:r>
              <a:rPr lang="zh-CN" altLang="en-US" sz="2000" dirty="0">
                <a:solidFill>
                  <a:schemeClr val="hlink"/>
                </a:solidFill>
                <a:latin typeface="Arial" panose="020B0604020202020204" pitchFamily="34" charset="0"/>
              </a:rPr>
              <a:t>氮元素是植物体内氨基酸和蛋白质必需的组成元素，也是叶绿素的组成成分之一，因此，施用氮肥能促进作物生长，并能提高作物中蛋白质的含量。</a:t>
            </a:r>
            <a:endParaRPr lang="zh-CN" altLang="en-US" sz="2000" dirty="0">
              <a:solidFill>
                <a:schemeClr val="hlink"/>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矩形 34817"/>
          <p:cNvSpPr/>
          <p:nvPr/>
        </p:nvSpPr>
        <p:spPr>
          <a:xfrm>
            <a:off x="1494110" y="574023"/>
            <a:ext cx="1674432" cy="1133755"/>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讨论</a:t>
            </a:r>
            <a:endPar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34819" name="文本框 34818"/>
          <p:cNvSpPr txBox="1"/>
          <p:nvPr/>
        </p:nvSpPr>
        <p:spPr>
          <a:xfrm>
            <a:off x="1818040" y="2031708"/>
            <a:ext cx="5671156" cy="2861310"/>
          </a:xfrm>
          <a:prstGeom prst="rect">
            <a:avLst/>
          </a:prstGeom>
          <a:noFill/>
          <a:ln w="9525">
            <a:noFill/>
          </a:ln>
        </p:spPr>
        <p:txBody>
          <a:bodyPr>
            <a:spAutoFit/>
          </a:bodyPr>
          <a:p>
            <a:r>
              <a:rPr lang="en-US" altLang="zh-CN" sz="2400" b="1">
                <a:solidFill>
                  <a:srgbClr val="0000FF"/>
                </a:solidFill>
                <a:latin typeface="Arial" panose="020B0604020202020204" pitchFamily="34" charset="0"/>
              </a:rPr>
              <a:t>       </a:t>
            </a:r>
            <a:r>
              <a:rPr lang="en-US" altLang="zh-CN" sz="2400" b="1" dirty="0">
                <a:solidFill>
                  <a:schemeClr val="hlink"/>
                </a:solidFill>
                <a:latin typeface="Arial" panose="020B0604020202020204" pitchFamily="34" charset="0"/>
              </a:rPr>
              <a:t>1.</a:t>
            </a:r>
            <a:r>
              <a:rPr lang="zh-CN" altLang="en-US" sz="2400" b="1" dirty="0">
                <a:solidFill>
                  <a:schemeClr val="hlink"/>
                </a:solidFill>
                <a:latin typeface="Arial" panose="020B0604020202020204" pitchFamily="34" charset="0"/>
              </a:rPr>
              <a:t>如何将</a:t>
            </a:r>
            <a:r>
              <a:rPr lang="en-US" altLang="zh-CN" sz="2400" b="1">
                <a:solidFill>
                  <a:schemeClr val="hlink"/>
                </a:solidFill>
                <a:latin typeface="Arial" panose="020B0604020202020204" pitchFamily="34" charset="0"/>
              </a:rPr>
              <a:t>Cl</a:t>
            </a:r>
            <a:r>
              <a:rPr lang="en-US" altLang="zh-CN" sz="2400" b="1" baseline="-25000">
                <a:solidFill>
                  <a:schemeClr val="hlink"/>
                </a:solidFill>
                <a:latin typeface="Arial" panose="020B0604020202020204" pitchFamily="34" charset="0"/>
              </a:rPr>
              <a:t>2</a:t>
            </a:r>
            <a:r>
              <a:rPr lang="zh-CN" altLang="en-US" sz="2400" b="1" dirty="0">
                <a:solidFill>
                  <a:schemeClr val="hlink"/>
                </a:solidFill>
                <a:latin typeface="Arial" panose="020B0604020202020204" pitchFamily="34" charset="0"/>
              </a:rPr>
              <a:t>、</a:t>
            </a:r>
            <a:r>
              <a:rPr lang="en-US" altLang="zh-CN" sz="2400" b="1">
                <a:solidFill>
                  <a:schemeClr val="hlink"/>
                </a:solidFill>
                <a:latin typeface="Arial" panose="020B0604020202020204" pitchFamily="34" charset="0"/>
              </a:rPr>
              <a:t>SO</a:t>
            </a:r>
            <a:r>
              <a:rPr lang="en-US" altLang="zh-CN" sz="2400" b="1" baseline="-25000">
                <a:solidFill>
                  <a:schemeClr val="hlink"/>
                </a:solidFill>
                <a:latin typeface="Arial" panose="020B0604020202020204" pitchFamily="34" charset="0"/>
              </a:rPr>
              <a:t>2</a:t>
            </a:r>
            <a:r>
              <a:rPr lang="zh-CN" altLang="en-US" sz="2400" b="1" dirty="0">
                <a:solidFill>
                  <a:schemeClr val="hlink"/>
                </a:solidFill>
                <a:latin typeface="Arial" panose="020B0604020202020204" pitchFamily="34" charset="0"/>
              </a:rPr>
              <a:t>、</a:t>
            </a:r>
            <a:r>
              <a:rPr lang="en-US" altLang="zh-CN" sz="2400" b="1">
                <a:solidFill>
                  <a:schemeClr val="hlink"/>
                </a:solidFill>
                <a:latin typeface="Arial" panose="020B0604020202020204" pitchFamily="34" charset="0"/>
              </a:rPr>
              <a:t>CO</a:t>
            </a:r>
            <a:r>
              <a:rPr lang="en-US" altLang="zh-CN" sz="2400" b="1" baseline="-25000">
                <a:solidFill>
                  <a:schemeClr val="hlink"/>
                </a:solidFill>
                <a:latin typeface="Arial" panose="020B0604020202020204" pitchFamily="34" charset="0"/>
              </a:rPr>
              <a:t>2</a:t>
            </a:r>
            <a:r>
              <a:rPr lang="zh-CN" altLang="en-US" sz="2400" b="1" dirty="0">
                <a:solidFill>
                  <a:schemeClr val="hlink"/>
                </a:solidFill>
                <a:latin typeface="Arial" panose="020B0604020202020204" pitchFamily="34" charset="0"/>
              </a:rPr>
              <a:t>等气体做成喷泉实验？</a:t>
            </a:r>
            <a:endParaRPr lang="zh-CN" altLang="en-US" sz="2400" b="1" dirty="0">
              <a:solidFill>
                <a:schemeClr val="hlink"/>
              </a:solidFill>
              <a:latin typeface="Arial" panose="020B0604020202020204" pitchFamily="34" charset="0"/>
            </a:endParaRPr>
          </a:p>
          <a:p>
            <a:endParaRPr lang="zh-CN" altLang="en-US" sz="2400" b="1" dirty="0">
              <a:solidFill>
                <a:schemeClr val="hlink"/>
              </a:solidFill>
              <a:latin typeface="Arial" panose="020B0604020202020204" pitchFamily="34" charset="0"/>
            </a:endParaRPr>
          </a:p>
          <a:p>
            <a:r>
              <a:rPr lang="zh-CN" altLang="en-US" sz="2400" b="1" dirty="0">
                <a:solidFill>
                  <a:schemeClr val="hlink"/>
                </a:solidFill>
                <a:latin typeface="Arial" panose="020B0604020202020204" pitchFamily="34" charset="0"/>
              </a:rPr>
              <a:t>        </a:t>
            </a:r>
            <a:r>
              <a:rPr lang="en-US" altLang="zh-CN" sz="2400" b="1" dirty="0">
                <a:solidFill>
                  <a:schemeClr val="hlink"/>
                </a:solidFill>
                <a:latin typeface="Arial" panose="020B0604020202020204" pitchFamily="34" charset="0"/>
              </a:rPr>
              <a:t>2.</a:t>
            </a:r>
            <a:r>
              <a:rPr lang="zh-CN" altLang="en-US" sz="2400" b="1" dirty="0">
                <a:solidFill>
                  <a:schemeClr val="hlink"/>
                </a:solidFill>
                <a:latin typeface="Arial" panose="020B0604020202020204" pitchFamily="34" charset="0"/>
              </a:rPr>
              <a:t>在日常生活、自然界中有哪些现象与喷泉实验的原理类似？</a:t>
            </a:r>
            <a:endParaRPr lang="zh-CN" altLang="en-US" sz="2400" b="1" dirty="0">
              <a:solidFill>
                <a:schemeClr val="hlink"/>
              </a:solidFill>
              <a:latin typeface="Arial" panose="020B0604020202020204" pitchFamily="34" charset="0"/>
            </a:endParaRPr>
          </a:p>
          <a:p>
            <a:endParaRPr lang="zh-CN" altLang="en-US" sz="2400" b="1" dirty="0">
              <a:solidFill>
                <a:schemeClr val="hlink"/>
              </a:solidFill>
              <a:latin typeface="Arial" panose="020B0604020202020204" pitchFamily="34" charset="0"/>
            </a:endParaRPr>
          </a:p>
          <a:p>
            <a:pPr>
              <a:spcBef>
                <a:spcPct val="50000"/>
              </a:spcBef>
            </a:pPr>
            <a:endParaRPr lang="zh-CN" altLang="en-US" sz="2400" dirty="0">
              <a:solidFill>
                <a:schemeClr val="hlink"/>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矩形 35841"/>
          <p:cNvSpPr/>
          <p:nvPr/>
        </p:nvSpPr>
        <p:spPr>
          <a:xfrm>
            <a:off x="236810" y="396633"/>
            <a:ext cx="1217930" cy="460375"/>
          </a:xfrm>
          <a:prstGeom prst="rect">
            <a:avLst/>
          </a:prstGeom>
          <a:noFill/>
          <a:ln w="9525">
            <a:noFill/>
          </a:ln>
        </p:spPr>
        <p:txBody>
          <a:bodyPr wrap="none" anchor="ctr">
            <a:spAutoFit/>
          </a:bodyPr>
          <a:p>
            <a:r>
              <a:rPr lang="en-US" altLang="zh-CN" sz="2400" b="1" dirty="0">
                <a:latin typeface="Arial" panose="020B0604020202020204" pitchFamily="34" charset="0"/>
              </a:rPr>
              <a:t>3.  </a:t>
            </a:r>
            <a:r>
              <a:rPr lang="zh-CN" altLang="en-US" sz="2400" b="1" dirty="0">
                <a:latin typeface="Arial" panose="020B0604020202020204" pitchFamily="34" charset="0"/>
              </a:rPr>
              <a:t>铵盐</a:t>
            </a:r>
            <a:endParaRPr lang="zh-CN" altLang="en-US" sz="2400" b="1" dirty="0">
              <a:latin typeface="Arial" panose="020B0604020202020204" pitchFamily="34" charset="0"/>
            </a:endParaRPr>
          </a:p>
        </p:txBody>
      </p:sp>
      <p:sp>
        <p:nvSpPr>
          <p:cNvPr id="35843" name="矩形 35842"/>
          <p:cNvSpPr/>
          <p:nvPr/>
        </p:nvSpPr>
        <p:spPr>
          <a:xfrm>
            <a:off x="1454809" y="1043812"/>
            <a:ext cx="6547673" cy="737235"/>
          </a:xfrm>
          <a:prstGeom prst="rect">
            <a:avLst/>
          </a:prstGeom>
          <a:noFill/>
          <a:ln w="9525">
            <a:noFill/>
          </a:ln>
        </p:spPr>
        <p:txBody>
          <a:bodyPr anchor="ctr">
            <a:spAutoFit/>
          </a:bodyPr>
          <a:p>
            <a:pPr indent="304800"/>
            <a:r>
              <a:rPr lang="zh-CN" altLang="en-US" sz="2100" dirty="0">
                <a:latin typeface="Times New Roman" panose="02020603050405020304" charset="0"/>
                <a:cs typeface="Times New Roman" panose="02020603050405020304" charset="0"/>
              </a:rPr>
              <a:t>（</a:t>
            </a:r>
            <a:r>
              <a:rPr lang="en-US" altLang="zh-CN" sz="2100">
                <a:latin typeface="Times New Roman" panose="02020603050405020304" charset="0"/>
                <a:cs typeface="Times New Roman" panose="02020603050405020304" charset="0"/>
              </a:rPr>
              <a:t>1</a:t>
            </a:r>
            <a:r>
              <a:rPr lang="zh-CN" altLang="en-US" sz="2100" dirty="0">
                <a:latin typeface="Times New Roman" panose="02020603050405020304" charset="0"/>
                <a:cs typeface="Times New Roman" panose="02020603050405020304" charset="0"/>
              </a:rPr>
              <a:t>）铵盐受热分解  实验证明，除硝酸盐外，铵盐受热一般分解放出氨气。</a:t>
            </a:r>
            <a:endParaRPr lang="zh-CN" altLang="en-US" sz="2100" dirty="0">
              <a:latin typeface="Arial" panose="020B0604020202020204" pitchFamily="34" charset="0"/>
            </a:endParaRPr>
          </a:p>
        </p:txBody>
      </p:sp>
      <p:pic>
        <p:nvPicPr>
          <p:cNvPr id="35844" name="图片 35843"/>
          <p:cNvPicPr>
            <a:picLocks noChangeAspect="1"/>
          </p:cNvPicPr>
          <p:nvPr/>
        </p:nvPicPr>
        <p:blipFill>
          <a:blip r:embed="rId1"/>
          <a:stretch>
            <a:fillRect/>
          </a:stretch>
        </p:blipFill>
        <p:spPr>
          <a:xfrm>
            <a:off x="3384098" y="1762560"/>
            <a:ext cx="710979" cy="756234"/>
          </a:xfrm>
          <a:prstGeom prst="rect">
            <a:avLst/>
          </a:prstGeom>
          <a:noFill/>
          <a:ln w="9525">
            <a:noFill/>
          </a:ln>
        </p:spPr>
      </p:pic>
      <p:sp>
        <p:nvSpPr>
          <p:cNvPr id="35845" name="矩形 35844"/>
          <p:cNvSpPr/>
          <p:nvPr/>
        </p:nvSpPr>
        <p:spPr>
          <a:xfrm>
            <a:off x="1547701" y="2560090"/>
            <a:ext cx="4794885" cy="414020"/>
          </a:xfrm>
          <a:prstGeom prst="rect">
            <a:avLst/>
          </a:prstGeom>
          <a:noFill/>
          <a:ln w="9525">
            <a:noFill/>
          </a:ln>
        </p:spPr>
        <p:txBody>
          <a:bodyPr wrap="none" anchor="ctr">
            <a:spAutoFit/>
          </a:bodyPr>
          <a:p>
            <a:pPr indent="304800" eaLnBrk="0" hangingPunct="0"/>
            <a:r>
              <a:rPr lang="en-US" altLang="zh-CN" sz="2100">
                <a:latin typeface="Times New Roman" panose="02020603050405020304" charset="0"/>
                <a:cs typeface="Times New Roman" panose="02020603050405020304" charset="0"/>
              </a:rPr>
              <a:t>NH</a:t>
            </a:r>
            <a:r>
              <a:rPr lang="en-US" altLang="zh-CN" sz="2100" baseline="-30000">
                <a:latin typeface="Times New Roman" panose="02020603050405020304" charset="0"/>
                <a:cs typeface="Times New Roman" panose="02020603050405020304" charset="0"/>
              </a:rPr>
              <a:t>3</a:t>
            </a:r>
            <a:r>
              <a:rPr lang="zh-CN" altLang="en-US" sz="2100" dirty="0">
                <a:latin typeface="Times New Roman" panose="02020603050405020304" charset="0"/>
                <a:cs typeface="Times New Roman" panose="02020603050405020304" charset="0"/>
              </a:rPr>
              <a:t>和</a:t>
            </a:r>
            <a:r>
              <a:rPr lang="en-US" altLang="zh-CN" sz="2100" err="1">
                <a:latin typeface="Times New Roman" panose="02020603050405020304" charset="0"/>
                <a:cs typeface="Times New Roman" panose="02020603050405020304" charset="0"/>
              </a:rPr>
              <a:t>HCl</a:t>
            </a:r>
            <a:r>
              <a:rPr lang="zh-CN" altLang="en-US" sz="2100" dirty="0">
                <a:latin typeface="Times New Roman" panose="02020603050405020304" charset="0"/>
                <a:cs typeface="Times New Roman" panose="02020603050405020304" charset="0"/>
              </a:rPr>
              <a:t>遇冷又重新结合为</a:t>
            </a:r>
            <a:r>
              <a:rPr lang="en-US" altLang="zh-CN" sz="2100">
                <a:latin typeface="Times New Roman" panose="02020603050405020304" charset="0"/>
                <a:cs typeface="Times New Roman" panose="02020603050405020304" charset="0"/>
              </a:rPr>
              <a:t>NH</a:t>
            </a:r>
            <a:r>
              <a:rPr lang="en-US" altLang="zh-CN" sz="2100" baseline="-30000">
                <a:latin typeface="Times New Roman" panose="02020603050405020304" charset="0"/>
                <a:cs typeface="Times New Roman" panose="02020603050405020304" charset="0"/>
              </a:rPr>
              <a:t>4</a:t>
            </a:r>
            <a:r>
              <a:rPr lang="en-US" altLang="zh-CN" sz="2100">
                <a:latin typeface="Times New Roman" panose="02020603050405020304" charset="0"/>
                <a:cs typeface="Times New Roman" panose="02020603050405020304" charset="0"/>
              </a:rPr>
              <a:t>Cl</a:t>
            </a:r>
            <a:r>
              <a:rPr lang="zh-CN" altLang="en-US" sz="2100" dirty="0">
                <a:latin typeface="Times New Roman" panose="02020603050405020304" charset="0"/>
                <a:cs typeface="Times New Roman" panose="02020603050405020304" charset="0"/>
              </a:rPr>
              <a:t>。</a:t>
            </a:r>
            <a:endParaRPr lang="zh-CN" altLang="en-US" sz="2100" dirty="0">
              <a:latin typeface="Arial" panose="020B0604020202020204" pitchFamily="34" charset="0"/>
            </a:endParaRPr>
          </a:p>
        </p:txBody>
      </p:sp>
      <p:sp>
        <p:nvSpPr>
          <p:cNvPr id="35846" name="矩形 35845"/>
          <p:cNvSpPr/>
          <p:nvPr/>
        </p:nvSpPr>
        <p:spPr>
          <a:xfrm>
            <a:off x="2250343" y="1924525"/>
            <a:ext cx="1125855" cy="506730"/>
          </a:xfrm>
          <a:prstGeom prst="rect">
            <a:avLst/>
          </a:prstGeom>
          <a:noFill/>
          <a:ln w="9525">
            <a:noFill/>
          </a:ln>
        </p:spPr>
        <p:txBody>
          <a:bodyPr wrap="none" anchor="t">
            <a:spAutoFit/>
          </a:bodyPr>
          <a:p>
            <a:pPr eaLnBrk="0" hangingPunct="0"/>
            <a:r>
              <a:rPr lang="en-US" altLang="zh-CN" sz="2700">
                <a:latin typeface="Arial" panose="020B0604020202020204" pitchFamily="34" charset="0"/>
              </a:rPr>
              <a:t>NH</a:t>
            </a:r>
            <a:r>
              <a:rPr lang="en-US" altLang="zh-CN" sz="2700" baseline="-25000">
                <a:latin typeface="Arial" panose="020B0604020202020204" pitchFamily="34" charset="0"/>
              </a:rPr>
              <a:t>4</a:t>
            </a:r>
            <a:r>
              <a:rPr lang="en-US" altLang="zh-CN" sz="2700">
                <a:latin typeface="Arial" panose="020B0604020202020204" pitchFamily="34" charset="0"/>
              </a:rPr>
              <a:t>Cl</a:t>
            </a:r>
            <a:endParaRPr lang="en-US" altLang="zh-CN" sz="2700">
              <a:latin typeface="Arial" panose="020B0604020202020204" pitchFamily="34" charset="0"/>
            </a:endParaRPr>
          </a:p>
        </p:txBody>
      </p:sp>
      <p:sp>
        <p:nvSpPr>
          <p:cNvPr id="35847" name="矩形 35846"/>
          <p:cNvSpPr/>
          <p:nvPr/>
        </p:nvSpPr>
        <p:spPr>
          <a:xfrm>
            <a:off x="3978367" y="1924525"/>
            <a:ext cx="2059305" cy="506730"/>
          </a:xfrm>
          <a:prstGeom prst="rect">
            <a:avLst/>
          </a:prstGeom>
          <a:noFill/>
          <a:ln w="9525">
            <a:noFill/>
          </a:ln>
        </p:spPr>
        <p:txBody>
          <a:bodyPr wrap="none" anchor="t">
            <a:spAutoFit/>
          </a:bodyPr>
          <a:p>
            <a:r>
              <a:rPr lang="en-US" altLang="zh-CN" sz="2700">
                <a:latin typeface="Arial" panose="020B0604020202020204" pitchFamily="34" charset="0"/>
              </a:rPr>
              <a:t>NH</a:t>
            </a:r>
            <a:r>
              <a:rPr lang="en-US" altLang="zh-CN" sz="2700" baseline="-25000">
                <a:latin typeface="Arial" panose="020B0604020202020204" pitchFamily="34" charset="0"/>
              </a:rPr>
              <a:t>3</a:t>
            </a:r>
            <a:r>
              <a:rPr lang="en-US" altLang="zh-CN" sz="2700" dirty="0">
                <a:latin typeface="Arial" panose="020B0604020202020204" pitchFamily="34" charset="0"/>
              </a:rPr>
              <a:t>↑</a:t>
            </a:r>
            <a:r>
              <a:rPr lang="zh-CN" altLang="en-US" sz="2700" dirty="0">
                <a:latin typeface="Arial" panose="020B0604020202020204" pitchFamily="34" charset="0"/>
              </a:rPr>
              <a:t>＋</a:t>
            </a:r>
            <a:r>
              <a:rPr lang="en-US" altLang="zh-CN" sz="2700" err="1">
                <a:latin typeface="Arial" panose="020B0604020202020204" pitchFamily="34" charset="0"/>
              </a:rPr>
              <a:t>HCl</a:t>
            </a:r>
            <a:r>
              <a:rPr lang="en-US" altLang="zh-CN" sz="2700">
                <a:latin typeface="Arial" panose="020B0604020202020204" pitchFamily="34" charset="0"/>
              </a:rPr>
              <a:t>↑</a:t>
            </a:r>
            <a:endParaRPr lang="en-US" altLang="zh-CN" sz="2700">
              <a:latin typeface="Arial" panose="020B0604020202020204" pitchFamily="34" charset="0"/>
            </a:endParaRPr>
          </a:p>
        </p:txBody>
      </p:sp>
      <p:sp>
        <p:nvSpPr>
          <p:cNvPr id="35848" name="文本框 35847"/>
          <p:cNvSpPr txBox="1"/>
          <p:nvPr/>
        </p:nvSpPr>
        <p:spPr>
          <a:xfrm>
            <a:off x="1547701" y="3113062"/>
            <a:ext cx="6454781" cy="1060450"/>
          </a:xfrm>
          <a:prstGeom prst="rect">
            <a:avLst/>
          </a:prstGeom>
          <a:noFill/>
          <a:ln w="9525">
            <a:noFill/>
          </a:ln>
        </p:spPr>
        <p:txBody>
          <a:bodyPr>
            <a:spAutoFit/>
          </a:bodyPr>
          <a:p>
            <a:r>
              <a:rPr lang="zh-CN" altLang="en-US" sz="2100" dirty="0">
                <a:latin typeface="Arial" panose="020B0604020202020204" pitchFamily="34" charset="0"/>
              </a:rPr>
              <a:t>（</a:t>
            </a:r>
            <a:r>
              <a:rPr lang="en-US" altLang="zh-CN" sz="2100" dirty="0">
                <a:latin typeface="Arial" panose="020B0604020202020204" pitchFamily="34" charset="0"/>
              </a:rPr>
              <a:t>2</a:t>
            </a:r>
            <a:r>
              <a:rPr lang="zh-CN" altLang="en-US" sz="2100" dirty="0">
                <a:latin typeface="Arial" panose="020B0604020202020204" pitchFamily="34" charset="0"/>
              </a:rPr>
              <a:t>）铵盐与碱的反应  许多事实证明，铵盐与碱共热都能产生</a:t>
            </a:r>
            <a:r>
              <a:rPr lang="en-US" altLang="zh-CN" sz="2100">
                <a:latin typeface="Arial" panose="020B0604020202020204" pitchFamily="34" charset="0"/>
              </a:rPr>
              <a:t>NH</a:t>
            </a:r>
            <a:r>
              <a:rPr lang="en-US" altLang="zh-CN" sz="2100" baseline="-25000">
                <a:latin typeface="Arial" panose="020B0604020202020204" pitchFamily="34" charset="0"/>
              </a:rPr>
              <a:t>3</a:t>
            </a:r>
            <a:r>
              <a:rPr lang="zh-CN" altLang="en-US" sz="2100" dirty="0">
                <a:latin typeface="Arial" panose="020B0604020202020204" pitchFamily="34" charset="0"/>
              </a:rPr>
              <a:t>，这是铵盐的共同性质。在实验室，可以利用这一性质检验铵离子的存在和制备氨气。</a:t>
            </a:r>
            <a:endParaRPr lang="zh-CN" altLang="en-US" sz="2100" dirty="0">
              <a:latin typeface="Arial" panose="020B0604020202020204" pitchFamily="34" charset="0"/>
            </a:endParaRPr>
          </a:p>
        </p:txBody>
      </p:sp>
      <p:pic>
        <p:nvPicPr>
          <p:cNvPr id="35849" name="图片 35848"/>
          <p:cNvPicPr>
            <a:picLocks noChangeAspect="1"/>
          </p:cNvPicPr>
          <p:nvPr/>
        </p:nvPicPr>
        <p:blipFill>
          <a:blip r:embed="rId2"/>
          <a:stretch>
            <a:fillRect/>
          </a:stretch>
        </p:blipFill>
        <p:spPr>
          <a:xfrm>
            <a:off x="2087187" y="4246817"/>
            <a:ext cx="4645775" cy="639524"/>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图片 36865"/>
          <p:cNvPicPr>
            <a:picLocks noChangeAspect="1"/>
          </p:cNvPicPr>
          <p:nvPr/>
        </p:nvPicPr>
        <p:blipFill>
          <a:blip r:embed="rId1"/>
          <a:stretch>
            <a:fillRect/>
          </a:stretch>
        </p:blipFill>
        <p:spPr>
          <a:xfrm>
            <a:off x="4896565" y="1221883"/>
            <a:ext cx="2721250" cy="3186899"/>
          </a:xfrm>
          <a:prstGeom prst="rect">
            <a:avLst/>
          </a:prstGeom>
          <a:noFill/>
          <a:ln w="9525">
            <a:noFill/>
          </a:ln>
        </p:spPr>
      </p:pic>
      <p:sp>
        <p:nvSpPr>
          <p:cNvPr id="36867" name="矩形 36866"/>
          <p:cNvSpPr/>
          <p:nvPr/>
        </p:nvSpPr>
        <p:spPr>
          <a:xfrm>
            <a:off x="5599207" y="4408538"/>
            <a:ext cx="1999553" cy="275590"/>
          </a:xfrm>
          <a:prstGeom prst="rect">
            <a:avLst/>
          </a:prstGeom>
          <a:noFill/>
          <a:ln w="9525">
            <a:noFill/>
          </a:ln>
        </p:spPr>
        <p:txBody>
          <a:bodyPr anchor="ctr">
            <a:spAutoFit/>
          </a:bodyPr>
          <a:p>
            <a:r>
              <a:rPr lang="zh-CN" altLang="en-US" sz="1200" dirty="0">
                <a:latin typeface="Arial" panose="020B0604020202020204" pitchFamily="34" charset="0"/>
              </a:rPr>
              <a:t>实验室制取氨的装置</a:t>
            </a:r>
            <a:endParaRPr lang="zh-CN" altLang="en-US" sz="1200" dirty="0">
              <a:latin typeface="Arial" panose="020B0604020202020204" pitchFamily="34" charset="0"/>
            </a:endParaRPr>
          </a:p>
        </p:txBody>
      </p:sp>
      <p:sp>
        <p:nvSpPr>
          <p:cNvPr id="36868" name="矩形 36867"/>
          <p:cNvSpPr/>
          <p:nvPr/>
        </p:nvSpPr>
        <p:spPr>
          <a:xfrm>
            <a:off x="2195561" y="458805"/>
            <a:ext cx="1554480" cy="506730"/>
          </a:xfrm>
          <a:prstGeom prst="rect">
            <a:avLst/>
          </a:prstGeom>
          <a:noFill/>
          <a:ln w="9525">
            <a:noFill/>
          </a:ln>
        </p:spPr>
        <p:txBody>
          <a:bodyPr wrap="none" anchor="ctr">
            <a:spAutoFit/>
          </a:bodyPr>
          <a:p>
            <a:r>
              <a:rPr lang="zh-CN" altLang="en-US" sz="2700" dirty="0">
                <a:solidFill>
                  <a:srgbClr val="FF0000"/>
                </a:solidFill>
                <a:latin typeface="Arial" panose="020B0604020202020204" pitchFamily="34" charset="0"/>
              </a:rPr>
              <a:t>制备氨气 </a:t>
            </a:r>
            <a:endParaRPr lang="zh-CN" altLang="en-US" sz="2700" dirty="0">
              <a:solidFill>
                <a:srgbClr val="FF0000"/>
              </a:solidFill>
              <a:latin typeface="Arial" panose="020B0604020202020204" pitchFamily="34" charset="0"/>
            </a:endParaRPr>
          </a:p>
        </p:txBody>
      </p:sp>
      <p:pic>
        <p:nvPicPr>
          <p:cNvPr id="36869" name="图片 36868"/>
          <p:cNvPicPr>
            <a:picLocks noChangeAspect="1"/>
          </p:cNvPicPr>
          <p:nvPr/>
        </p:nvPicPr>
        <p:blipFill>
          <a:blip r:embed="rId2"/>
          <a:stretch>
            <a:fillRect/>
          </a:stretch>
        </p:blipFill>
        <p:spPr>
          <a:xfrm>
            <a:off x="1656075" y="1168292"/>
            <a:ext cx="5078079" cy="531150"/>
          </a:xfrm>
          <a:prstGeom prst="rect">
            <a:avLst/>
          </a:prstGeom>
          <a:noFill/>
          <a:ln w="9525">
            <a:noFill/>
          </a:ln>
        </p:spPr>
      </p:pic>
      <p:sp>
        <p:nvSpPr>
          <p:cNvPr id="36870" name="矩形 36869"/>
          <p:cNvSpPr/>
          <p:nvPr/>
        </p:nvSpPr>
        <p:spPr>
          <a:xfrm>
            <a:off x="1547701" y="1924525"/>
            <a:ext cx="1674432" cy="1133755"/>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讨论</a:t>
            </a:r>
            <a:endPar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36871" name="文本框 36870"/>
          <p:cNvSpPr txBox="1"/>
          <p:nvPr/>
        </p:nvSpPr>
        <p:spPr>
          <a:xfrm>
            <a:off x="1818040" y="3166654"/>
            <a:ext cx="3402455" cy="1337945"/>
          </a:xfrm>
          <a:prstGeom prst="rect">
            <a:avLst/>
          </a:prstGeom>
          <a:noFill/>
          <a:ln w="9525">
            <a:noFill/>
          </a:ln>
        </p:spPr>
        <p:txBody>
          <a:bodyPr>
            <a:spAutoFit/>
          </a:bodyPr>
          <a:p>
            <a:r>
              <a:rPr lang="en-US" altLang="zh-CN" sz="1800" dirty="0">
                <a:solidFill>
                  <a:schemeClr val="hlink"/>
                </a:solidFill>
                <a:latin typeface="Arial" panose="020B0604020202020204" pitchFamily="34" charset="0"/>
              </a:rPr>
              <a:t>       </a:t>
            </a:r>
            <a:r>
              <a:rPr lang="zh-CN" altLang="en-US" sz="1800" dirty="0">
                <a:solidFill>
                  <a:schemeClr val="hlink"/>
                </a:solidFill>
                <a:latin typeface="Arial" panose="020B0604020202020204" pitchFamily="34" charset="0"/>
              </a:rPr>
              <a:t>制取氨装置中的试管为什么必须是干燥的？能用排水集气法收集氨吗？</a:t>
            </a:r>
            <a:endParaRPr lang="zh-CN" altLang="en-US" sz="1800" dirty="0">
              <a:solidFill>
                <a:schemeClr val="hlink"/>
              </a:solidFill>
              <a:latin typeface="Arial" panose="020B0604020202020204" pitchFamily="34" charset="0"/>
            </a:endParaRPr>
          </a:p>
          <a:p>
            <a:pPr>
              <a:spcBef>
                <a:spcPct val="50000"/>
              </a:spcBef>
            </a:pPr>
            <a:endParaRPr lang="zh-CN" altLang="en-US" sz="1800" dirty="0">
              <a:solidFill>
                <a:schemeClr val="hlink"/>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矩形 37889"/>
          <p:cNvSpPr/>
          <p:nvPr/>
        </p:nvSpPr>
        <p:spPr>
          <a:xfrm>
            <a:off x="4391343" y="2372400"/>
            <a:ext cx="362585" cy="398780"/>
          </a:xfrm>
          <a:prstGeom prst="rect">
            <a:avLst/>
          </a:prstGeom>
          <a:noFill/>
          <a:ln w="9525">
            <a:noFill/>
          </a:ln>
        </p:spPr>
        <p:txBody>
          <a:bodyPr wrap="none" anchor="ctr">
            <a:spAutoFit/>
          </a:bodyPr>
          <a:p>
            <a:pPr indent="179705" algn="ctr"/>
            <a:endParaRPr sz="2000" dirty="0">
              <a:latin typeface="Arial" panose="020B0604020202020204" pitchFamily="34" charset="0"/>
            </a:endParaRPr>
          </a:p>
        </p:txBody>
      </p:sp>
      <p:sp>
        <p:nvSpPr>
          <p:cNvPr id="37891" name="矩形 37890"/>
          <p:cNvSpPr/>
          <p:nvPr/>
        </p:nvSpPr>
        <p:spPr>
          <a:xfrm>
            <a:off x="198498" y="300939"/>
            <a:ext cx="1217930" cy="460375"/>
          </a:xfrm>
          <a:prstGeom prst="rect">
            <a:avLst/>
          </a:prstGeom>
          <a:noFill/>
          <a:ln w="9525">
            <a:noFill/>
          </a:ln>
        </p:spPr>
        <p:txBody>
          <a:bodyPr wrap="none" anchor="ctr">
            <a:spAutoFit/>
          </a:bodyPr>
          <a:p>
            <a:r>
              <a:rPr lang="en-US" altLang="zh-CN" sz="2400" b="1" dirty="0">
                <a:latin typeface="Arial" panose="020B0604020202020204" pitchFamily="34" charset="0"/>
              </a:rPr>
              <a:t>4.  </a:t>
            </a:r>
            <a:r>
              <a:rPr lang="zh-CN" altLang="en-US" sz="2400" b="1" dirty="0">
                <a:latin typeface="Arial" panose="020B0604020202020204" pitchFamily="34" charset="0"/>
              </a:rPr>
              <a:t>硝酸</a:t>
            </a:r>
            <a:endParaRPr lang="zh-CN" altLang="en-US" sz="2400" b="1" dirty="0">
              <a:latin typeface="Arial" panose="020B0604020202020204" pitchFamily="34" charset="0"/>
            </a:endParaRPr>
          </a:p>
        </p:txBody>
      </p:sp>
      <p:sp>
        <p:nvSpPr>
          <p:cNvPr id="37892" name="矩形 37891"/>
          <p:cNvSpPr/>
          <p:nvPr/>
        </p:nvSpPr>
        <p:spPr>
          <a:xfrm>
            <a:off x="1547701" y="668911"/>
            <a:ext cx="6155055" cy="414020"/>
          </a:xfrm>
          <a:prstGeom prst="rect">
            <a:avLst/>
          </a:prstGeom>
          <a:noFill/>
          <a:ln w="9525">
            <a:noFill/>
          </a:ln>
        </p:spPr>
        <p:txBody>
          <a:bodyPr wrap="none" anchor="ctr">
            <a:spAutoFit/>
          </a:bodyPr>
          <a:p>
            <a:r>
              <a:rPr lang="en-US" altLang="zh-CN" sz="2100" dirty="0">
                <a:solidFill>
                  <a:schemeClr val="hlink"/>
                </a:solidFill>
                <a:latin typeface="Arial" panose="020B0604020202020204" pitchFamily="34" charset="0"/>
              </a:rPr>
              <a:t>     </a:t>
            </a:r>
            <a:r>
              <a:rPr lang="zh-CN" altLang="en-US" sz="2100" dirty="0">
                <a:solidFill>
                  <a:schemeClr val="hlink"/>
                </a:solidFill>
                <a:latin typeface="Arial" panose="020B0604020202020204" pitchFamily="34" charset="0"/>
              </a:rPr>
              <a:t>纯硝酸是无色、易挥发、有刺激性气味的液体。</a:t>
            </a:r>
            <a:r>
              <a:rPr lang="zh-CN" altLang="en-US" sz="1200" dirty="0">
                <a:solidFill>
                  <a:schemeClr val="hlink"/>
                </a:solidFill>
                <a:latin typeface="Arial" panose="020B0604020202020204" pitchFamily="34" charset="0"/>
              </a:rPr>
              <a:t> </a:t>
            </a:r>
            <a:endParaRPr lang="zh-CN" altLang="en-US" sz="1200" dirty="0">
              <a:solidFill>
                <a:schemeClr val="hlink"/>
              </a:solidFill>
              <a:latin typeface="Arial" panose="020B0604020202020204" pitchFamily="34" charset="0"/>
            </a:endParaRPr>
          </a:p>
        </p:txBody>
      </p:sp>
      <p:sp>
        <p:nvSpPr>
          <p:cNvPr id="37893" name="矩形 37892"/>
          <p:cNvSpPr/>
          <p:nvPr/>
        </p:nvSpPr>
        <p:spPr>
          <a:xfrm>
            <a:off x="1385736" y="1043336"/>
            <a:ext cx="6174915" cy="1383665"/>
          </a:xfrm>
          <a:prstGeom prst="rect">
            <a:avLst/>
          </a:prstGeom>
          <a:noFill/>
          <a:ln w="9525">
            <a:noFill/>
          </a:ln>
        </p:spPr>
        <p:txBody>
          <a:bodyPr anchor="ctr">
            <a:spAutoFit/>
          </a:bodyPr>
          <a:p>
            <a:pPr indent="179705"/>
            <a:r>
              <a:rPr lang="en-US" altLang="zh-CN" sz="2100" dirty="0">
                <a:latin typeface="Arial" panose="020B0604020202020204" pitchFamily="34" charset="0"/>
              </a:rPr>
              <a:t>        </a:t>
            </a:r>
            <a:r>
              <a:rPr lang="zh-CN" altLang="en-US" sz="2100" dirty="0">
                <a:latin typeface="Arial" panose="020B0604020202020204" pitchFamily="34" charset="0"/>
              </a:rPr>
              <a:t>硝酸是一种强酸，除了具有酸的通性以外，还有它本身的特性。</a:t>
            </a:r>
            <a:endParaRPr lang="zh-CN" altLang="en-US" sz="2100" dirty="0">
              <a:latin typeface="Arial" panose="020B0604020202020204" pitchFamily="34" charset="0"/>
            </a:endParaRPr>
          </a:p>
          <a:p>
            <a:pPr indent="179705"/>
            <a:r>
              <a:rPr lang="zh-CN" altLang="en-US" sz="2100" dirty="0">
                <a:latin typeface="Arial" panose="020B0604020202020204" pitchFamily="34" charset="0"/>
              </a:rPr>
              <a:t>       </a:t>
            </a:r>
            <a:r>
              <a:rPr lang="zh-CN" altLang="en-US" sz="2100" dirty="0">
                <a:solidFill>
                  <a:srgbClr val="FF0000"/>
                </a:solidFill>
                <a:latin typeface="Arial" panose="020B0604020202020204" pitchFamily="34" charset="0"/>
              </a:rPr>
              <a:t>（</a:t>
            </a:r>
            <a:r>
              <a:rPr lang="en-US" altLang="zh-CN" sz="2100" dirty="0">
                <a:solidFill>
                  <a:srgbClr val="FF0000"/>
                </a:solidFill>
                <a:latin typeface="Arial" panose="020B0604020202020204" pitchFamily="34" charset="0"/>
              </a:rPr>
              <a:t>1</a:t>
            </a:r>
            <a:r>
              <a:rPr lang="zh-CN" altLang="en-US" sz="2100" dirty="0">
                <a:solidFill>
                  <a:srgbClr val="FF0000"/>
                </a:solidFill>
                <a:latin typeface="Arial" panose="020B0604020202020204" pitchFamily="34" charset="0"/>
              </a:rPr>
              <a:t>） 不稳定性</a:t>
            </a:r>
            <a:r>
              <a:rPr lang="zh-CN" altLang="en-US" sz="2100" dirty="0">
                <a:latin typeface="Arial" panose="020B0604020202020204" pitchFamily="34" charset="0"/>
              </a:rPr>
              <a:t>  硝酸不稳定，很容易分解。纯硝酸在常温下见光或受热易分解。</a:t>
            </a:r>
            <a:endParaRPr lang="zh-CN" altLang="en-US" sz="2100" dirty="0">
              <a:latin typeface="Arial" panose="020B0604020202020204" pitchFamily="34" charset="0"/>
            </a:endParaRPr>
          </a:p>
        </p:txBody>
      </p:sp>
      <p:pic>
        <p:nvPicPr>
          <p:cNvPr id="37894" name="图片 37893"/>
          <p:cNvPicPr>
            <a:picLocks noChangeAspect="1"/>
          </p:cNvPicPr>
          <p:nvPr/>
        </p:nvPicPr>
        <p:blipFill>
          <a:blip r:embed="rId1"/>
          <a:stretch>
            <a:fillRect/>
          </a:stretch>
        </p:blipFill>
        <p:spPr>
          <a:xfrm>
            <a:off x="1925222" y="2356829"/>
            <a:ext cx="5023296" cy="532340"/>
          </a:xfrm>
          <a:prstGeom prst="rect">
            <a:avLst/>
          </a:prstGeom>
          <a:noFill/>
          <a:ln w="9525">
            <a:noFill/>
          </a:ln>
        </p:spPr>
      </p:pic>
      <p:sp>
        <p:nvSpPr>
          <p:cNvPr id="37895" name="文本框 37894"/>
          <p:cNvSpPr txBox="1"/>
          <p:nvPr/>
        </p:nvSpPr>
        <p:spPr>
          <a:xfrm>
            <a:off x="1385736" y="2951097"/>
            <a:ext cx="2711723" cy="414020"/>
          </a:xfrm>
          <a:prstGeom prst="rect">
            <a:avLst/>
          </a:prstGeom>
          <a:noFill/>
          <a:ln w="34925">
            <a:noFill/>
          </a:ln>
        </p:spPr>
        <p:txBody>
          <a:bodyPr>
            <a:spAutoFit/>
          </a:bodyPr>
          <a:p>
            <a:pPr algn="ctr"/>
            <a:r>
              <a:rPr lang="zh-CN" altLang="en-US" sz="2100" b="1" dirty="0">
                <a:solidFill>
                  <a:srgbClr val="000099"/>
                </a:solidFill>
                <a:latin typeface="Times New Roman" panose="02020603050405020304" charset="0"/>
                <a:ea typeface="楷体_GB2312" pitchFamily="49" charset="-122"/>
              </a:rPr>
              <a:t>久置的硝酸呈现黄色</a:t>
            </a:r>
            <a:endParaRPr lang="zh-CN" altLang="en-US" sz="2100" b="1" dirty="0">
              <a:solidFill>
                <a:srgbClr val="000099"/>
              </a:solidFill>
              <a:latin typeface="Times New Roman" panose="02020603050405020304" charset="0"/>
              <a:ea typeface="楷体_GB2312" pitchFamily="49" charset="-122"/>
            </a:endParaRPr>
          </a:p>
        </p:txBody>
      </p:sp>
      <p:sp>
        <p:nvSpPr>
          <p:cNvPr id="37896" name="文本框 37895"/>
          <p:cNvSpPr txBox="1"/>
          <p:nvPr/>
        </p:nvSpPr>
        <p:spPr>
          <a:xfrm>
            <a:off x="4193923" y="2896315"/>
            <a:ext cx="1350502" cy="398780"/>
          </a:xfrm>
          <a:prstGeom prst="rect">
            <a:avLst/>
          </a:prstGeom>
          <a:noFill/>
          <a:ln w="34925">
            <a:noFill/>
          </a:ln>
        </p:spPr>
        <p:txBody>
          <a:bodyPr>
            <a:spAutoFit/>
          </a:bodyPr>
          <a:p>
            <a:pPr algn="ctr"/>
            <a:r>
              <a:rPr lang="en-US" altLang="zh-CN" sz="2000" b="1" dirty="0">
                <a:solidFill>
                  <a:srgbClr val="000099"/>
                </a:solidFill>
                <a:latin typeface="Times New Roman" panose="02020603050405020304" charset="0"/>
                <a:ea typeface="楷体_GB2312" pitchFamily="49" charset="-122"/>
              </a:rPr>
              <a:t>①</a:t>
            </a:r>
            <a:r>
              <a:rPr lang="zh-CN" altLang="en-US" sz="2000" b="1" dirty="0">
                <a:solidFill>
                  <a:srgbClr val="000099"/>
                </a:solidFill>
                <a:latin typeface="Times New Roman" panose="02020603050405020304" charset="0"/>
                <a:ea typeface="楷体_GB2312" pitchFamily="49" charset="-122"/>
              </a:rPr>
              <a:t>原因：</a:t>
            </a:r>
            <a:endParaRPr lang="zh-CN" altLang="en-US" sz="2000" b="1" dirty="0">
              <a:solidFill>
                <a:srgbClr val="000099"/>
              </a:solidFill>
              <a:latin typeface="Times New Roman" panose="02020603050405020304" charset="0"/>
              <a:ea typeface="楷体_GB2312" pitchFamily="49" charset="-122"/>
            </a:endParaRPr>
          </a:p>
        </p:txBody>
      </p:sp>
      <p:grpSp>
        <p:nvGrpSpPr>
          <p:cNvPr id="37897" name="组合 37896"/>
          <p:cNvGrpSpPr/>
          <p:nvPr/>
        </p:nvGrpSpPr>
        <p:grpSpPr>
          <a:xfrm>
            <a:off x="1547701" y="3490584"/>
            <a:ext cx="1296911" cy="1654186"/>
            <a:chOff x="2214" y="2304"/>
            <a:chExt cx="1332" cy="1776"/>
          </a:xfrm>
        </p:grpSpPr>
        <p:pic>
          <p:nvPicPr>
            <p:cNvPr id="37898" name="图片 37897" descr="CF008_L"/>
            <p:cNvPicPr>
              <a:picLocks noChangeAspect="1"/>
            </p:cNvPicPr>
            <p:nvPr/>
          </p:nvPicPr>
          <p:blipFill>
            <a:blip r:embed="rId2"/>
            <a:stretch>
              <a:fillRect/>
            </a:stretch>
          </p:blipFill>
          <p:spPr>
            <a:xfrm>
              <a:off x="2214" y="2304"/>
              <a:ext cx="1332" cy="1776"/>
            </a:xfrm>
            <a:prstGeom prst="rect">
              <a:avLst/>
            </a:prstGeom>
            <a:noFill/>
            <a:ln w="9525">
              <a:noFill/>
            </a:ln>
          </p:spPr>
        </p:pic>
        <p:sp>
          <p:nvSpPr>
            <p:cNvPr id="37899" name="矩形 37898"/>
            <p:cNvSpPr/>
            <p:nvPr/>
          </p:nvSpPr>
          <p:spPr>
            <a:xfrm>
              <a:off x="2673" y="3278"/>
              <a:ext cx="414" cy="211"/>
            </a:xfrm>
            <a:prstGeom prst="rect">
              <a:avLst/>
            </a:prstGeom>
            <a:solidFill>
              <a:srgbClr val="C0C0C0"/>
            </a:solidFill>
            <a:ln w="9525">
              <a:noFill/>
            </a:ln>
          </p:spPr>
          <p:txBody>
            <a:bodyPr wrap="none" anchor="ctr"/>
            <a:p>
              <a:pPr algn="ctr"/>
              <a:r>
                <a:rPr lang="en-US" altLang="zh-CN" sz="1200">
                  <a:latin typeface="Times New Roman" panose="02020603050405020304" charset="0"/>
                </a:rPr>
                <a:t>HNO</a:t>
              </a:r>
              <a:r>
                <a:rPr lang="en-US" altLang="zh-CN" sz="1200" baseline="-25000">
                  <a:latin typeface="Times New Roman" panose="02020603050405020304" charset="0"/>
                </a:rPr>
                <a:t>3</a:t>
              </a:r>
              <a:endParaRPr lang="en-US" altLang="zh-CN" sz="1200" baseline="-25000">
                <a:latin typeface="Times New Roman" panose="02020603050405020304" charset="0"/>
              </a:endParaRPr>
            </a:p>
          </p:txBody>
        </p:sp>
      </p:grpSp>
      <p:sp>
        <p:nvSpPr>
          <p:cNvPr id="37900" name="文本框 37899"/>
          <p:cNvSpPr txBox="1"/>
          <p:nvPr/>
        </p:nvSpPr>
        <p:spPr>
          <a:xfrm>
            <a:off x="5231466" y="2896315"/>
            <a:ext cx="2688590" cy="706755"/>
          </a:xfrm>
          <a:prstGeom prst="rect">
            <a:avLst/>
          </a:prstGeom>
          <a:noFill/>
          <a:ln w="34925">
            <a:noFill/>
          </a:ln>
        </p:spPr>
        <p:txBody>
          <a:bodyPr wrap="none" anchor="t">
            <a:spAutoFit/>
          </a:bodyPr>
          <a:p>
            <a:pPr algn="ctr"/>
            <a:r>
              <a:rPr lang="zh-CN" altLang="en-US" sz="2000" b="1" dirty="0">
                <a:solidFill>
                  <a:srgbClr val="000099"/>
                </a:solidFill>
                <a:latin typeface="Times New Roman" panose="02020603050405020304" charset="0"/>
                <a:ea typeface="楷体_GB2312" pitchFamily="49" charset="-122"/>
              </a:rPr>
              <a:t>分解产生的</a:t>
            </a:r>
            <a:r>
              <a:rPr lang="en-US" altLang="zh-CN" sz="2000" b="1">
                <a:solidFill>
                  <a:srgbClr val="000099"/>
                </a:solidFill>
                <a:latin typeface="Times New Roman" panose="02020603050405020304" charset="0"/>
                <a:ea typeface="楷体_GB2312" pitchFamily="49" charset="-122"/>
              </a:rPr>
              <a:t>NO</a:t>
            </a:r>
            <a:r>
              <a:rPr lang="en-US" altLang="zh-CN" sz="2000" b="1" baseline="-25000">
                <a:solidFill>
                  <a:srgbClr val="000099"/>
                </a:solidFill>
                <a:latin typeface="Times New Roman" panose="02020603050405020304" charset="0"/>
                <a:ea typeface="楷体_GB2312" pitchFamily="49" charset="-122"/>
              </a:rPr>
              <a:t>2</a:t>
            </a:r>
            <a:r>
              <a:rPr lang="zh-CN" altLang="en-US" sz="2000" b="1" dirty="0">
                <a:solidFill>
                  <a:srgbClr val="000099"/>
                </a:solidFill>
                <a:latin typeface="Times New Roman" panose="02020603050405020304" charset="0"/>
                <a:ea typeface="楷体_GB2312" pitchFamily="49" charset="-122"/>
              </a:rPr>
              <a:t>溶于其</a:t>
            </a:r>
            <a:endParaRPr lang="zh-CN" altLang="en-US" sz="2000" b="1" dirty="0">
              <a:solidFill>
                <a:srgbClr val="000099"/>
              </a:solidFill>
              <a:latin typeface="Times New Roman" panose="02020603050405020304" charset="0"/>
              <a:ea typeface="楷体_GB2312" pitchFamily="49" charset="-122"/>
            </a:endParaRPr>
          </a:p>
          <a:p>
            <a:pPr algn="ctr"/>
            <a:r>
              <a:rPr lang="zh-CN" altLang="en-US" sz="2000" b="1" dirty="0">
                <a:solidFill>
                  <a:srgbClr val="000099"/>
                </a:solidFill>
                <a:latin typeface="Times New Roman" panose="02020603050405020304" charset="0"/>
                <a:ea typeface="楷体_GB2312" pitchFamily="49" charset="-122"/>
              </a:rPr>
              <a:t>中使得硝酸显黄色</a:t>
            </a:r>
            <a:endParaRPr lang="zh-CN" altLang="en-US" sz="2000" b="1" dirty="0">
              <a:solidFill>
                <a:srgbClr val="000099"/>
              </a:solidFill>
              <a:latin typeface="Times New Roman" panose="02020603050405020304" charset="0"/>
              <a:ea typeface="楷体_GB2312" pitchFamily="49" charset="-122"/>
            </a:endParaRPr>
          </a:p>
        </p:txBody>
      </p:sp>
      <p:sp>
        <p:nvSpPr>
          <p:cNvPr id="37901" name="文本框 37900"/>
          <p:cNvSpPr txBox="1"/>
          <p:nvPr/>
        </p:nvSpPr>
        <p:spPr>
          <a:xfrm>
            <a:off x="4140332" y="3544175"/>
            <a:ext cx="1317156" cy="398780"/>
          </a:xfrm>
          <a:prstGeom prst="rect">
            <a:avLst/>
          </a:prstGeom>
          <a:noFill/>
          <a:ln w="34925">
            <a:noFill/>
          </a:ln>
        </p:spPr>
        <p:txBody>
          <a:bodyPr>
            <a:spAutoFit/>
          </a:bodyPr>
          <a:p>
            <a:pPr algn="ctr"/>
            <a:r>
              <a:rPr lang="en-US" altLang="zh-CN" sz="2000" b="1" dirty="0">
                <a:solidFill>
                  <a:srgbClr val="000099"/>
                </a:solidFill>
                <a:latin typeface="Times New Roman" panose="02020603050405020304" charset="0"/>
                <a:ea typeface="楷体_GB2312" pitchFamily="49" charset="-122"/>
              </a:rPr>
              <a:t>②</a:t>
            </a:r>
            <a:r>
              <a:rPr lang="zh-CN" altLang="en-US" sz="2000" b="1" dirty="0">
                <a:solidFill>
                  <a:srgbClr val="000099"/>
                </a:solidFill>
                <a:latin typeface="Times New Roman" panose="02020603050405020304" charset="0"/>
                <a:ea typeface="楷体_GB2312" pitchFamily="49" charset="-122"/>
              </a:rPr>
              <a:t>保存：</a:t>
            </a:r>
            <a:endParaRPr lang="zh-CN" altLang="en-US" sz="2000" b="1" dirty="0">
              <a:solidFill>
                <a:srgbClr val="000099"/>
              </a:solidFill>
              <a:latin typeface="Times New Roman" panose="02020603050405020304" charset="0"/>
              <a:ea typeface="楷体_GB2312" pitchFamily="49" charset="-122"/>
            </a:endParaRPr>
          </a:p>
        </p:txBody>
      </p:sp>
      <p:sp>
        <p:nvSpPr>
          <p:cNvPr id="37902" name="文本框 37901"/>
          <p:cNvSpPr txBox="1"/>
          <p:nvPr/>
        </p:nvSpPr>
        <p:spPr>
          <a:xfrm>
            <a:off x="5437242" y="3544175"/>
            <a:ext cx="701452" cy="39878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见光</a:t>
            </a:r>
            <a:endParaRPr lang="zh-CN" altLang="en-US" sz="2000" dirty="0">
              <a:latin typeface="Arial" panose="020B0604020202020204" pitchFamily="34" charset="0"/>
            </a:endParaRPr>
          </a:p>
        </p:txBody>
      </p:sp>
      <p:sp>
        <p:nvSpPr>
          <p:cNvPr id="37903" name="文本框 37902"/>
          <p:cNvSpPr txBox="1"/>
          <p:nvPr/>
        </p:nvSpPr>
        <p:spPr>
          <a:xfrm>
            <a:off x="5437242" y="3869296"/>
            <a:ext cx="701452" cy="39878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受热</a:t>
            </a:r>
            <a:endParaRPr lang="zh-CN" altLang="en-US" sz="2000" dirty="0">
              <a:latin typeface="Arial" panose="020B0604020202020204" pitchFamily="34" charset="0"/>
            </a:endParaRPr>
          </a:p>
        </p:txBody>
      </p:sp>
      <p:sp>
        <p:nvSpPr>
          <p:cNvPr id="37904" name="文本框 37903"/>
          <p:cNvSpPr txBox="1"/>
          <p:nvPr/>
        </p:nvSpPr>
        <p:spPr>
          <a:xfrm>
            <a:off x="5437242" y="4246817"/>
            <a:ext cx="701452" cy="39878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挥发</a:t>
            </a:r>
            <a:endParaRPr lang="zh-CN" altLang="en-US" sz="2000" dirty="0">
              <a:latin typeface="Arial" panose="020B0604020202020204" pitchFamily="34" charset="0"/>
            </a:endParaRPr>
          </a:p>
        </p:txBody>
      </p:sp>
      <p:sp>
        <p:nvSpPr>
          <p:cNvPr id="37905" name="文本框 37904"/>
          <p:cNvSpPr txBox="1"/>
          <p:nvPr/>
        </p:nvSpPr>
        <p:spPr>
          <a:xfrm>
            <a:off x="5437242" y="4570747"/>
            <a:ext cx="701452" cy="398780"/>
          </a:xfrm>
          <a:prstGeom prst="rect">
            <a:avLst/>
          </a:prstGeom>
          <a:noFill/>
          <a:ln w="9525">
            <a:noFill/>
          </a:ln>
        </p:spPr>
        <p:txBody>
          <a:bodyPr>
            <a:spAutoFit/>
          </a:bodyPr>
          <a:p>
            <a:pPr>
              <a:spcBef>
                <a:spcPct val="50000"/>
              </a:spcBef>
            </a:pPr>
            <a:r>
              <a:rPr lang="zh-CN" altLang="en-US" sz="2000" dirty="0">
                <a:latin typeface="Arial" panose="020B0604020202020204" pitchFamily="34" charset="0"/>
              </a:rPr>
              <a:t>液体</a:t>
            </a:r>
            <a:endParaRPr lang="zh-CN" altLang="en-US" sz="2000" dirty="0">
              <a:latin typeface="Arial" panose="020B0604020202020204" pitchFamily="34" charset="0"/>
            </a:endParaRPr>
          </a:p>
        </p:txBody>
      </p:sp>
      <p:sp>
        <p:nvSpPr>
          <p:cNvPr id="37906" name="直接连接符 37905"/>
          <p:cNvSpPr/>
          <p:nvPr/>
        </p:nvSpPr>
        <p:spPr>
          <a:xfrm>
            <a:off x="6085102" y="3760922"/>
            <a:ext cx="485895" cy="0"/>
          </a:xfrm>
          <a:prstGeom prst="line">
            <a:avLst/>
          </a:prstGeom>
          <a:ln w="34925" cap="flat" cmpd="sng">
            <a:solidFill>
              <a:srgbClr val="00CCFF"/>
            </a:solidFill>
            <a:prstDash val="solid"/>
            <a:headEnd type="none" w="med" len="med"/>
            <a:tailEnd type="triangle" w="med" len="med"/>
          </a:ln>
        </p:spPr>
      </p:sp>
      <p:sp>
        <p:nvSpPr>
          <p:cNvPr id="37907" name="直接连接符 37906"/>
          <p:cNvSpPr/>
          <p:nvPr/>
        </p:nvSpPr>
        <p:spPr>
          <a:xfrm>
            <a:off x="6085102" y="4084852"/>
            <a:ext cx="485895" cy="0"/>
          </a:xfrm>
          <a:prstGeom prst="line">
            <a:avLst/>
          </a:prstGeom>
          <a:ln w="34925" cap="flat" cmpd="sng">
            <a:solidFill>
              <a:srgbClr val="00CCFF"/>
            </a:solidFill>
            <a:prstDash val="solid"/>
            <a:headEnd type="none" w="med" len="med"/>
            <a:tailEnd type="triangle" w="med" len="med"/>
          </a:ln>
        </p:spPr>
      </p:sp>
      <p:sp>
        <p:nvSpPr>
          <p:cNvPr id="37908" name="直接连接符 37907"/>
          <p:cNvSpPr/>
          <p:nvPr/>
        </p:nvSpPr>
        <p:spPr>
          <a:xfrm>
            <a:off x="6138694" y="4463564"/>
            <a:ext cx="485895" cy="0"/>
          </a:xfrm>
          <a:prstGeom prst="line">
            <a:avLst/>
          </a:prstGeom>
          <a:ln w="34925" cap="flat" cmpd="sng">
            <a:solidFill>
              <a:srgbClr val="00CCFF"/>
            </a:solidFill>
            <a:prstDash val="solid"/>
            <a:headEnd type="none" w="med" len="med"/>
            <a:tailEnd type="triangle" w="med" len="med"/>
          </a:ln>
        </p:spPr>
      </p:sp>
      <p:sp>
        <p:nvSpPr>
          <p:cNvPr id="37909" name="直接连接符 37908"/>
          <p:cNvSpPr/>
          <p:nvPr/>
        </p:nvSpPr>
        <p:spPr>
          <a:xfrm>
            <a:off x="6138694" y="4787494"/>
            <a:ext cx="485895" cy="0"/>
          </a:xfrm>
          <a:prstGeom prst="line">
            <a:avLst/>
          </a:prstGeom>
          <a:ln w="34925" cap="flat" cmpd="sng">
            <a:solidFill>
              <a:srgbClr val="00CCFF"/>
            </a:solidFill>
            <a:prstDash val="solid"/>
            <a:headEnd type="none" w="med" len="med"/>
            <a:tailEnd type="triangle" w="med" len="med"/>
          </a:ln>
        </p:spPr>
      </p:sp>
      <p:sp>
        <p:nvSpPr>
          <p:cNvPr id="37910" name="文本框 37909"/>
          <p:cNvSpPr txBox="1"/>
          <p:nvPr/>
        </p:nvSpPr>
        <p:spPr>
          <a:xfrm>
            <a:off x="6430887" y="3544175"/>
            <a:ext cx="1459230" cy="398780"/>
          </a:xfrm>
          <a:prstGeom prst="rect">
            <a:avLst/>
          </a:prstGeom>
          <a:noFill/>
          <a:ln w="34925">
            <a:noFill/>
          </a:ln>
        </p:spPr>
        <p:txBody>
          <a:bodyPr wrap="none" anchor="t">
            <a:spAutoFit/>
          </a:bodyPr>
          <a:p>
            <a:pPr algn="ctr"/>
            <a:r>
              <a:rPr lang="zh-CN" altLang="en-US" sz="2000" b="1" dirty="0">
                <a:solidFill>
                  <a:srgbClr val="000099"/>
                </a:solidFill>
                <a:latin typeface="Times New Roman" panose="02020603050405020304" charset="0"/>
                <a:ea typeface="楷体_GB2312" pitchFamily="49" charset="-122"/>
              </a:rPr>
              <a:t>棕色试剂瓶</a:t>
            </a:r>
            <a:endParaRPr lang="zh-CN" altLang="en-US" sz="2000" b="1" dirty="0">
              <a:solidFill>
                <a:srgbClr val="000099"/>
              </a:solidFill>
              <a:latin typeface="Times New Roman" panose="02020603050405020304" charset="0"/>
              <a:ea typeface="楷体_GB2312" pitchFamily="49" charset="-122"/>
            </a:endParaRPr>
          </a:p>
        </p:txBody>
      </p:sp>
      <p:sp>
        <p:nvSpPr>
          <p:cNvPr id="37911" name="文本框 37910"/>
          <p:cNvSpPr txBox="1"/>
          <p:nvPr/>
        </p:nvSpPr>
        <p:spPr>
          <a:xfrm>
            <a:off x="6463814" y="3869296"/>
            <a:ext cx="918199" cy="706755"/>
          </a:xfrm>
          <a:prstGeom prst="rect">
            <a:avLst/>
          </a:prstGeom>
          <a:noFill/>
          <a:ln w="34925">
            <a:noFill/>
          </a:ln>
        </p:spPr>
        <p:txBody>
          <a:bodyPr>
            <a:spAutoFit/>
          </a:bodyPr>
          <a:p>
            <a:pPr algn="ctr"/>
            <a:r>
              <a:rPr lang="zh-CN" altLang="en-US" sz="2000" b="1" dirty="0">
                <a:solidFill>
                  <a:srgbClr val="000099"/>
                </a:solidFill>
                <a:latin typeface="Times New Roman" panose="02020603050405020304" charset="0"/>
                <a:ea typeface="楷体_GB2312" pitchFamily="49" charset="-122"/>
              </a:rPr>
              <a:t>阴暗处</a:t>
            </a:r>
            <a:endParaRPr lang="zh-CN" altLang="en-US" sz="2000" b="1" dirty="0">
              <a:solidFill>
                <a:srgbClr val="000099"/>
              </a:solidFill>
              <a:latin typeface="Times New Roman" panose="02020603050405020304" charset="0"/>
              <a:ea typeface="楷体_GB2312" pitchFamily="49" charset="-122"/>
            </a:endParaRPr>
          </a:p>
        </p:txBody>
      </p:sp>
      <p:sp>
        <p:nvSpPr>
          <p:cNvPr id="37912" name="文本框 37911"/>
          <p:cNvSpPr txBox="1"/>
          <p:nvPr/>
        </p:nvSpPr>
        <p:spPr>
          <a:xfrm>
            <a:off x="6463814" y="4246817"/>
            <a:ext cx="918199" cy="398780"/>
          </a:xfrm>
          <a:prstGeom prst="rect">
            <a:avLst/>
          </a:prstGeom>
          <a:noFill/>
          <a:ln w="34925">
            <a:noFill/>
          </a:ln>
        </p:spPr>
        <p:txBody>
          <a:bodyPr>
            <a:spAutoFit/>
          </a:bodyPr>
          <a:p>
            <a:pPr algn="ctr"/>
            <a:r>
              <a:rPr lang="zh-CN" altLang="en-US" sz="2000" b="1" dirty="0">
                <a:solidFill>
                  <a:srgbClr val="000099"/>
                </a:solidFill>
                <a:latin typeface="Times New Roman" panose="02020603050405020304" charset="0"/>
                <a:ea typeface="楷体_GB2312" pitchFamily="49" charset="-122"/>
              </a:rPr>
              <a:t>密封</a:t>
            </a:r>
            <a:endParaRPr lang="zh-CN" altLang="en-US" sz="2000" b="1" dirty="0">
              <a:solidFill>
                <a:srgbClr val="000099"/>
              </a:solidFill>
              <a:latin typeface="Times New Roman" panose="02020603050405020304" charset="0"/>
              <a:ea typeface="楷体_GB2312" pitchFamily="49" charset="-122"/>
            </a:endParaRPr>
          </a:p>
        </p:txBody>
      </p:sp>
      <p:sp>
        <p:nvSpPr>
          <p:cNvPr id="37913" name="文本框 37912"/>
          <p:cNvSpPr txBox="1"/>
          <p:nvPr/>
        </p:nvSpPr>
        <p:spPr>
          <a:xfrm>
            <a:off x="6517406" y="4625529"/>
            <a:ext cx="1043245" cy="398780"/>
          </a:xfrm>
          <a:prstGeom prst="rect">
            <a:avLst/>
          </a:prstGeom>
          <a:noFill/>
          <a:ln w="34925">
            <a:noFill/>
          </a:ln>
        </p:spPr>
        <p:txBody>
          <a:bodyPr>
            <a:spAutoFit/>
          </a:bodyPr>
          <a:p>
            <a:pPr algn="ctr"/>
            <a:r>
              <a:rPr lang="zh-CN" altLang="en-US" sz="2000" b="1" dirty="0">
                <a:solidFill>
                  <a:srgbClr val="000099"/>
                </a:solidFill>
                <a:latin typeface="Times New Roman" panose="02020603050405020304" charset="0"/>
                <a:ea typeface="楷体_GB2312" pitchFamily="49" charset="-122"/>
              </a:rPr>
              <a:t>细口瓶</a:t>
            </a:r>
            <a:endParaRPr lang="zh-CN" altLang="en-US" sz="2000" b="1" dirty="0">
              <a:solidFill>
                <a:srgbClr val="000099"/>
              </a:solidFill>
              <a:latin typeface="Times New Roman" panose="0202060305040502030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fade">
                                      <p:cBhvr>
                                        <p:cTn id="7" dur="1000"/>
                                        <p:tgtEl>
                                          <p:spTgt spid="37895"/>
                                        </p:tgtEl>
                                      </p:cBhvr>
                                    </p:animEffect>
                                    <p:anim calcmode="lin" valueType="num">
                                      <p:cBhvr>
                                        <p:cTn id="8" dur="1000" fill="hold"/>
                                        <p:tgtEl>
                                          <p:spTgt spid="37895"/>
                                        </p:tgtEl>
                                        <p:attrNameLst>
                                          <p:attrName>ppt_x</p:attrName>
                                        </p:attrNameLst>
                                      </p:cBhvr>
                                      <p:tavLst>
                                        <p:tav tm="0">
                                          <p:val>
                                            <p:strVal val="#ppt_x"/>
                                          </p:val>
                                        </p:tav>
                                        <p:tav tm="100000">
                                          <p:val>
                                            <p:strVal val="#ppt_x"/>
                                          </p:val>
                                        </p:tav>
                                      </p:tavLst>
                                    </p:anim>
                                    <p:anim calcmode="lin" valueType="num">
                                      <p:cBhvr>
                                        <p:cTn id="9" dur="1000" fill="hold"/>
                                        <p:tgtEl>
                                          <p:spTgt spid="378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7896"/>
                                        </p:tgtEl>
                                        <p:attrNameLst>
                                          <p:attrName>style.visibility</p:attrName>
                                        </p:attrNameLst>
                                      </p:cBhvr>
                                      <p:to>
                                        <p:strVal val="visible"/>
                                      </p:to>
                                    </p:set>
                                    <p:animEffect transition="in" filter="fade">
                                      <p:cBhvr>
                                        <p:cTn id="14" dur="2000"/>
                                        <p:tgtEl>
                                          <p:spTgt spid="37896"/>
                                        </p:tgtEl>
                                      </p:cBhvr>
                                    </p:animEffect>
                                    <p:anim calcmode="lin" valueType="num">
                                      <p:cBhvr>
                                        <p:cTn id="15" dur="2000" fill="hold"/>
                                        <p:tgtEl>
                                          <p:spTgt spid="37896"/>
                                        </p:tgtEl>
                                        <p:attrNameLst>
                                          <p:attrName>style.rotation</p:attrName>
                                        </p:attrNameLst>
                                      </p:cBhvr>
                                      <p:tavLst>
                                        <p:tav tm="0">
                                          <p:val>
                                            <p:fltVal val="720.000000"/>
                                          </p:val>
                                        </p:tav>
                                        <p:tav tm="100000">
                                          <p:val>
                                            <p:fltVal val="0.000000"/>
                                          </p:val>
                                        </p:tav>
                                      </p:tavLst>
                                    </p:anim>
                                    <p:anim calcmode="lin" valueType="num">
                                      <p:cBhvr>
                                        <p:cTn id="16" dur="2000" fill="hold"/>
                                        <p:tgtEl>
                                          <p:spTgt spid="37896"/>
                                        </p:tgtEl>
                                        <p:attrNameLst>
                                          <p:attrName>ppt_h</p:attrName>
                                        </p:attrNameLst>
                                      </p:cBhvr>
                                      <p:tavLst>
                                        <p:tav tm="0">
                                          <p:val>
                                            <p:fltVal val="0.000000"/>
                                          </p:val>
                                        </p:tav>
                                        <p:tav tm="100000">
                                          <p:val>
                                            <p:strVal val="#ppt_h"/>
                                          </p:val>
                                        </p:tav>
                                      </p:tavLst>
                                    </p:anim>
                                    <p:anim calcmode="lin" valueType="num">
                                      <p:cBhvr>
                                        <p:cTn id="17" dur="2000" fill="hold"/>
                                        <p:tgtEl>
                                          <p:spTgt spid="37896"/>
                                        </p:tgtEl>
                                        <p:attrNameLst>
                                          <p:attrName>ppt_w</p:attrName>
                                        </p:attrNameLst>
                                      </p:cBhvr>
                                      <p:tavLst>
                                        <p:tav tm="0">
                                          <p:val>
                                            <p:fltVal val="0.00000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7897"/>
                                        </p:tgtEl>
                                        <p:attrNameLst>
                                          <p:attrName>style.visibility</p:attrName>
                                        </p:attrNameLst>
                                      </p:cBhvr>
                                      <p:to>
                                        <p:strVal val="visible"/>
                                      </p:to>
                                    </p:set>
                                    <p:anim calcmode="lin" valueType="num">
                                      <p:cBhvr>
                                        <p:cTn id="22" dur="500" fill="hold"/>
                                        <p:tgtEl>
                                          <p:spTgt spid="37897"/>
                                        </p:tgtEl>
                                        <p:attrNameLst>
                                          <p:attrName>ppt_w</p:attrName>
                                        </p:attrNameLst>
                                      </p:cBhvr>
                                      <p:tavLst>
                                        <p:tav tm="0">
                                          <p:val>
                                            <p:fltVal val="0.000000"/>
                                          </p:val>
                                        </p:tav>
                                        <p:tav tm="100000">
                                          <p:val>
                                            <p:strVal val="#ppt_w"/>
                                          </p:val>
                                        </p:tav>
                                      </p:tavLst>
                                    </p:anim>
                                    <p:anim calcmode="lin" valueType="num">
                                      <p:cBhvr>
                                        <p:cTn id="23" dur="500" fill="hold"/>
                                        <p:tgtEl>
                                          <p:spTgt spid="37897"/>
                                        </p:tgtEl>
                                        <p:attrNameLst>
                                          <p:attrName>ppt_h</p:attrName>
                                        </p:attrNameLst>
                                      </p:cBhvr>
                                      <p:tavLst>
                                        <p:tav tm="0">
                                          <p:val>
                                            <p:fltVal val="0.000000"/>
                                          </p:val>
                                        </p:tav>
                                        <p:tav tm="100000">
                                          <p:val>
                                            <p:strVal val="#ppt_h"/>
                                          </p:val>
                                        </p:tav>
                                      </p:tavLst>
                                    </p:anim>
                                    <p:animEffect transition="in" filter="fade">
                                      <p:cBhvr>
                                        <p:cTn id="24" dur="500"/>
                                        <p:tgtEl>
                                          <p:spTgt spid="3789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7900"/>
                                        </p:tgtEl>
                                        <p:attrNameLst>
                                          <p:attrName>style.visibility</p:attrName>
                                        </p:attrNameLst>
                                      </p:cBhvr>
                                      <p:to>
                                        <p:strVal val="visible"/>
                                      </p:to>
                                    </p:set>
                                    <p:animEffect transition="in" filter="fade">
                                      <p:cBhvr>
                                        <p:cTn id="29" dur="1000"/>
                                        <p:tgtEl>
                                          <p:spTgt spid="37900"/>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37901"/>
                                        </p:tgtEl>
                                        <p:attrNameLst>
                                          <p:attrName>style.visibility</p:attrName>
                                        </p:attrNameLst>
                                      </p:cBhvr>
                                      <p:to>
                                        <p:strVal val="visible"/>
                                      </p:to>
                                    </p:set>
                                    <p:animEffect transition="in" filter="fade">
                                      <p:cBhvr>
                                        <p:cTn id="34" dur="2000"/>
                                        <p:tgtEl>
                                          <p:spTgt spid="37901"/>
                                        </p:tgtEl>
                                      </p:cBhvr>
                                    </p:animEffect>
                                    <p:anim calcmode="lin" valueType="num">
                                      <p:cBhvr>
                                        <p:cTn id="35" dur="2000" fill="hold"/>
                                        <p:tgtEl>
                                          <p:spTgt spid="37901"/>
                                        </p:tgtEl>
                                        <p:attrNameLst>
                                          <p:attrName>style.rotation</p:attrName>
                                        </p:attrNameLst>
                                      </p:cBhvr>
                                      <p:tavLst>
                                        <p:tav tm="0">
                                          <p:val>
                                            <p:fltVal val="720.000000"/>
                                          </p:val>
                                        </p:tav>
                                        <p:tav tm="100000">
                                          <p:val>
                                            <p:fltVal val="0.000000"/>
                                          </p:val>
                                        </p:tav>
                                      </p:tavLst>
                                    </p:anim>
                                    <p:anim calcmode="lin" valueType="num">
                                      <p:cBhvr>
                                        <p:cTn id="36" dur="2000" fill="hold"/>
                                        <p:tgtEl>
                                          <p:spTgt spid="37901"/>
                                        </p:tgtEl>
                                        <p:attrNameLst>
                                          <p:attrName>ppt_h</p:attrName>
                                        </p:attrNameLst>
                                      </p:cBhvr>
                                      <p:tavLst>
                                        <p:tav tm="0">
                                          <p:val>
                                            <p:fltVal val="0.000000"/>
                                          </p:val>
                                        </p:tav>
                                        <p:tav tm="100000">
                                          <p:val>
                                            <p:strVal val="#ppt_h"/>
                                          </p:val>
                                        </p:tav>
                                      </p:tavLst>
                                    </p:anim>
                                    <p:anim calcmode="lin" valueType="num">
                                      <p:cBhvr>
                                        <p:cTn id="37" dur="2000" fill="hold"/>
                                        <p:tgtEl>
                                          <p:spTgt spid="37901"/>
                                        </p:tgtEl>
                                        <p:attrNameLst>
                                          <p:attrName>ppt_w</p:attrName>
                                        </p:attrNameLst>
                                      </p:cBhvr>
                                      <p:tavLst>
                                        <p:tav tm="0">
                                          <p:val>
                                            <p:fltVal val="0.00000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37906"/>
                                        </p:tgtEl>
                                        <p:attrNameLst>
                                          <p:attrName>style.visibility</p:attrName>
                                        </p:attrNameLst>
                                      </p:cBhvr>
                                      <p:to>
                                        <p:strVal val="visible"/>
                                      </p:to>
                                    </p:set>
                                    <p:anim calcmode="lin" valueType="num">
                                      <p:cBhvr>
                                        <p:cTn id="40" dur="500" fill="hold"/>
                                        <p:tgtEl>
                                          <p:spTgt spid="37906"/>
                                        </p:tgtEl>
                                        <p:attrNameLst>
                                          <p:attrName>ppt_w</p:attrName>
                                        </p:attrNameLst>
                                      </p:cBhvr>
                                      <p:tavLst>
                                        <p:tav tm="0">
                                          <p:val>
                                            <p:fltVal val="0.000000"/>
                                          </p:val>
                                        </p:tav>
                                        <p:tav tm="100000">
                                          <p:val>
                                            <p:strVal val="#ppt_w"/>
                                          </p:val>
                                        </p:tav>
                                      </p:tavLst>
                                    </p:anim>
                                    <p:anim calcmode="lin" valueType="num">
                                      <p:cBhvr>
                                        <p:cTn id="41" dur="500" fill="hold"/>
                                        <p:tgtEl>
                                          <p:spTgt spid="37906"/>
                                        </p:tgtEl>
                                        <p:attrNameLst>
                                          <p:attrName>ppt_h</p:attrName>
                                        </p:attrNameLst>
                                      </p:cBhvr>
                                      <p:tavLst>
                                        <p:tav tm="0">
                                          <p:val>
                                            <p:fltVal val="0.000000"/>
                                          </p:val>
                                        </p:tav>
                                        <p:tav tm="100000">
                                          <p:val>
                                            <p:strVal val="#ppt_h"/>
                                          </p:val>
                                        </p:tav>
                                      </p:tavLst>
                                    </p:anim>
                                    <p:animEffect transition="in" filter="fade">
                                      <p:cBhvr>
                                        <p:cTn id="42" dur="500"/>
                                        <p:tgtEl>
                                          <p:spTgt spid="37906"/>
                                        </p:tgtEl>
                                      </p:cBhvr>
                                    </p:animEffect>
                                  </p:childTnLst>
                                </p:cTn>
                              </p:par>
                              <p:par>
                                <p:cTn id="43" presetID="53" presetClass="entr" presetSubtype="16" fill="hold" nodeType="withEffect">
                                  <p:stCondLst>
                                    <p:cond delay="0"/>
                                  </p:stCondLst>
                                  <p:childTnLst>
                                    <p:set>
                                      <p:cBhvr>
                                        <p:cTn id="44" dur="1" fill="hold">
                                          <p:stCondLst>
                                            <p:cond delay="0"/>
                                          </p:stCondLst>
                                        </p:cTn>
                                        <p:tgtEl>
                                          <p:spTgt spid="37907"/>
                                        </p:tgtEl>
                                        <p:attrNameLst>
                                          <p:attrName>style.visibility</p:attrName>
                                        </p:attrNameLst>
                                      </p:cBhvr>
                                      <p:to>
                                        <p:strVal val="visible"/>
                                      </p:to>
                                    </p:set>
                                    <p:anim calcmode="lin" valueType="num">
                                      <p:cBhvr>
                                        <p:cTn id="45" dur="500" fill="hold"/>
                                        <p:tgtEl>
                                          <p:spTgt spid="37907"/>
                                        </p:tgtEl>
                                        <p:attrNameLst>
                                          <p:attrName>ppt_w</p:attrName>
                                        </p:attrNameLst>
                                      </p:cBhvr>
                                      <p:tavLst>
                                        <p:tav tm="0">
                                          <p:val>
                                            <p:fltVal val="0.000000"/>
                                          </p:val>
                                        </p:tav>
                                        <p:tav tm="100000">
                                          <p:val>
                                            <p:strVal val="#ppt_w"/>
                                          </p:val>
                                        </p:tav>
                                      </p:tavLst>
                                    </p:anim>
                                    <p:anim calcmode="lin" valueType="num">
                                      <p:cBhvr>
                                        <p:cTn id="46" dur="500" fill="hold"/>
                                        <p:tgtEl>
                                          <p:spTgt spid="37907"/>
                                        </p:tgtEl>
                                        <p:attrNameLst>
                                          <p:attrName>ppt_h</p:attrName>
                                        </p:attrNameLst>
                                      </p:cBhvr>
                                      <p:tavLst>
                                        <p:tav tm="0">
                                          <p:val>
                                            <p:fltVal val="0.000000"/>
                                          </p:val>
                                        </p:tav>
                                        <p:tav tm="100000">
                                          <p:val>
                                            <p:strVal val="#ppt_h"/>
                                          </p:val>
                                        </p:tav>
                                      </p:tavLst>
                                    </p:anim>
                                    <p:animEffect transition="in" filter="fade">
                                      <p:cBhvr>
                                        <p:cTn id="47" dur="500"/>
                                        <p:tgtEl>
                                          <p:spTgt spid="37907"/>
                                        </p:tgtEl>
                                      </p:cBhvr>
                                    </p:animEffect>
                                  </p:childTnLst>
                                </p:cTn>
                              </p:par>
                              <p:par>
                                <p:cTn id="48" presetID="53" presetClass="entr" presetSubtype="16" fill="hold" nodeType="withEffect">
                                  <p:stCondLst>
                                    <p:cond delay="0"/>
                                  </p:stCondLst>
                                  <p:childTnLst>
                                    <p:set>
                                      <p:cBhvr>
                                        <p:cTn id="49" dur="1" fill="hold">
                                          <p:stCondLst>
                                            <p:cond delay="0"/>
                                          </p:stCondLst>
                                        </p:cTn>
                                        <p:tgtEl>
                                          <p:spTgt spid="37908"/>
                                        </p:tgtEl>
                                        <p:attrNameLst>
                                          <p:attrName>style.visibility</p:attrName>
                                        </p:attrNameLst>
                                      </p:cBhvr>
                                      <p:to>
                                        <p:strVal val="visible"/>
                                      </p:to>
                                    </p:set>
                                    <p:anim calcmode="lin" valueType="num">
                                      <p:cBhvr>
                                        <p:cTn id="50" dur="500" fill="hold"/>
                                        <p:tgtEl>
                                          <p:spTgt spid="37908"/>
                                        </p:tgtEl>
                                        <p:attrNameLst>
                                          <p:attrName>ppt_w</p:attrName>
                                        </p:attrNameLst>
                                      </p:cBhvr>
                                      <p:tavLst>
                                        <p:tav tm="0">
                                          <p:val>
                                            <p:fltVal val="0.000000"/>
                                          </p:val>
                                        </p:tav>
                                        <p:tav tm="100000">
                                          <p:val>
                                            <p:strVal val="#ppt_w"/>
                                          </p:val>
                                        </p:tav>
                                      </p:tavLst>
                                    </p:anim>
                                    <p:anim calcmode="lin" valueType="num">
                                      <p:cBhvr>
                                        <p:cTn id="51" dur="500" fill="hold"/>
                                        <p:tgtEl>
                                          <p:spTgt spid="37908"/>
                                        </p:tgtEl>
                                        <p:attrNameLst>
                                          <p:attrName>ppt_h</p:attrName>
                                        </p:attrNameLst>
                                      </p:cBhvr>
                                      <p:tavLst>
                                        <p:tav tm="0">
                                          <p:val>
                                            <p:fltVal val="0.000000"/>
                                          </p:val>
                                        </p:tav>
                                        <p:tav tm="100000">
                                          <p:val>
                                            <p:strVal val="#ppt_h"/>
                                          </p:val>
                                        </p:tav>
                                      </p:tavLst>
                                    </p:anim>
                                    <p:animEffect transition="in" filter="fade">
                                      <p:cBhvr>
                                        <p:cTn id="52" dur="500"/>
                                        <p:tgtEl>
                                          <p:spTgt spid="37908"/>
                                        </p:tgtEl>
                                      </p:cBhvr>
                                    </p:animEffect>
                                  </p:childTnLst>
                                </p:cTn>
                              </p:par>
                              <p:par>
                                <p:cTn id="53" presetID="53" presetClass="entr" presetSubtype="16" fill="hold" nodeType="withEffect">
                                  <p:stCondLst>
                                    <p:cond delay="0"/>
                                  </p:stCondLst>
                                  <p:childTnLst>
                                    <p:set>
                                      <p:cBhvr>
                                        <p:cTn id="54" dur="1" fill="hold">
                                          <p:stCondLst>
                                            <p:cond delay="0"/>
                                          </p:stCondLst>
                                        </p:cTn>
                                        <p:tgtEl>
                                          <p:spTgt spid="37909"/>
                                        </p:tgtEl>
                                        <p:attrNameLst>
                                          <p:attrName>style.visibility</p:attrName>
                                        </p:attrNameLst>
                                      </p:cBhvr>
                                      <p:to>
                                        <p:strVal val="visible"/>
                                      </p:to>
                                    </p:set>
                                    <p:anim calcmode="lin" valueType="num">
                                      <p:cBhvr>
                                        <p:cTn id="55" dur="500" fill="hold"/>
                                        <p:tgtEl>
                                          <p:spTgt spid="37909"/>
                                        </p:tgtEl>
                                        <p:attrNameLst>
                                          <p:attrName>ppt_w</p:attrName>
                                        </p:attrNameLst>
                                      </p:cBhvr>
                                      <p:tavLst>
                                        <p:tav tm="0">
                                          <p:val>
                                            <p:fltVal val="0.000000"/>
                                          </p:val>
                                        </p:tav>
                                        <p:tav tm="100000">
                                          <p:val>
                                            <p:strVal val="#ppt_w"/>
                                          </p:val>
                                        </p:tav>
                                      </p:tavLst>
                                    </p:anim>
                                    <p:anim calcmode="lin" valueType="num">
                                      <p:cBhvr>
                                        <p:cTn id="56" dur="500" fill="hold"/>
                                        <p:tgtEl>
                                          <p:spTgt spid="37909"/>
                                        </p:tgtEl>
                                        <p:attrNameLst>
                                          <p:attrName>ppt_h</p:attrName>
                                        </p:attrNameLst>
                                      </p:cBhvr>
                                      <p:tavLst>
                                        <p:tav tm="0">
                                          <p:val>
                                            <p:fltVal val="0.000000"/>
                                          </p:val>
                                        </p:tav>
                                        <p:tav tm="100000">
                                          <p:val>
                                            <p:strVal val="#ppt_h"/>
                                          </p:val>
                                        </p:tav>
                                      </p:tavLst>
                                    </p:anim>
                                    <p:animEffect transition="in" filter="fade">
                                      <p:cBhvr>
                                        <p:cTn id="57" dur="500"/>
                                        <p:tgtEl>
                                          <p:spTgt spid="3790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7910"/>
                                        </p:tgtEl>
                                        <p:attrNameLst>
                                          <p:attrName>style.visibility</p:attrName>
                                        </p:attrNameLst>
                                      </p:cBhvr>
                                      <p:to>
                                        <p:strVal val="visible"/>
                                      </p:to>
                                    </p:set>
                                    <p:anim calcmode="lin" valueType="num">
                                      <p:cBhvr>
                                        <p:cTn id="60" dur="500" fill="hold"/>
                                        <p:tgtEl>
                                          <p:spTgt spid="37910"/>
                                        </p:tgtEl>
                                        <p:attrNameLst>
                                          <p:attrName>ppt_w</p:attrName>
                                        </p:attrNameLst>
                                      </p:cBhvr>
                                      <p:tavLst>
                                        <p:tav tm="0">
                                          <p:val>
                                            <p:fltVal val="0.000000"/>
                                          </p:val>
                                        </p:tav>
                                        <p:tav tm="100000">
                                          <p:val>
                                            <p:strVal val="#ppt_w"/>
                                          </p:val>
                                        </p:tav>
                                      </p:tavLst>
                                    </p:anim>
                                    <p:anim calcmode="lin" valueType="num">
                                      <p:cBhvr>
                                        <p:cTn id="61" dur="500" fill="hold"/>
                                        <p:tgtEl>
                                          <p:spTgt spid="37910"/>
                                        </p:tgtEl>
                                        <p:attrNameLst>
                                          <p:attrName>ppt_h</p:attrName>
                                        </p:attrNameLst>
                                      </p:cBhvr>
                                      <p:tavLst>
                                        <p:tav tm="0">
                                          <p:val>
                                            <p:fltVal val="0.000000"/>
                                          </p:val>
                                        </p:tav>
                                        <p:tav tm="100000">
                                          <p:val>
                                            <p:strVal val="#ppt_h"/>
                                          </p:val>
                                        </p:tav>
                                      </p:tavLst>
                                    </p:anim>
                                    <p:animEffect transition="in" filter="fade">
                                      <p:cBhvr>
                                        <p:cTn id="62" dur="500"/>
                                        <p:tgtEl>
                                          <p:spTgt spid="3791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7911"/>
                                        </p:tgtEl>
                                        <p:attrNameLst>
                                          <p:attrName>style.visibility</p:attrName>
                                        </p:attrNameLst>
                                      </p:cBhvr>
                                      <p:to>
                                        <p:strVal val="visible"/>
                                      </p:to>
                                    </p:set>
                                    <p:anim calcmode="lin" valueType="num">
                                      <p:cBhvr>
                                        <p:cTn id="65" dur="500" fill="hold"/>
                                        <p:tgtEl>
                                          <p:spTgt spid="37911"/>
                                        </p:tgtEl>
                                        <p:attrNameLst>
                                          <p:attrName>ppt_w</p:attrName>
                                        </p:attrNameLst>
                                      </p:cBhvr>
                                      <p:tavLst>
                                        <p:tav tm="0">
                                          <p:val>
                                            <p:fltVal val="0.000000"/>
                                          </p:val>
                                        </p:tav>
                                        <p:tav tm="100000">
                                          <p:val>
                                            <p:strVal val="#ppt_w"/>
                                          </p:val>
                                        </p:tav>
                                      </p:tavLst>
                                    </p:anim>
                                    <p:anim calcmode="lin" valueType="num">
                                      <p:cBhvr>
                                        <p:cTn id="66" dur="500" fill="hold"/>
                                        <p:tgtEl>
                                          <p:spTgt spid="37911"/>
                                        </p:tgtEl>
                                        <p:attrNameLst>
                                          <p:attrName>ppt_h</p:attrName>
                                        </p:attrNameLst>
                                      </p:cBhvr>
                                      <p:tavLst>
                                        <p:tav tm="0">
                                          <p:val>
                                            <p:fltVal val="0.000000"/>
                                          </p:val>
                                        </p:tav>
                                        <p:tav tm="100000">
                                          <p:val>
                                            <p:strVal val="#ppt_h"/>
                                          </p:val>
                                        </p:tav>
                                      </p:tavLst>
                                    </p:anim>
                                    <p:animEffect transition="in" filter="fade">
                                      <p:cBhvr>
                                        <p:cTn id="67" dur="500"/>
                                        <p:tgtEl>
                                          <p:spTgt spid="37911"/>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7912"/>
                                        </p:tgtEl>
                                        <p:attrNameLst>
                                          <p:attrName>style.visibility</p:attrName>
                                        </p:attrNameLst>
                                      </p:cBhvr>
                                      <p:to>
                                        <p:strVal val="visible"/>
                                      </p:to>
                                    </p:set>
                                    <p:anim calcmode="lin" valueType="num">
                                      <p:cBhvr>
                                        <p:cTn id="70" dur="500" fill="hold"/>
                                        <p:tgtEl>
                                          <p:spTgt spid="37912"/>
                                        </p:tgtEl>
                                        <p:attrNameLst>
                                          <p:attrName>ppt_w</p:attrName>
                                        </p:attrNameLst>
                                      </p:cBhvr>
                                      <p:tavLst>
                                        <p:tav tm="0">
                                          <p:val>
                                            <p:fltVal val="0.000000"/>
                                          </p:val>
                                        </p:tav>
                                        <p:tav tm="100000">
                                          <p:val>
                                            <p:strVal val="#ppt_w"/>
                                          </p:val>
                                        </p:tav>
                                      </p:tavLst>
                                    </p:anim>
                                    <p:anim calcmode="lin" valueType="num">
                                      <p:cBhvr>
                                        <p:cTn id="71" dur="500" fill="hold"/>
                                        <p:tgtEl>
                                          <p:spTgt spid="37912"/>
                                        </p:tgtEl>
                                        <p:attrNameLst>
                                          <p:attrName>ppt_h</p:attrName>
                                        </p:attrNameLst>
                                      </p:cBhvr>
                                      <p:tavLst>
                                        <p:tav tm="0">
                                          <p:val>
                                            <p:fltVal val="0.000000"/>
                                          </p:val>
                                        </p:tav>
                                        <p:tav tm="100000">
                                          <p:val>
                                            <p:strVal val="#ppt_h"/>
                                          </p:val>
                                        </p:tav>
                                      </p:tavLst>
                                    </p:anim>
                                    <p:animEffect transition="in" filter="fade">
                                      <p:cBhvr>
                                        <p:cTn id="72" dur="500"/>
                                        <p:tgtEl>
                                          <p:spTgt spid="37912"/>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7913"/>
                                        </p:tgtEl>
                                        <p:attrNameLst>
                                          <p:attrName>style.visibility</p:attrName>
                                        </p:attrNameLst>
                                      </p:cBhvr>
                                      <p:to>
                                        <p:strVal val="visible"/>
                                      </p:to>
                                    </p:set>
                                    <p:anim calcmode="lin" valueType="num">
                                      <p:cBhvr>
                                        <p:cTn id="75" dur="500" fill="hold"/>
                                        <p:tgtEl>
                                          <p:spTgt spid="37913"/>
                                        </p:tgtEl>
                                        <p:attrNameLst>
                                          <p:attrName>ppt_w</p:attrName>
                                        </p:attrNameLst>
                                      </p:cBhvr>
                                      <p:tavLst>
                                        <p:tav tm="0">
                                          <p:val>
                                            <p:fltVal val="0.000000"/>
                                          </p:val>
                                        </p:tav>
                                        <p:tav tm="100000">
                                          <p:val>
                                            <p:strVal val="#ppt_w"/>
                                          </p:val>
                                        </p:tav>
                                      </p:tavLst>
                                    </p:anim>
                                    <p:anim calcmode="lin" valueType="num">
                                      <p:cBhvr>
                                        <p:cTn id="76" dur="500" fill="hold"/>
                                        <p:tgtEl>
                                          <p:spTgt spid="37913"/>
                                        </p:tgtEl>
                                        <p:attrNameLst>
                                          <p:attrName>ppt_h</p:attrName>
                                        </p:attrNameLst>
                                      </p:cBhvr>
                                      <p:tavLst>
                                        <p:tav tm="0">
                                          <p:val>
                                            <p:fltVal val="0.000000"/>
                                          </p:val>
                                        </p:tav>
                                        <p:tav tm="100000">
                                          <p:val>
                                            <p:strVal val="#ppt_h"/>
                                          </p:val>
                                        </p:tav>
                                      </p:tavLst>
                                    </p:anim>
                                    <p:animEffect transition="in" filter="fade">
                                      <p:cBhvr>
                                        <p:cTn id="77" dur="500"/>
                                        <p:tgtEl>
                                          <p:spTgt spid="37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P spid="37896" grpId="0"/>
      <p:bldP spid="37900" grpId="0"/>
      <p:bldP spid="37901" grpId="0"/>
      <p:bldP spid="37910" grpId="0"/>
      <p:bldP spid="37911" grpId="0"/>
      <p:bldP spid="37912" grpId="0"/>
      <p:bldP spid="379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矩形 38913"/>
          <p:cNvSpPr/>
          <p:nvPr/>
        </p:nvSpPr>
        <p:spPr>
          <a:xfrm>
            <a:off x="240527" y="429905"/>
            <a:ext cx="1960880" cy="460375"/>
          </a:xfrm>
          <a:prstGeom prst="rect">
            <a:avLst/>
          </a:prstGeom>
          <a:noFill/>
          <a:ln w="9525">
            <a:noFill/>
          </a:ln>
        </p:spPr>
        <p:txBody>
          <a:bodyPr wrap="none" anchor="ctr">
            <a:spAutoFit/>
          </a:bodyPr>
          <a:p>
            <a:r>
              <a:rPr lang="zh-CN" altLang="en-US" sz="2400" dirty="0">
                <a:solidFill>
                  <a:srgbClr val="FF0000"/>
                </a:solidFill>
                <a:latin typeface="Arial" panose="020B0604020202020204" pitchFamily="34" charset="0"/>
              </a:rPr>
              <a:t>（</a:t>
            </a:r>
            <a:r>
              <a:rPr lang="en-US" altLang="zh-CN" sz="2400" dirty="0">
                <a:solidFill>
                  <a:srgbClr val="FF0000"/>
                </a:solidFill>
                <a:latin typeface="Arial" panose="020B0604020202020204" pitchFamily="34" charset="0"/>
              </a:rPr>
              <a:t>2</a:t>
            </a:r>
            <a:r>
              <a:rPr lang="zh-CN" altLang="en-US" sz="2400" dirty="0">
                <a:solidFill>
                  <a:srgbClr val="FF0000"/>
                </a:solidFill>
                <a:latin typeface="Arial" panose="020B0604020202020204" pitchFamily="34" charset="0"/>
              </a:rPr>
              <a:t>） 氧化性 </a:t>
            </a:r>
            <a:endParaRPr lang="zh-CN" altLang="en-US" sz="2400" dirty="0">
              <a:solidFill>
                <a:srgbClr val="FF0000"/>
              </a:solidFill>
              <a:latin typeface="Arial" panose="020B0604020202020204" pitchFamily="34" charset="0"/>
            </a:endParaRPr>
          </a:p>
        </p:txBody>
      </p:sp>
      <p:sp>
        <p:nvSpPr>
          <p:cNvPr id="38915" name="文本框 38914"/>
          <p:cNvSpPr txBox="1"/>
          <p:nvPr/>
        </p:nvSpPr>
        <p:spPr>
          <a:xfrm>
            <a:off x="1277363" y="627615"/>
            <a:ext cx="3348864" cy="691515"/>
          </a:xfrm>
          <a:prstGeom prst="rect">
            <a:avLst/>
          </a:prstGeom>
          <a:noFill/>
          <a:ln w="9525">
            <a:noFill/>
          </a:ln>
        </p:spPr>
        <p:txBody>
          <a:bodyPr>
            <a:spAutoFit/>
          </a:bodyPr>
          <a:p>
            <a:pPr algn="ctr"/>
            <a:endParaRPr lang="en-US" altLang="zh-CN" sz="1200" dirty="0">
              <a:solidFill>
                <a:schemeClr val="folHlink"/>
              </a:solidFill>
              <a:latin typeface="Arial" panose="020B0604020202020204" pitchFamily="34" charset="0"/>
            </a:endParaRPr>
          </a:p>
          <a:p>
            <a:pPr algn="ctr"/>
            <a:r>
              <a:rPr lang="en-US" altLang="zh-CN" sz="2700" b="1" dirty="0">
                <a:solidFill>
                  <a:schemeClr val="folHlink"/>
                </a:solidFill>
                <a:latin typeface="黑体" panose="02010609060101010101" charset="-122"/>
                <a:ea typeface="黑体" panose="02010609060101010101" charset="-122"/>
              </a:rPr>
              <a:t> </a:t>
            </a:r>
            <a:r>
              <a:rPr lang="en-US" altLang="zh-CN" sz="2400" b="1">
                <a:latin typeface="黑体" panose="02010609060101010101" charset="-122"/>
                <a:ea typeface="黑体" panose="02010609060101010101" charset="-122"/>
              </a:rPr>
              <a:t>1.</a:t>
            </a:r>
            <a:r>
              <a:rPr lang="en-US" altLang="zh-CN" sz="2400" b="1" dirty="0">
                <a:latin typeface="宋体" panose="02010600030101010101" pitchFamily="2" charset="-122"/>
              </a:rPr>
              <a:t> </a:t>
            </a:r>
            <a:r>
              <a:rPr lang="zh-CN" altLang="en-US" sz="2400" b="1" dirty="0">
                <a:latin typeface="宋体" panose="02010600030101010101" pitchFamily="2" charset="-122"/>
              </a:rPr>
              <a:t>与金属反应</a:t>
            </a:r>
            <a:endParaRPr lang="zh-CN" altLang="en-US" sz="2400" b="1" dirty="0">
              <a:latin typeface="Times New Roman" panose="02020603050405020304" charset="0"/>
              <a:ea typeface="楷体_GB2312" pitchFamily="49" charset="-122"/>
            </a:endParaRPr>
          </a:p>
        </p:txBody>
      </p:sp>
      <p:graphicFrame>
        <p:nvGraphicFramePr>
          <p:cNvPr id="38916" name="表格 38915"/>
          <p:cNvGraphicFramePr/>
          <p:nvPr>
            <p:custDataLst>
              <p:tags r:id="rId1"/>
            </p:custDataLst>
          </p:nvPr>
        </p:nvGraphicFramePr>
        <p:xfrm>
          <a:off x="1079500" y="1562735"/>
          <a:ext cx="7174230" cy="2896235"/>
        </p:xfrm>
        <a:graphic>
          <a:graphicData uri="http://schemas.openxmlformats.org/drawingml/2006/table">
            <a:tbl>
              <a:tblPr/>
              <a:tblGrid>
                <a:gridCol w="2114550"/>
                <a:gridCol w="2561590"/>
                <a:gridCol w="2498090"/>
              </a:tblGrid>
              <a:tr h="60198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dirty="0"/>
                    </a:p>
                  </a:txBody>
                  <a:tcPr marL="68596" marR="68596" marT="34298" marB="3429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dirty="0"/>
                    </a:p>
                  </a:txBody>
                  <a:tcPr marL="68596" marR="68596" marT="34298" marB="342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dirty="0"/>
                    </a:p>
                  </a:txBody>
                  <a:tcPr marL="68596" marR="68596" marT="34298" marB="3429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9309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dirty="0"/>
                    </a:p>
                  </a:txBody>
                  <a:tcPr marL="68596" marR="68596" marT="34298" marB="3429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dirty="0"/>
                    </a:p>
                  </a:txBody>
                  <a:tcPr marL="68596" marR="68596" marT="34298" marB="342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dirty="0"/>
                    </a:p>
                  </a:txBody>
                  <a:tcPr marL="68596" marR="68596" marT="34298" marB="3429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498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dirty="0"/>
                    </a:p>
                  </a:txBody>
                  <a:tcPr marL="68596" marR="68596" marT="34298" marB="3429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dirty="0"/>
                    </a:p>
                  </a:txBody>
                  <a:tcPr marL="68596" marR="68596" marT="34298" marB="342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dirty="0"/>
                    </a:p>
                  </a:txBody>
                  <a:tcPr marL="68596" marR="68596" marT="34298" marB="3429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9245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dirty="0"/>
                    </a:p>
                  </a:txBody>
                  <a:tcPr marL="68596" marR="68596" marT="34298" marB="3429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dirty="0"/>
                    </a:p>
                  </a:txBody>
                  <a:tcPr marL="68596" marR="68596" marT="34298" marB="342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dirty="0"/>
                    </a:p>
                  </a:txBody>
                  <a:tcPr marL="68596" marR="68596" marT="34298" marB="3429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937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dirty="0"/>
                    </a:p>
                  </a:txBody>
                  <a:tcPr marL="68596" marR="68596" marT="34298" marB="34298">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dirty="0"/>
                    </a:p>
                  </a:txBody>
                  <a:tcPr marL="68596" marR="68596" marT="34298" marB="3429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dirty="0"/>
                    </a:p>
                  </a:txBody>
                  <a:tcPr marL="68596" marR="68596" marT="34298" marB="3429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8942" name="文本框 38941"/>
          <p:cNvSpPr txBox="1"/>
          <p:nvPr/>
        </p:nvSpPr>
        <p:spPr>
          <a:xfrm>
            <a:off x="3492472" y="1654187"/>
            <a:ext cx="1477930" cy="398780"/>
          </a:xfrm>
          <a:prstGeom prst="rect">
            <a:avLst/>
          </a:prstGeom>
          <a:noFill/>
          <a:ln w="34925">
            <a:noFill/>
          </a:ln>
        </p:spPr>
        <p:txBody>
          <a:bodyPr>
            <a:spAutoFit/>
          </a:bodyPr>
          <a:p>
            <a:pPr lvl="0" algn="ctr">
              <a:buClrTx/>
              <a:buSzTx/>
              <a:buFontTx/>
            </a:pPr>
            <a:r>
              <a:rPr lang="zh-CN" altLang="en-US" b="1" dirty="0">
                <a:solidFill>
                  <a:srgbClr val="003300"/>
                </a:solidFill>
                <a:latin typeface="宋体" panose="02010600030101010101" pitchFamily="2" charset="-122"/>
                <a:sym typeface="+mn-ea"/>
              </a:rPr>
              <a:t>铜和稀硝酸</a:t>
            </a:r>
            <a:endParaRPr lang="zh-CN" altLang="en-US" b="1" dirty="0">
              <a:solidFill>
                <a:srgbClr val="003300"/>
              </a:solidFill>
              <a:latin typeface="宋体" panose="02010600030101010101" pitchFamily="2" charset="-122"/>
              <a:sym typeface="+mn-ea"/>
            </a:endParaRPr>
          </a:p>
        </p:txBody>
      </p:sp>
      <p:sp>
        <p:nvSpPr>
          <p:cNvPr id="38943" name="文本框 38942"/>
          <p:cNvSpPr txBox="1"/>
          <p:nvPr/>
        </p:nvSpPr>
        <p:spPr>
          <a:xfrm>
            <a:off x="1925222" y="2248283"/>
            <a:ext cx="843171" cy="337185"/>
          </a:xfrm>
          <a:prstGeom prst="rect">
            <a:avLst/>
          </a:prstGeom>
          <a:noFill/>
          <a:ln w="34925">
            <a:noFill/>
          </a:ln>
        </p:spPr>
        <p:txBody>
          <a:bodyPr>
            <a:spAutoFit/>
          </a:bodyPr>
          <a:p>
            <a:pPr algn="ctr"/>
            <a:r>
              <a:rPr lang="zh-CN" altLang="en-US" b="1" dirty="0">
                <a:solidFill>
                  <a:srgbClr val="003300"/>
                </a:solidFill>
                <a:latin typeface="宋体" panose="02010600030101010101" pitchFamily="2" charset="-122"/>
                <a:cs typeface="宋体" panose="02010600030101010101" pitchFamily="2" charset="-122"/>
              </a:rPr>
              <a:t>铜片</a:t>
            </a:r>
            <a:r>
              <a:rPr lang="zh-CN" altLang="en-US" b="1" dirty="0">
                <a:solidFill>
                  <a:srgbClr val="66FFFF"/>
                </a:solidFill>
                <a:latin typeface="宋体" panose="02010600030101010101" pitchFamily="2" charset="-122"/>
                <a:cs typeface="宋体" panose="02010600030101010101" pitchFamily="2" charset="-122"/>
              </a:rPr>
              <a:t> </a:t>
            </a:r>
            <a:endParaRPr lang="zh-CN" altLang="en-US" b="1" dirty="0">
              <a:solidFill>
                <a:srgbClr val="66FFFF"/>
              </a:solidFill>
              <a:latin typeface="宋体" panose="02010600030101010101" pitchFamily="2" charset="-122"/>
              <a:cs typeface="宋体" panose="02010600030101010101" pitchFamily="2" charset="-122"/>
            </a:endParaRPr>
          </a:p>
        </p:txBody>
      </p:sp>
      <p:sp>
        <p:nvSpPr>
          <p:cNvPr id="38944" name="文本框 38943"/>
          <p:cNvSpPr txBox="1"/>
          <p:nvPr/>
        </p:nvSpPr>
        <p:spPr>
          <a:xfrm>
            <a:off x="1925222" y="2787942"/>
            <a:ext cx="918198" cy="337185"/>
          </a:xfrm>
          <a:prstGeom prst="rect">
            <a:avLst/>
          </a:prstGeom>
          <a:noFill/>
          <a:ln w="34925">
            <a:noFill/>
          </a:ln>
        </p:spPr>
        <p:txBody>
          <a:bodyPr>
            <a:spAutoFit/>
          </a:bodyPr>
          <a:p>
            <a:pPr algn="ctr"/>
            <a:r>
              <a:rPr lang="zh-CN" altLang="en-US" b="1" dirty="0">
                <a:solidFill>
                  <a:srgbClr val="003300"/>
                </a:solidFill>
                <a:latin typeface="宋体" panose="02010600030101010101" pitchFamily="2" charset="-122"/>
              </a:rPr>
              <a:t>溶液</a:t>
            </a:r>
            <a:endParaRPr lang="zh-CN" altLang="en-US" b="1" dirty="0">
              <a:solidFill>
                <a:srgbClr val="003300"/>
              </a:solidFill>
              <a:latin typeface="宋体" panose="02010600030101010101" pitchFamily="2" charset="-122"/>
            </a:endParaRPr>
          </a:p>
        </p:txBody>
      </p:sp>
      <p:sp>
        <p:nvSpPr>
          <p:cNvPr id="38945" name="文本框 38944"/>
          <p:cNvSpPr txBox="1"/>
          <p:nvPr/>
        </p:nvSpPr>
        <p:spPr>
          <a:xfrm>
            <a:off x="1709666" y="3275027"/>
            <a:ext cx="1296911" cy="337185"/>
          </a:xfrm>
          <a:prstGeom prst="rect">
            <a:avLst/>
          </a:prstGeom>
          <a:noFill/>
          <a:ln w="34925">
            <a:noFill/>
          </a:ln>
        </p:spPr>
        <p:txBody>
          <a:bodyPr>
            <a:spAutoFit/>
          </a:bodyPr>
          <a:p>
            <a:pPr algn="ctr"/>
            <a:r>
              <a:rPr lang="zh-CN" altLang="en-US" b="1" dirty="0">
                <a:solidFill>
                  <a:srgbClr val="003300"/>
                </a:solidFill>
                <a:latin typeface="宋体" panose="02010600030101010101" pitchFamily="2" charset="-122"/>
              </a:rPr>
              <a:t>气体颜色</a:t>
            </a:r>
            <a:endParaRPr lang="zh-CN" altLang="en-US" b="1" dirty="0">
              <a:solidFill>
                <a:srgbClr val="003300"/>
              </a:solidFill>
              <a:latin typeface="宋体" panose="02010600030101010101" pitchFamily="2" charset="-122"/>
            </a:endParaRPr>
          </a:p>
        </p:txBody>
      </p:sp>
      <p:sp>
        <p:nvSpPr>
          <p:cNvPr id="38946" name="文本框 38945"/>
          <p:cNvSpPr txBox="1"/>
          <p:nvPr/>
        </p:nvSpPr>
        <p:spPr>
          <a:xfrm>
            <a:off x="1439328" y="3869296"/>
            <a:ext cx="1944770" cy="337185"/>
          </a:xfrm>
          <a:prstGeom prst="rect">
            <a:avLst/>
          </a:prstGeom>
          <a:noFill/>
          <a:ln w="34925">
            <a:noFill/>
          </a:ln>
        </p:spPr>
        <p:txBody>
          <a:bodyPr>
            <a:spAutoFit/>
          </a:bodyPr>
          <a:p>
            <a:pPr algn="ctr"/>
            <a:r>
              <a:rPr lang="zh-CN" altLang="en-US" b="1" dirty="0">
                <a:solidFill>
                  <a:srgbClr val="003300"/>
                </a:solidFill>
                <a:latin typeface="宋体" panose="02010600030101010101" pitchFamily="2" charset="-122"/>
              </a:rPr>
              <a:t>反应剧烈程度</a:t>
            </a:r>
            <a:endParaRPr lang="zh-CN" altLang="en-US" b="1" dirty="0">
              <a:solidFill>
                <a:srgbClr val="003300"/>
              </a:solidFill>
              <a:latin typeface="宋体" panose="02010600030101010101" pitchFamily="2" charset="-122"/>
            </a:endParaRPr>
          </a:p>
        </p:txBody>
      </p:sp>
      <p:sp>
        <p:nvSpPr>
          <p:cNvPr id="38947" name="文本框 38946"/>
          <p:cNvSpPr txBox="1"/>
          <p:nvPr/>
        </p:nvSpPr>
        <p:spPr>
          <a:xfrm>
            <a:off x="5707620" y="1646567"/>
            <a:ext cx="1781615" cy="414020"/>
          </a:xfrm>
          <a:prstGeom prst="rect">
            <a:avLst/>
          </a:prstGeom>
          <a:noFill/>
          <a:ln w="34925">
            <a:noFill/>
          </a:ln>
        </p:spPr>
        <p:txBody>
          <a:bodyPr>
            <a:spAutoFit/>
          </a:bodyPr>
          <a:p>
            <a:pPr lvl="0" algn="ctr">
              <a:buClrTx/>
              <a:buSzTx/>
              <a:buFontTx/>
            </a:pPr>
            <a:r>
              <a:rPr lang="zh-CN" altLang="en-US" b="1" dirty="0">
                <a:solidFill>
                  <a:srgbClr val="003300"/>
                </a:solidFill>
                <a:latin typeface="宋体" panose="02010600030101010101" pitchFamily="2" charset="-122"/>
                <a:sym typeface="+mn-ea"/>
              </a:rPr>
              <a:t>铜和浓硝酸</a:t>
            </a:r>
            <a:endParaRPr lang="zh-CN" altLang="en-US" b="1" dirty="0">
              <a:solidFill>
                <a:srgbClr val="003300"/>
              </a:solidFill>
              <a:latin typeface="宋体" panose="02010600030101010101" pitchFamily="2" charset="-122"/>
              <a:sym typeface="+mn-ea"/>
            </a:endParaRPr>
          </a:p>
        </p:txBody>
      </p:sp>
      <p:sp>
        <p:nvSpPr>
          <p:cNvPr id="38948" name="文本框 38947"/>
          <p:cNvSpPr txBox="1"/>
          <p:nvPr/>
        </p:nvSpPr>
        <p:spPr>
          <a:xfrm>
            <a:off x="3546063" y="2176700"/>
            <a:ext cx="1616077" cy="583565"/>
          </a:xfrm>
          <a:prstGeom prst="rect">
            <a:avLst/>
          </a:prstGeom>
          <a:noFill/>
          <a:ln w="34925">
            <a:noFill/>
          </a:ln>
        </p:spPr>
        <p:txBody>
          <a:bodyPr>
            <a:spAutoFit/>
          </a:bodyPr>
          <a:p>
            <a:pPr algn="ctr"/>
            <a:r>
              <a:rPr lang="zh-CN" altLang="en-US" b="1" dirty="0">
                <a:solidFill>
                  <a:srgbClr val="000000"/>
                </a:solidFill>
                <a:latin typeface="宋体" panose="02010600030101010101" pitchFamily="2" charset="-122"/>
              </a:rPr>
              <a:t>表面有气泡产生</a:t>
            </a:r>
            <a:endParaRPr lang="zh-CN" altLang="en-US" b="1" dirty="0">
              <a:solidFill>
                <a:srgbClr val="000000"/>
              </a:solidFill>
              <a:latin typeface="宋体" panose="02010600030101010101" pitchFamily="2" charset="-122"/>
            </a:endParaRPr>
          </a:p>
          <a:p>
            <a:pPr algn="ctr"/>
            <a:r>
              <a:rPr lang="zh-CN" altLang="en-US" b="1" dirty="0">
                <a:solidFill>
                  <a:srgbClr val="000000"/>
                </a:solidFill>
                <a:latin typeface="宋体" panose="02010600030101010101" pitchFamily="2" charset="-122"/>
              </a:rPr>
              <a:t>，速率较慢</a:t>
            </a:r>
            <a:endParaRPr lang="zh-CN" altLang="en-US" b="1" dirty="0">
              <a:solidFill>
                <a:srgbClr val="000000"/>
              </a:solidFill>
              <a:latin typeface="宋体" panose="02010600030101010101" pitchFamily="2" charset="-122"/>
            </a:endParaRPr>
          </a:p>
        </p:txBody>
      </p:sp>
      <p:sp>
        <p:nvSpPr>
          <p:cNvPr id="38949" name="文本框 38948"/>
          <p:cNvSpPr txBox="1"/>
          <p:nvPr/>
        </p:nvSpPr>
        <p:spPr>
          <a:xfrm>
            <a:off x="3168542" y="2787942"/>
            <a:ext cx="2392556" cy="414020"/>
          </a:xfrm>
          <a:prstGeom prst="rect">
            <a:avLst/>
          </a:prstGeom>
          <a:noFill/>
          <a:ln w="34925">
            <a:noFill/>
          </a:ln>
        </p:spPr>
        <p:txBody>
          <a:bodyPr>
            <a:spAutoFit/>
          </a:bodyPr>
          <a:p>
            <a:pPr lvl="0" algn="ctr">
              <a:buClrTx/>
              <a:buSzTx/>
              <a:buFontTx/>
            </a:pPr>
            <a:r>
              <a:rPr lang="zh-CN" altLang="en-US" b="1" dirty="0">
                <a:solidFill>
                  <a:srgbClr val="000000"/>
                </a:solidFill>
                <a:latin typeface="宋体" panose="02010600030101010101" pitchFamily="2" charset="-122"/>
                <a:sym typeface="+mn-ea"/>
              </a:rPr>
              <a:t>由无色变为蓝色</a:t>
            </a:r>
            <a:endParaRPr lang="zh-CN" altLang="en-US" b="1" dirty="0">
              <a:solidFill>
                <a:srgbClr val="000000"/>
              </a:solidFill>
              <a:latin typeface="宋体" panose="02010600030101010101" pitchFamily="2" charset="-122"/>
              <a:sym typeface="+mn-ea"/>
            </a:endParaRPr>
          </a:p>
        </p:txBody>
      </p:sp>
      <p:sp>
        <p:nvSpPr>
          <p:cNvPr id="38950" name="文本框 38949"/>
          <p:cNvSpPr txBox="1"/>
          <p:nvPr/>
        </p:nvSpPr>
        <p:spPr>
          <a:xfrm>
            <a:off x="3437690" y="3275027"/>
            <a:ext cx="1843543" cy="460375"/>
          </a:xfrm>
          <a:prstGeom prst="rect">
            <a:avLst/>
          </a:prstGeom>
          <a:noFill/>
          <a:ln w="34925">
            <a:noFill/>
          </a:ln>
        </p:spPr>
        <p:txBody>
          <a:bodyPr>
            <a:spAutoFit/>
          </a:bodyPr>
          <a:p>
            <a:pPr lvl="0" algn="ctr">
              <a:buClrTx/>
              <a:buSzTx/>
              <a:buFontTx/>
            </a:pPr>
            <a:r>
              <a:rPr lang="zh-CN" altLang="en-US" b="1" dirty="0">
                <a:solidFill>
                  <a:srgbClr val="000000"/>
                </a:solidFill>
                <a:latin typeface="宋体" panose="02010600030101010101" pitchFamily="2" charset="-122"/>
                <a:sym typeface="+mn-ea"/>
              </a:rPr>
              <a:t>有无色气体产生，</a:t>
            </a:r>
            <a:endParaRPr lang="zh-CN" altLang="en-US" b="1" dirty="0">
              <a:solidFill>
                <a:srgbClr val="000000"/>
              </a:solidFill>
              <a:latin typeface="宋体" panose="02010600030101010101" pitchFamily="2" charset="-122"/>
              <a:sym typeface="+mn-ea"/>
            </a:endParaRPr>
          </a:p>
          <a:p>
            <a:pPr lvl="0" algn="ctr">
              <a:buClrTx/>
              <a:buSzTx/>
              <a:buFontTx/>
            </a:pPr>
            <a:r>
              <a:rPr lang="zh-CN" altLang="en-US" b="1" dirty="0">
                <a:solidFill>
                  <a:srgbClr val="000000"/>
                </a:solidFill>
                <a:latin typeface="宋体" panose="02010600030101010101" pitchFamily="2" charset="-122"/>
                <a:sym typeface="+mn-ea"/>
              </a:rPr>
              <a:t>遇空气变红棕色</a:t>
            </a:r>
            <a:endParaRPr lang="zh-CN" altLang="en-US" b="1" dirty="0">
              <a:solidFill>
                <a:srgbClr val="000000"/>
              </a:solidFill>
              <a:latin typeface="宋体" panose="02010600030101010101" pitchFamily="2" charset="-122"/>
              <a:sym typeface="+mn-ea"/>
            </a:endParaRPr>
          </a:p>
        </p:txBody>
      </p:sp>
      <p:sp>
        <p:nvSpPr>
          <p:cNvPr id="38951" name="文本框 38950"/>
          <p:cNvSpPr txBox="1"/>
          <p:nvPr/>
        </p:nvSpPr>
        <p:spPr>
          <a:xfrm>
            <a:off x="3437690" y="3928507"/>
            <a:ext cx="1801860" cy="414020"/>
          </a:xfrm>
          <a:prstGeom prst="rect">
            <a:avLst/>
          </a:prstGeom>
          <a:noFill/>
          <a:ln w="34925">
            <a:noFill/>
          </a:ln>
        </p:spPr>
        <p:txBody>
          <a:bodyPr>
            <a:spAutoFit/>
          </a:bodyPr>
          <a:p>
            <a:pPr lvl="0" algn="ctr">
              <a:buClrTx/>
              <a:buSzTx/>
              <a:buFontTx/>
            </a:pPr>
            <a:r>
              <a:rPr lang="zh-CN" altLang="en-US" b="1" dirty="0">
                <a:solidFill>
                  <a:srgbClr val="000000"/>
                </a:solidFill>
                <a:latin typeface="宋体" panose="02010600030101010101" pitchFamily="2" charset="-122"/>
                <a:sym typeface="+mn-ea"/>
              </a:rPr>
              <a:t>反应较缓慢</a:t>
            </a:r>
            <a:endParaRPr lang="zh-CN" altLang="en-US" b="1" dirty="0">
              <a:solidFill>
                <a:srgbClr val="000000"/>
              </a:solidFill>
              <a:latin typeface="宋体" panose="02010600030101010101" pitchFamily="2" charset="-122"/>
              <a:sym typeface="+mn-ea"/>
            </a:endParaRPr>
          </a:p>
        </p:txBody>
      </p:sp>
      <p:sp>
        <p:nvSpPr>
          <p:cNvPr id="38952" name="文本框 38951"/>
          <p:cNvSpPr txBox="1"/>
          <p:nvPr/>
        </p:nvSpPr>
        <p:spPr>
          <a:xfrm>
            <a:off x="5544185" y="2204085"/>
            <a:ext cx="2141220" cy="583565"/>
          </a:xfrm>
          <a:prstGeom prst="rect">
            <a:avLst/>
          </a:prstGeom>
          <a:noFill/>
          <a:ln w="34925">
            <a:noFill/>
          </a:ln>
        </p:spPr>
        <p:txBody>
          <a:bodyPr wrap="square">
            <a:spAutoFit/>
          </a:bodyPr>
          <a:p>
            <a:pPr lvl="0" algn="ctr">
              <a:buClrTx/>
              <a:buSzTx/>
              <a:buFontTx/>
            </a:pPr>
            <a:r>
              <a:rPr lang="zh-CN" altLang="en-US" b="1" dirty="0">
                <a:solidFill>
                  <a:srgbClr val="003300"/>
                </a:solidFill>
                <a:latin typeface="宋体" panose="02010600030101010101" pitchFamily="2" charset="-122"/>
                <a:sym typeface="+mn-ea"/>
              </a:rPr>
              <a:t>表面有气泡产生</a:t>
            </a:r>
            <a:endParaRPr lang="zh-CN" altLang="en-US" b="1" dirty="0">
              <a:solidFill>
                <a:srgbClr val="003300"/>
              </a:solidFill>
              <a:latin typeface="宋体" panose="02010600030101010101" pitchFamily="2" charset="-122"/>
              <a:sym typeface="+mn-ea"/>
            </a:endParaRPr>
          </a:p>
          <a:p>
            <a:pPr lvl="0" algn="ctr">
              <a:buClrTx/>
              <a:buSzTx/>
              <a:buFontTx/>
            </a:pPr>
            <a:r>
              <a:rPr lang="zh-CN" altLang="en-US" b="1" dirty="0">
                <a:solidFill>
                  <a:srgbClr val="003300"/>
                </a:solidFill>
                <a:latin typeface="宋体" panose="02010600030101010101" pitchFamily="2" charset="-122"/>
                <a:sym typeface="+mn-ea"/>
              </a:rPr>
              <a:t>，速率较快</a:t>
            </a:r>
            <a:endParaRPr lang="zh-CN" altLang="en-US" b="1" dirty="0">
              <a:solidFill>
                <a:srgbClr val="003300"/>
              </a:solidFill>
              <a:latin typeface="宋体" panose="02010600030101010101" pitchFamily="2" charset="-122"/>
              <a:sym typeface="+mn-ea"/>
            </a:endParaRPr>
          </a:p>
        </p:txBody>
      </p:sp>
      <p:sp>
        <p:nvSpPr>
          <p:cNvPr id="38953" name="文本框 38952"/>
          <p:cNvSpPr txBox="1"/>
          <p:nvPr/>
        </p:nvSpPr>
        <p:spPr>
          <a:xfrm>
            <a:off x="5490834" y="2787942"/>
            <a:ext cx="2013844" cy="737235"/>
          </a:xfrm>
          <a:prstGeom prst="rect">
            <a:avLst/>
          </a:prstGeom>
          <a:noFill/>
          <a:ln w="34925">
            <a:noFill/>
          </a:ln>
        </p:spPr>
        <p:txBody>
          <a:bodyPr>
            <a:spAutoFit/>
          </a:bodyPr>
          <a:p>
            <a:pPr lvl="0" algn="ctr">
              <a:buClrTx/>
              <a:buSzTx/>
              <a:buFontTx/>
            </a:pPr>
            <a:r>
              <a:rPr lang="zh-CN" altLang="en-US" b="1" dirty="0">
                <a:solidFill>
                  <a:srgbClr val="000000"/>
                </a:solidFill>
                <a:latin typeface="宋体" panose="02010600030101010101" pitchFamily="2" charset="-122"/>
                <a:sym typeface="+mn-ea"/>
              </a:rPr>
              <a:t>由无色变为蓝色</a:t>
            </a:r>
            <a:endParaRPr lang="zh-CN" altLang="en-US" b="1" dirty="0">
              <a:solidFill>
                <a:srgbClr val="000000"/>
              </a:solidFill>
              <a:latin typeface="宋体" panose="02010600030101010101" pitchFamily="2" charset="-122"/>
              <a:sym typeface="+mn-ea"/>
            </a:endParaRPr>
          </a:p>
        </p:txBody>
      </p:sp>
      <p:sp>
        <p:nvSpPr>
          <p:cNvPr id="38954" name="文本框 38953"/>
          <p:cNvSpPr txBox="1"/>
          <p:nvPr/>
        </p:nvSpPr>
        <p:spPr>
          <a:xfrm>
            <a:off x="5544185" y="3382010"/>
            <a:ext cx="2140585" cy="337185"/>
          </a:xfrm>
          <a:prstGeom prst="rect">
            <a:avLst/>
          </a:prstGeom>
          <a:noFill/>
          <a:ln w="34925">
            <a:noFill/>
          </a:ln>
        </p:spPr>
        <p:txBody>
          <a:bodyPr wrap="square">
            <a:spAutoFit/>
          </a:bodyPr>
          <a:p>
            <a:pPr lvl="0" algn="ctr">
              <a:buClrTx/>
              <a:buSzTx/>
              <a:buFontTx/>
            </a:pPr>
            <a:r>
              <a:rPr lang="zh-CN" altLang="en-US" b="1" dirty="0">
                <a:solidFill>
                  <a:srgbClr val="000000"/>
                </a:solidFill>
                <a:latin typeface="宋体" panose="02010600030101010101" pitchFamily="2" charset="-122"/>
                <a:sym typeface="+mn-ea"/>
              </a:rPr>
              <a:t>有红棕色气体产生</a:t>
            </a:r>
            <a:endParaRPr lang="zh-CN" altLang="en-US" b="1" dirty="0">
              <a:solidFill>
                <a:srgbClr val="000000"/>
              </a:solidFill>
              <a:latin typeface="宋体" panose="02010600030101010101" pitchFamily="2" charset="-122"/>
              <a:sym typeface="+mn-ea"/>
            </a:endParaRPr>
          </a:p>
        </p:txBody>
      </p:sp>
      <p:sp>
        <p:nvSpPr>
          <p:cNvPr id="38955" name="文本框 38954"/>
          <p:cNvSpPr txBox="1"/>
          <p:nvPr/>
        </p:nvSpPr>
        <p:spPr>
          <a:xfrm>
            <a:off x="5707581" y="3869296"/>
            <a:ext cx="1477930" cy="737235"/>
          </a:xfrm>
          <a:prstGeom prst="rect">
            <a:avLst/>
          </a:prstGeom>
          <a:noFill/>
          <a:ln w="34925">
            <a:noFill/>
          </a:ln>
        </p:spPr>
        <p:txBody>
          <a:bodyPr>
            <a:spAutoFit/>
          </a:bodyPr>
          <a:p>
            <a:pPr lvl="0" algn="ctr">
              <a:buClrTx/>
              <a:buSzTx/>
              <a:buFontTx/>
            </a:pPr>
            <a:r>
              <a:rPr lang="zh-CN" altLang="en-US" b="1" dirty="0">
                <a:solidFill>
                  <a:srgbClr val="000000"/>
                </a:solidFill>
                <a:latin typeface="宋体" panose="02010600030101010101" pitchFamily="2" charset="-122"/>
                <a:sym typeface="+mn-ea"/>
              </a:rPr>
              <a:t>反应较剧烈</a:t>
            </a:r>
            <a:endParaRPr lang="zh-CN" altLang="en-US" b="1" dirty="0">
              <a:solidFill>
                <a:srgbClr val="000000"/>
              </a:solidFill>
              <a:latin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8916"/>
                                        </p:tgtEl>
                                        <p:attrNameLst>
                                          <p:attrName>style.visibility</p:attrName>
                                        </p:attrNameLst>
                                      </p:cBhvr>
                                      <p:to>
                                        <p:strVal val="visible"/>
                                      </p:to>
                                    </p:set>
                                    <p:anim calcmode="lin" valueType="num">
                                      <p:cBhvr>
                                        <p:cTn id="12" dur="1000" fill="hold"/>
                                        <p:tgtEl>
                                          <p:spTgt spid="38916"/>
                                        </p:tgtEl>
                                        <p:attrNameLst>
                                          <p:attrName>ppt_w</p:attrName>
                                        </p:attrNameLst>
                                      </p:cBhvr>
                                      <p:tavLst>
                                        <p:tav tm="0">
                                          <p:val>
                                            <p:strVal val="#ppt_w*0.70"/>
                                          </p:val>
                                        </p:tav>
                                        <p:tav tm="100000">
                                          <p:val>
                                            <p:strVal val="#ppt_w"/>
                                          </p:val>
                                        </p:tav>
                                      </p:tavLst>
                                    </p:anim>
                                    <p:anim calcmode="lin" valueType="num">
                                      <p:cBhvr>
                                        <p:cTn id="13" dur="1000" fill="hold"/>
                                        <p:tgtEl>
                                          <p:spTgt spid="38916"/>
                                        </p:tgtEl>
                                        <p:attrNameLst>
                                          <p:attrName>ppt_h</p:attrName>
                                        </p:attrNameLst>
                                      </p:cBhvr>
                                      <p:tavLst>
                                        <p:tav tm="0">
                                          <p:val>
                                            <p:strVal val="#ppt_h"/>
                                          </p:val>
                                        </p:tav>
                                        <p:tav tm="100000">
                                          <p:val>
                                            <p:strVal val="#ppt_h"/>
                                          </p:val>
                                        </p:tav>
                                      </p:tavLst>
                                    </p:anim>
                                    <p:animEffect transition="in" filter="fade">
                                      <p:cBhvr>
                                        <p:cTn id="14" dur="1000"/>
                                        <p:tgtEl>
                                          <p:spTgt spid="38916"/>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38942"/>
                                        </p:tgtEl>
                                        <p:attrNameLst>
                                          <p:attrName>style.visibility</p:attrName>
                                        </p:attrNameLst>
                                      </p:cBhvr>
                                      <p:to>
                                        <p:strVal val="visible"/>
                                      </p:to>
                                    </p:set>
                                    <p:anim calcmode="lin" valueType="num">
                                      <p:cBhvr>
                                        <p:cTn id="19" dur="500" fill="hold"/>
                                        <p:tgtEl>
                                          <p:spTgt spid="3894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8942"/>
                                        </p:tgtEl>
                                        <p:attrNameLst>
                                          <p:attrName>ppt_y</p:attrName>
                                        </p:attrNameLst>
                                      </p:cBhvr>
                                      <p:tavLst>
                                        <p:tav tm="0">
                                          <p:val>
                                            <p:strVal val="#ppt_y"/>
                                          </p:val>
                                        </p:tav>
                                        <p:tav tm="100000">
                                          <p:val>
                                            <p:strVal val="#ppt_y"/>
                                          </p:val>
                                        </p:tav>
                                      </p:tavLst>
                                    </p:anim>
                                    <p:anim calcmode="lin" valueType="num">
                                      <p:cBhvr>
                                        <p:cTn id="21" dur="500" fill="hold"/>
                                        <p:tgtEl>
                                          <p:spTgt spid="3894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894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8942"/>
                                        </p:tgtEl>
                                      </p:cBhvr>
                                    </p:animEffect>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38943"/>
                                        </p:tgtEl>
                                        <p:attrNameLst>
                                          <p:attrName>style.visibility</p:attrName>
                                        </p:attrNameLst>
                                      </p:cBhvr>
                                      <p:to>
                                        <p:strVal val="visible"/>
                                      </p:to>
                                    </p:set>
                                    <p:animEffect transition="in" filter="fade">
                                      <p:cBhvr>
                                        <p:cTn id="28" dur="1000"/>
                                        <p:tgtEl>
                                          <p:spTgt spid="38943"/>
                                        </p:tgtEl>
                                      </p:cBhvr>
                                    </p:animEffect>
                                    <p:anim calcmode="lin" valueType="num">
                                      <p:cBhvr>
                                        <p:cTn id="29" dur="1000" fill="hold"/>
                                        <p:tgtEl>
                                          <p:spTgt spid="38943"/>
                                        </p:tgtEl>
                                        <p:attrNameLst>
                                          <p:attrName>style.rotation</p:attrName>
                                        </p:attrNameLst>
                                      </p:cBhvr>
                                      <p:tavLst>
                                        <p:tav tm="0">
                                          <p:val>
                                            <p:fltVal val="720.000000"/>
                                          </p:val>
                                        </p:tav>
                                        <p:tav tm="100000">
                                          <p:val>
                                            <p:fltVal val="0.000000"/>
                                          </p:val>
                                        </p:tav>
                                      </p:tavLst>
                                    </p:anim>
                                    <p:anim calcmode="lin" valueType="num">
                                      <p:cBhvr>
                                        <p:cTn id="30" dur="1000" fill="hold"/>
                                        <p:tgtEl>
                                          <p:spTgt spid="38943"/>
                                        </p:tgtEl>
                                        <p:attrNameLst>
                                          <p:attrName>ppt_h</p:attrName>
                                        </p:attrNameLst>
                                      </p:cBhvr>
                                      <p:tavLst>
                                        <p:tav tm="0">
                                          <p:val>
                                            <p:fltVal val="0.000000"/>
                                          </p:val>
                                        </p:tav>
                                        <p:tav tm="100000">
                                          <p:val>
                                            <p:strVal val="#ppt_h"/>
                                          </p:val>
                                        </p:tav>
                                      </p:tavLst>
                                    </p:anim>
                                    <p:anim calcmode="lin" valueType="num">
                                      <p:cBhvr>
                                        <p:cTn id="31" dur="1000" fill="hold"/>
                                        <p:tgtEl>
                                          <p:spTgt spid="38943"/>
                                        </p:tgtEl>
                                        <p:attrNameLst>
                                          <p:attrName>ppt_w</p:attrName>
                                        </p:attrNameLst>
                                      </p:cBhvr>
                                      <p:tavLst>
                                        <p:tav tm="0">
                                          <p:val>
                                            <p:fltVal val="0.000000"/>
                                          </p:val>
                                        </p:tav>
                                        <p:tav tm="100000">
                                          <p:val>
                                            <p:strVal val="#ppt_w"/>
                                          </p:val>
                                        </p:tav>
                                      </p:tavLst>
                                    </p:anim>
                                  </p:childTnLst>
                                </p:cTn>
                              </p:par>
                              <p:par>
                                <p:cTn id="32" presetID="35" presetClass="entr" presetSubtype="0" fill="hold" grpId="0" nodeType="withEffect">
                                  <p:stCondLst>
                                    <p:cond delay="0"/>
                                  </p:stCondLst>
                                  <p:childTnLst>
                                    <p:set>
                                      <p:cBhvr>
                                        <p:cTn id="33" dur="1" fill="hold">
                                          <p:stCondLst>
                                            <p:cond delay="0"/>
                                          </p:stCondLst>
                                        </p:cTn>
                                        <p:tgtEl>
                                          <p:spTgt spid="38944"/>
                                        </p:tgtEl>
                                        <p:attrNameLst>
                                          <p:attrName>style.visibility</p:attrName>
                                        </p:attrNameLst>
                                      </p:cBhvr>
                                      <p:to>
                                        <p:strVal val="visible"/>
                                      </p:to>
                                    </p:set>
                                    <p:animEffect transition="in" filter="fade">
                                      <p:cBhvr>
                                        <p:cTn id="34" dur="1000"/>
                                        <p:tgtEl>
                                          <p:spTgt spid="38944"/>
                                        </p:tgtEl>
                                      </p:cBhvr>
                                    </p:animEffect>
                                    <p:anim calcmode="lin" valueType="num">
                                      <p:cBhvr>
                                        <p:cTn id="35" dur="1000" fill="hold"/>
                                        <p:tgtEl>
                                          <p:spTgt spid="38944"/>
                                        </p:tgtEl>
                                        <p:attrNameLst>
                                          <p:attrName>style.rotation</p:attrName>
                                        </p:attrNameLst>
                                      </p:cBhvr>
                                      <p:tavLst>
                                        <p:tav tm="0">
                                          <p:val>
                                            <p:fltVal val="720.000000"/>
                                          </p:val>
                                        </p:tav>
                                        <p:tav tm="100000">
                                          <p:val>
                                            <p:fltVal val="0.000000"/>
                                          </p:val>
                                        </p:tav>
                                      </p:tavLst>
                                    </p:anim>
                                    <p:anim calcmode="lin" valueType="num">
                                      <p:cBhvr>
                                        <p:cTn id="36" dur="1000" fill="hold"/>
                                        <p:tgtEl>
                                          <p:spTgt spid="38944"/>
                                        </p:tgtEl>
                                        <p:attrNameLst>
                                          <p:attrName>ppt_h</p:attrName>
                                        </p:attrNameLst>
                                      </p:cBhvr>
                                      <p:tavLst>
                                        <p:tav tm="0">
                                          <p:val>
                                            <p:fltVal val="0.000000"/>
                                          </p:val>
                                        </p:tav>
                                        <p:tav tm="100000">
                                          <p:val>
                                            <p:strVal val="#ppt_h"/>
                                          </p:val>
                                        </p:tav>
                                      </p:tavLst>
                                    </p:anim>
                                    <p:anim calcmode="lin" valueType="num">
                                      <p:cBhvr>
                                        <p:cTn id="37" dur="1000" fill="hold"/>
                                        <p:tgtEl>
                                          <p:spTgt spid="38944"/>
                                        </p:tgtEl>
                                        <p:attrNameLst>
                                          <p:attrName>ppt_w</p:attrName>
                                        </p:attrNameLst>
                                      </p:cBhvr>
                                      <p:tavLst>
                                        <p:tav tm="0">
                                          <p:val>
                                            <p:fltVal val="0.000000"/>
                                          </p:val>
                                        </p:tav>
                                        <p:tav tm="100000">
                                          <p:val>
                                            <p:strVal val="#ppt_w"/>
                                          </p:val>
                                        </p:tav>
                                      </p:tavLst>
                                    </p:anim>
                                  </p:childTnLst>
                                </p:cTn>
                              </p:par>
                              <p:par>
                                <p:cTn id="38" presetID="35" presetClass="entr" presetSubtype="0" fill="hold" grpId="0" nodeType="withEffect">
                                  <p:stCondLst>
                                    <p:cond delay="0"/>
                                  </p:stCondLst>
                                  <p:childTnLst>
                                    <p:set>
                                      <p:cBhvr>
                                        <p:cTn id="39" dur="1" fill="hold">
                                          <p:stCondLst>
                                            <p:cond delay="0"/>
                                          </p:stCondLst>
                                        </p:cTn>
                                        <p:tgtEl>
                                          <p:spTgt spid="38945"/>
                                        </p:tgtEl>
                                        <p:attrNameLst>
                                          <p:attrName>style.visibility</p:attrName>
                                        </p:attrNameLst>
                                      </p:cBhvr>
                                      <p:to>
                                        <p:strVal val="visible"/>
                                      </p:to>
                                    </p:set>
                                    <p:animEffect transition="in" filter="fade">
                                      <p:cBhvr>
                                        <p:cTn id="40" dur="1000"/>
                                        <p:tgtEl>
                                          <p:spTgt spid="38945"/>
                                        </p:tgtEl>
                                      </p:cBhvr>
                                    </p:animEffect>
                                    <p:anim calcmode="lin" valueType="num">
                                      <p:cBhvr>
                                        <p:cTn id="41" dur="1000" fill="hold"/>
                                        <p:tgtEl>
                                          <p:spTgt spid="38945"/>
                                        </p:tgtEl>
                                        <p:attrNameLst>
                                          <p:attrName>style.rotation</p:attrName>
                                        </p:attrNameLst>
                                      </p:cBhvr>
                                      <p:tavLst>
                                        <p:tav tm="0">
                                          <p:val>
                                            <p:fltVal val="720.000000"/>
                                          </p:val>
                                        </p:tav>
                                        <p:tav tm="100000">
                                          <p:val>
                                            <p:fltVal val="0.000000"/>
                                          </p:val>
                                        </p:tav>
                                      </p:tavLst>
                                    </p:anim>
                                    <p:anim calcmode="lin" valueType="num">
                                      <p:cBhvr>
                                        <p:cTn id="42" dur="1000" fill="hold"/>
                                        <p:tgtEl>
                                          <p:spTgt spid="38945"/>
                                        </p:tgtEl>
                                        <p:attrNameLst>
                                          <p:attrName>ppt_h</p:attrName>
                                        </p:attrNameLst>
                                      </p:cBhvr>
                                      <p:tavLst>
                                        <p:tav tm="0">
                                          <p:val>
                                            <p:fltVal val="0.000000"/>
                                          </p:val>
                                        </p:tav>
                                        <p:tav tm="100000">
                                          <p:val>
                                            <p:strVal val="#ppt_h"/>
                                          </p:val>
                                        </p:tav>
                                      </p:tavLst>
                                    </p:anim>
                                    <p:anim calcmode="lin" valueType="num">
                                      <p:cBhvr>
                                        <p:cTn id="43" dur="1000" fill="hold"/>
                                        <p:tgtEl>
                                          <p:spTgt spid="38945"/>
                                        </p:tgtEl>
                                        <p:attrNameLst>
                                          <p:attrName>ppt_w</p:attrName>
                                        </p:attrNameLst>
                                      </p:cBhvr>
                                      <p:tavLst>
                                        <p:tav tm="0">
                                          <p:val>
                                            <p:fltVal val="0.000000"/>
                                          </p:val>
                                        </p:tav>
                                        <p:tav tm="100000">
                                          <p:val>
                                            <p:strVal val="#ppt_w"/>
                                          </p:val>
                                        </p:tav>
                                      </p:tavLst>
                                    </p:anim>
                                  </p:childTnLst>
                                </p:cTn>
                              </p:par>
                              <p:par>
                                <p:cTn id="44" presetID="35" presetClass="entr" presetSubtype="0" fill="hold" grpId="0" nodeType="withEffect">
                                  <p:stCondLst>
                                    <p:cond delay="0"/>
                                  </p:stCondLst>
                                  <p:childTnLst>
                                    <p:set>
                                      <p:cBhvr>
                                        <p:cTn id="45" dur="1" fill="hold">
                                          <p:stCondLst>
                                            <p:cond delay="0"/>
                                          </p:stCondLst>
                                        </p:cTn>
                                        <p:tgtEl>
                                          <p:spTgt spid="38946"/>
                                        </p:tgtEl>
                                        <p:attrNameLst>
                                          <p:attrName>style.visibility</p:attrName>
                                        </p:attrNameLst>
                                      </p:cBhvr>
                                      <p:to>
                                        <p:strVal val="visible"/>
                                      </p:to>
                                    </p:set>
                                    <p:animEffect transition="in" filter="fade">
                                      <p:cBhvr>
                                        <p:cTn id="46" dur="1000"/>
                                        <p:tgtEl>
                                          <p:spTgt spid="38946"/>
                                        </p:tgtEl>
                                      </p:cBhvr>
                                    </p:animEffect>
                                    <p:anim calcmode="lin" valueType="num">
                                      <p:cBhvr>
                                        <p:cTn id="47" dur="1000" fill="hold"/>
                                        <p:tgtEl>
                                          <p:spTgt spid="38946"/>
                                        </p:tgtEl>
                                        <p:attrNameLst>
                                          <p:attrName>style.rotation</p:attrName>
                                        </p:attrNameLst>
                                      </p:cBhvr>
                                      <p:tavLst>
                                        <p:tav tm="0">
                                          <p:val>
                                            <p:fltVal val="720.000000"/>
                                          </p:val>
                                        </p:tav>
                                        <p:tav tm="100000">
                                          <p:val>
                                            <p:fltVal val="0.000000"/>
                                          </p:val>
                                        </p:tav>
                                      </p:tavLst>
                                    </p:anim>
                                    <p:anim calcmode="lin" valueType="num">
                                      <p:cBhvr>
                                        <p:cTn id="48" dur="1000" fill="hold"/>
                                        <p:tgtEl>
                                          <p:spTgt spid="38946"/>
                                        </p:tgtEl>
                                        <p:attrNameLst>
                                          <p:attrName>ppt_h</p:attrName>
                                        </p:attrNameLst>
                                      </p:cBhvr>
                                      <p:tavLst>
                                        <p:tav tm="0">
                                          <p:val>
                                            <p:fltVal val="0.000000"/>
                                          </p:val>
                                        </p:tav>
                                        <p:tav tm="100000">
                                          <p:val>
                                            <p:strVal val="#ppt_h"/>
                                          </p:val>
                                        </p:tav>
                                      </p:tavLst>
                                    </p:anim>
                                    <p:anim calcmode="lin" valueType="num">
                                      <p:cBhvr>
                                        <p:cTn id="49" dur="1000" fill="hold"/>
                                        <p:tgtEl>
                                          <p:spTgt spid="38946"/>
                                        </p:tgtEl>
                                        <p:attrNameLst>
                                          <p:attrName>ppt_w</p:attrName>
                                        </p:attrNameLst>
                                      </p:cBhvr>
                                      <p:tavLst>
                                        <p:tav tm="0">
                                          <p:val>
                                            <p:fltVal val="0.000000"/>
                                          </p:val>
                                        </p:tav>
                                        <p:tav tm="100000">
                                          <p:val>
                                            <p:strVal val="#ppt_w"/>
                                          </p:val>
                                        </p:tav>
                                      </p:tavLst>
                                    </p:anim>
                                  </p:childTnLst>
                                </p:cTn>
                              </p:par>
                              <p:par>
                                <p:cTn id="50" presetID="41" presetClass="entr" presetSubtype="0" fill="hold" grpId="0" nodeType="withEffect">
                                  <p:stCondLst>
                                    <p:cond delay="0"/>
                                  </p:stCondLst>
                                  <p:iterate type="lt">
                                    <p:tmPct val="10000"/>
                                  </p:iterate>
                                  <p:childTnLst>
                                    <p:set>
                                      <p:cBhvr>
                                        <p:cTn id="51" dur="1" fill="hold">
                                          <p:stCondLst>
                                            <p:cond delay="0"/>
                                          </p:stCondLst>
                                        </p:cTn>
                                        <p:tgtEl>
                                          <p:spTgt spid="38947"/>
                                        </p:tgtEl>
                                        <p:attrNameLst>
                                          <p:attrName>style.visibility</p:attrName>
                                        </p:attrNameLst>
                                      </p:cBhvr>
                                      <p:to>
                                        <p:strVal val="visible"/>
                                      </p:to>
                                    </p:set>
                                    <p:anim calcmode="lin" valueType="num">
                                      <p:cBhvr>
                                        <p:cTn id="52" dur="500" fill="hold"/>
                                        <p:tgtEl>
                                          <p:spTgt spid="3894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8947"/>
                                        </p:tgtEl>
                                        <p:attrNameLst>
                                          <p:attrName>ppt_y</p:attrName>
                                        </p:attrNameLst>
                                      </p:cBhvr>
                                      <p:tavLst>
                                        <p:tav tm="0">
                                          <p:val>
                                            <p:strVal val="#ppt_y"/>
                                          </p:val>
                                        </p:tav>
                                        <p:tav tm="100000">
                                          <p:val>
                                            <p:strVal val="#ppt_y"/>
                                          </p:val>
                                        </p:tav>
                                      </p:tavLst>
                                    </p:anim>
                                    <p:anim calcmode="lin" valueType="num">
                                      <p:cBhvr>
                                        <p:cTn id="54" dur="500" fill="hold"/>
                                        <p:tgtEl>
                                          <p:spTgt spid="3894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894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8947"/>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8948"/>
                                        </p:tgtEl>
                                        <p:attrNameLst>
                                          <p:attrName>style.visibility</p:attrName>
                                        </p:attrNameLst>
                                      </p:cBhvr>
                                      <p:to>
                                        <p:strVal val="visible"/>
                                      </p:to>
                                    </p:set>
                                    <p:animEffect transition="in" filter="fade">
                                      <p:cBhvr>
                                        <p:cTn id="61" dur="1000"/>
                                        <p:tgtEl>
                                          <p:spTgt spid="38948"/>
                                        </p:tgtEl>
                                      </p:cBhvr>
                                    </p:animEffect>
                                    <p:anim calcmode="lin" valueType="num">
                                      <p:cBhvr>
                                        <p:cTn id="62" dur="1000" fill="hold"/>
                                        <p:tgtEl>
                                          <p:spTgt spid="38948"/>
                                        </p:tgtEl>
                                        <p:attrNameLst>
                                          <p:attrName>ppt_x</p:attrName>
                                        </p:attrNameLst>
                                      </p:cBhvr>
                                      <p:tavLst>
                                        <p:tav tm="0">
                                          <p:val>
                                            <p:strVal val="#ppt_x"/>
                                          </p:val>
                                        </p:tav>
                                        <p:tav tm="100000">
                                          <p:val>
                                            <p:strVal val="#ppt_x"/>
                                          </p:val>
                                        </p:tav>
                                      </p:tavLst>
                                    </p:anim>
                                    <p:anim calcmode="lin" valueType="num">
                                      <p:cBhvr>
                                        <p:cTn id="63" dur="1000" fill="hold"/>
                                        <p:tgtEl>
                                          <p:spTgt spid="3894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8949"/>
                                        </p:tgtEl>
                                        <p:attrNameLst>
                                          <p:attrName>style.visibility</p:attrName>
                                        </p:attrNameLst>
                                      </p:cBhvr>
                                      <p:to>
                                        <p:strVal val="visible"/>
                                      </p:to>
                                    </p:set>
                                    <p:animEffect transition="in" filter="fade">
                                      <p:cBhvr>
                                        <p:cTn id="68" dur="1000"/>
                                        <p:tgtEl>
                                          <p:spTgt spid="38949"/>
                                        </p:tgtEl>
                                      </p:cBhvr>
                                    </p:animEffect>
                                    <p:anim calcmode="lin" valueType="num">
                                      <p:cBhvr>
                                        <p:cTn id="69" dur="1000" fill="hold"/>
                                        <p:tgtEl>
                                          <p:spTgt spid="38949"/>
                                        </p:tgtEl>
                                        <p:attrNameLst>
                                          <p:attrName>ppt_x</p:attrName>
                                        </p:attrNameLst>
                                      </p:cBhvr>
                                      <p:tavLst>
                                        <p:tav tm="0">
                                          <p:val>
                                            <p:strVal val="#ppt_x"/>
                                          </p:val>
                                        </p:tav>
                                        <p:tav tm="100000">
                                          <p:val>
                                            <p:strVal val="#ppt_x"/>
                                          </p:val>
                                        </p:tav>
                                      </p:tavLst>
                                    </p:anim>
                                    <p:anim calcmode="lin" valueType="num">
                                      <p:cBhvr>
                                        <p:cTn id="70" dur="1000" fill="hold"/>
                                        <p:tgtEl>
                                          <p:spTgt spid="3894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8950"/>
                                        </p:tgtEl>
                                        <p:attrNameLst>
                                          <p:attrName>style.visibility</p:attrName>
                                        </p:attrNameLst>
                                      </p:cBhvr>
                                      <p:to>
                                        <p:strVal val="visible"/>
                                      </p:to>
                                    </p:set>
                                    <p:animEffect transition="in" filter="fade">
                                      <p:cBhvr>
                                        <p:cTn id="75" dur="1000"/>
                                        <p:tgtEl>
                                          <p:spTgt spid="38950"/>
                                        </p:tgtEl>
                                      </p:cBhvr>
                                    </p:animEffect>
                                    <p:anim calcmode="lin" valueType="num">
                                      <p:cBhvr>
                                        <p:cTn id="76" dur="1000" fill="hold"/>
                                        <p:tgtEl>
                                          <p:spTgt spid="38950"/>
                                        </p:tgtEl>
                                        <p:attrNameLst>
                                          <p:attrName>ppt_x</p:attrName>
                                        </p:attrNameLst>
                                      </p:cBhvr>
                                      <p:tavLst>
                                        <p:tav tm="0">
                                          <p:val>
                                            <p:strVal val="#ppt_x"/>
                                          </p:val>
                                        </p:tav>
                                        <p:tav tm="100000">
                                          <p:val>
                                            <p:strVal val="#ppt_x"/>
                                          </p:val>
                                        </p:tav>
                                      </p:tavLst>
                                    </p:anim>
                                    <p:anim calcmode="lin" valueType="num">
                                      <p:cBhvr>
                                        <p:cTn id="77" dur="1000" fill="hold"/>
                                        <p:tgtEl>
                                          <p:spTgt spid="3895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8951"/>
                                        </p:tgtEl>
                                        <p:attrNameLst>
                                          <p:attrName>style.visibility</p:attrName>
                                        </p:attrNameLst>
                                      </p:cBhvr>
                                      <p:to>
                                        <p:strVal val="visible"/>
                                      </p:to>
                                    </p:set>
                                    <p:animEffect transition="in" filter="fade">
                                      <p:cBhvr>
                                        <p:cTn id="82" dur="1000"/>
                                        <p:tgtEl>
                                          <p:spTgt spid="38951"/>
                                        </p:tgtEl>
                                      </p:cBhvr>
                                    </p:animEffect>
                                    <p:anim calcmode="lin" valueType="num">
                                      <p:cBhvr>
                                        <p:cTn id="83" dur="1000" fill="hold"/>
                                        <p:tgtEl>
                                          <p:spTgt spid="38951"/>
                                        </p:tgtEl>
                                        <p:attrNameLst>
                                          <p:attrName>ppt_x</p:attrName>
                                        </p:attrNameLst>
                                      </p:cBhvr>
                                      <p:tavLst>
                                        <p:tav tm="0">
                                          <p:val>
                                            <p:strVal val="#ppt_x"/>
                                          </p:val>
                                        </p:tav>
                                        <p:tav tm="100000">
                                          <p:val>
                                            <p:strVal val="#ppt_x"/>
                                          </p:val>
                                        </p:tav>
                                      </p:tavLst>
                                    </p:anim>
                                    <p:anim calcmode="lin" valueType="num">
                                      <p:cBhvr>
                                        <p:cTn id="84" dur="1000" fill="hold"/>
                                        <p:tgtEl>
                                          <p:spTgt spid="3895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8952"/>
                                        </p:tgtEl>
                                        <p:attrNameLst>
                                          <p:attrName>style.visibility</p:attrName>
                                        </p:attrNameLst>
                                      </p:cBhvr>
                                      <p:to>
                                        <p:strVal val="visible"/>
                                      </p:to>
                                    </p:set>
                                    <p:animEffect transition="in" filter="fade">
                                      <p:cBhvr>
                                        <p:cTn id="87" dur="1000"/>
                                        <p:tgtEl>
                                          <p:spTgt spid="38952"/>
                                        </p:tgtEl>
                                      </p:cBhvr>
                                    </p:animEffect>
                                    <p:anim calcmode="lin" valueType="num">
                                      <p:cBhvr>
                                        <p:cTn id="88" dur="1000" fill="hold"/>
                                        <p:tgtEl>
                                          <p:spTgt spid="38952"/>
                                        </p:tgtEl>
                                        <p:attrNameLst>
                                          <p:attrName>ppt_x</p:attrName>
                                        </p:attrNameLst>
                                      </p:cBhvr>
                                      <p:tavLst>
                                        <p:tav tm="0">
                                          <p:val>
                                            <p:strVal val="#ppt_x"/>
                                          </p:val>
                                        </p:tav>
                                        <p:tav tm="100000">
                                          <p:val>
                                            <p:strVal val="#ppt_x"/>
                                          </p:val>
                                        </p:tav>
                                      </p:tavLst>
                                    </p:anim>
                                    <p:anim calcmode="lin" valueType="num">
                                      <p:cBhvr>
                                        <p:cTn id="89" dur="1000" fill="hold"/>
                                        <p:tgtEl>
                                          <p:spTgt spid="3895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8953"/>
                                        </p:tgtEl>
                                        <p:attrNameLst>
                                          <p:attrName>style.visibility</p:attrName>
                                        </p:attrNameLst>
                                      </p:cBhvr>
                                      <p:to>
                                        <p:strVal val="visible"/>
                                      </p:to>
                                    </p:set>
                                    <p:animEffect transition="in" filter="fade">
                                      <p:cBhvr>
                                        <p:cTn id="92" dur="1000"/>
                                        <p:tgtEl>
                                          <p:spTgt spid="38953"/>
                                        </p:tgtEl>
                                      </p:cBhvr>
                                    </p:animEffect>
                                    <p:anim calcmode="lin" valueType="num">
                                      <p:cBhvr>
                                        <p:cTn id="93" dur="1000" fill="hold"/>
                                        <p:tgtEl>
                                          <p:spTgt spid="38953"/>
                                        </p:tgtEl>
                                        <p:attrNameLst>
                                          <p:attrName>ppt_x</p:attrName>
                                        </p:attrNameLst>
                                      </p:cBhvr>
                                      <p:tavLst>
                                        <p:tav tm="0">
                                          <p:val>
                                            <p:strVal val="#ppt_x"/>
                                          </p:val>
                                        </p:tav>
                                        <p:tav tm="100000">
                                          <p:val>
                                            <p:strVal val="#ppt_x"/>
                                          </p:val>
                                        </p:tav>
                                      </p:tavLst>
                                    </p:anim>
                                    <p:anim calcmode="lin" valueType="num">
                                      <p:cBhvr>
                                        <p:cTn id="94" dur="1000" fill="hold"/>
                                        <p:tgtEl>
                                          <p:spTgt spid="3895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8954"/>
                                        </p:tgtEl>
                                        <p:attrNameLst>
                                          <p:attrName>style.visibility</p:attrName>
                                        </p:attrNameLst>
                                      </p:cBhvr>
                                      <p:to>
                                        <p:strVal val="visible"/>
                                      </p:to>
                                    </p:set>
                                    <p:animEffect transition="in" filter="fade">
                                      <p:cBhvr>
                                        <p:cTn id="97" dur="1000"/>
                                        <p:tgtEl>
                                          <p:spTgt spid="38954"/>
                                        </p:tgtEl>
                                      </p:cBhvr>
                                    </p:animEffect>
                                    <p:anim calcmode="lin" valueType="num">
                                      <p:cBhvr>
                                        <p:cTn id="98" dur="1000" fill="hold"/>
                                        <p:tgtEl>
                                          <p:spTgt spid="38954"/>
                                        </p:tgtEl>
                                        <p:attrNameLst>
                                          <p:attrName>ppt_x</p:attrName>
                                        </p:attrNameLst>
                                      </p:cBhvr>
                                      <p:tavLst>
                                        <p:tav tm="0">
                                          <p:val>
                                            <p:strVal val="#ppt_x"/>
                                          </p:val>
                                        </p:tav>
                                        <p:tav tm="100000">
                                          <p:val>
                                            <p:strVal val="#ppt_x"/>
                                          </p:val>
                                        </p:tav>
                                      </p:tavLst>
                                    </p:anim>
                                    <p:anim calcmode="lin" valueType="num">
                                      <p:cBhvr>
                                        <p:cTn id="99" dur="1000" fill="hold"/>
                                        <p:tgtEl>
                                          <p:spTgt spid="3895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8955"/>
                                        </p:tgtEl>
                                        <p:attrNameLst>
                                          <p:attrName>style.visibility</p:attrName>
                                        </p:attrNameLst>
                                      </p:cBhvr>
                                      <p:to>
                                        <p:strVal val="visible"/>
                                      </p:to>
                                    </p:set>
                                    <p:animEffect transition="in" filter="fade">
                                      <p:cBhvr>
                                        <p:cTn id="102" dur="1000"/>
                                        <p:tgtEl>
                                          <p:spTgt spid="38955"/>
                                        </p:tgtEl>
                                      </p:cBhvr>
                                    </p:animEffect>
                                    <p:anim calcmode="lin" valueType="num">
                                      <p:cBhvr>
                                        <p:cTn id="103" dur="1000" fill="hold"/>
                                        <p:tgtEl>
                                          <p:spTgt spid="38955"/>
                                        </p:tgtEl>
                                        <p:attrNameLst>
                                          <p:attrName>ppt_x</p:attrName>
                                        </p:attrNameLst>
                                      </p:cBhvr>
                                      <p:tavLst>
                                        <p:tav tm="0">
                                          <p:val>
                                            <p:strVal val="#ppt_x"/>
                                          </p:val>
                                        </p:tav>
                                        <p:tav tm="100000">
                                          <p:val>
                                            <p:strVal val="#ppt_x"/>
                                          </p:val>
                                        </p:tav>
                                      </p:tavLst>
                                    </p:anim>
                                    <p:anim calcmode="lin" valueType="num">
                                      <p:cBhvr>
                                        <p:cTn id="104" dur="1000" fill="hold"/>
                                        <p:tgtEl>
                                          <p:spTgt spid="389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42" grpId="0"/>
      <p:bldP spid="38943" grpId="0"/>
      <p:bldP spid="38944" grpId="0"/>
      <p:bldP spid="38945" grpId="0"/>
      <p:bldP spid="38946" grpId="0"/>
      <p:bldP spid="38947" grpId="0"/>
      <p:bldP spid="38948" grpId="0"/>
      <p:bldP spid="38949" grpId="0"/>
      <p:bldP spid="38950" grpId="0"/>
      <p:bldP spid="38951" grpId="0"/>
      <p:bldP spid="38952" grpId="0"/>
      <p:bldP spid="38953" grpId="0"/>
      <p:bldP spid="38954" grpId="0"/>
      <p:bldP spid="3895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图片 39937"/>
          <p:cNvPicPr>
            <a:picLocks noChangeAspect="1"/>
          </p:cNvPicPr>
          <p:nvPr/>
        </p:nvPicPr>
        <p:blipFill>
          <a:blip r:embed="rId1"/>
          <a:stretch>
            <a:fillRect/>
          </a:stretch>
        </p:blipFill>
        <p:spPr>
          <a:xfrm>
            <a:off x="1925222" y="897953"/>
            <a:ext cx="5536582" cy="632378"/>
          </a:xfrm>
          <a:prstGeom prst="rect">
            <a:avLst/>
          </a:prstGeom>
          <a:noFill/>
          <a:ln w="9525">
            <a:noFill/>
          </a:ln>
        </p:spPr>
      </p:pic>
      <p:pic>
        <p:nvPicPr>
          <p:cNvPr id="39939" name="图片 39938"/>
          <p:cNvPicPr>
            <a:picLocks noChangeAspect="1"/>
          </p:cNvPicPr>
          <p:nvPr/>
        </p:nvPicPr>
        <p:blipFill>
          <a:blip r:embed="rId2"/>
          <a:stretch>
            <a:fillRect/>
          </a:stretch>
        </p:blipFill>
        <p:spPr>
          <a:xfrm>
            <a:off x="1763257" y="1707778"/>
            <a:ext cx="5771193" cy="550205"/>
          </a:xfrm>
          <a:prstGeom prst="rect">
            <a:avLst/>
          </a:prstGeom>
          <a:noFill/>
          <a:ln w="9525">
            <a:noFill/>
          </a:ln>
        </p:spPr>
      </p:pic>
      <p:sp>
        <p:nvSpPr>
          <p:cNvPr id="39940" name="文本框 39939"/>
          <p:cNvSpPr txBox="1"/>
          <p:nvPr/>
        </p:nvSpPr>
        <p:spPr>
          <a:xfrm>
            <a:off x="2195561" y="3166654"/>
            <a:ext cx="4969705" cy="275590"/>
          </a:xfrm>
          <a:prstGeom prst="rect">
            <a:avLst/>
          </a:prstGeom>
          <a:noFill/>
          <a:ln w="9525">
            <a:noFill/>
          </a:ln>
        </p:spPr>
        <p:txBody>
          <a:bodyPr>
            <a:spAutoFit/>
          </a:bodyPr>
          <a:p>
            <a:pPr>
              <a:spcBef>
                <a:spcPct val="50000"/>
              </a:spcBef>
            </a:pPr>
            <a:endParaRPr sz="1200" dirty="0">
              <a:latin typeface="Arial" panose="020B0604020202020204" pitchFamily="34" charset="0"/>
            </a:endParaRPr>
          </a:p>
        </p:txBody>
      </p:sp>
      <p:sp>
        <p:nvSpPr>
          <p:cNvPr id="39941" name="文本框 39940"/>
          <p:cNvSpPr txBox="1"/>
          <p:nvPr/>
        </p:nvSpPr>
        <p:spPr>
          <a:xfrm>
            <a:off x="1547701" y="3976479"/>
            <a:ext cx="6193155" cy="598805"/>
          </a:xfrm>
          <a:prstGeom prst="rect">
            <a:avLst/>
          </a:prstGeom>
          <a:noFill/>
          <a:ln w="9525">
            <a:noFill/>
          </a:ln>
        </p:spPr>
        <p:txBody>
          <a:bodyPr wrap="none" anchor="t">
            <a:spAutoFit/>
          </a:bodyPr>
          <a:p>
            <a:pPr eaLnBrk="0" hangingPunct="0"/>
            <a:r>
              <a:rPr lang="en-US" altLang="zh-CN" sz="3300" b="1" dirty="0">
                <a:solidFill>
                  <a:srgbClr val="000099"/>
                </a:solidFill>
                <a:latin typeface="Arial" panose="020B0604020202020204" pitchFamily="34" charset="0"/>
              </a:rPr>
              <a:t> </a:t>
            </a:r>
            <a:r>
              <a:rPr lang="zh-CN" altLang="en-US" sz="3300" b="1" dirty="0">
                <a:solidFill>
                  <a:srgbClr val="000099"/>
                </a:solidFill>
                <a:latin typeface="Arial" panose="020B0604020202020204" pitchFamily="34" charset="0"/>
                <a:ea typeface="华文楷体" pitchFamily="2" charset="-122"/>
              </a:rPr>
              <a:t>浓硝酸和稀硝酸哪个氧化性强？</a:t>
            </a:r>
            <a:endParaRPr lang="zh-CN" altLang="en-US" sz="3300" b="1" dirty="0">
              <a:solidFill>
                <a:srgbClr val="000099"/>
              </a:solidFill>
              <a:latin typeface="Arial" panose="020B0604020202020204" pitchFamily="34" charset="0"/>
              <a:ea typeface="华文楷体" pitchFamily="2" charset="-122"/>
            </a:endParaRPr>
          </a:p>
        </p:txBody>
      </p:sp>
      <p:sp>
        <p:nvSpPr>
          <p:cNvPr id="39942" name="矩形 39941"/>
          <p:cNvSpPr/>
          <p:nvPr/>
        </p:nvSpPr>
        <p:spPr>
          <a:xfrm>
            <a:off x="1656075" y="2680759"/>
            <a:ext cx="1674432" cy="1133755"/>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讨论</a:t>
            </a:r>
            <a:endPar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41"/>
                                        </p:tgtEl>
                                        <p:attrNameLst>
                                          <p:attrName>style.visibility</p:attrName>
                                        </p:attrNameLst>
                                      </p:cBhvr>
                                      <p:to>
                                        <p:strVal val="visible"/>
                                      </p:to>
                                    </p:set>
                                    <p:anim calcmode="discrete" valueType="clr">
                                      <p:cBhvr override="childStyle">
                                        <p:cTn id="7" dur="80"/>
                                        <p:tgtEl>
                                          <p:spTgt spid="3994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1"/>
                                        </p:tgtEl>
                                        <p:attrNameLst>
                                          <p:attrName>fillcolor</p:attrName>
                                        </p:attrNameLst>
                                      </p:cBhvr>
                                      <p:tavLst>
                                        <p:tav tm="0">
                                          <p:val>
                                            <p:clrVal>
                                              <a:schemeClr val="accent2"/>
                                            </p:clrVal>
                                          </p:val>
                                        </p:tav>
                                        <p:tav tm="50000">
                                          <p:val>
                                            <p:clrVal>
                                              <a:schemeClr val="hlink"/>
                                            </p:clrVal>
                                          </p:val>
                                        </p:tav>
                                      </p:tavLst>
                                    </p:anim>
                                    <p:set>
                                      <p:cBhvr>
                                        <p:cTn id="9" dur="80"/>
                                        <p:tgtEl>
                                          <p:spTgt spid="399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3" name="矩形 40962"/>
          <p:cNvSpPr/>
          <p:nvPr/>
        </p:nvSpPr>
        <p:spPr>
          <a:xfrm>
            <a:off x="-138" y="489071"/>
            <a:ext cx="2715895" cy="460375"/>
          </a:xfrm>
          <a:prstGeom prst="rect">
            <a:avLst/>
          </a:prstGeom>
          <a:noFill/>
          <a:ln w="9525">
            <a:noFill/>
          </a:ln>
        </p:spPr>
        <p:txBody>
          <a:bodyPr wrap="none" anchor="ctr">
            <a:spAutoFit/>
          </a:bodyPr>
          <a:p>
            <a:r>
              <a:rPr lang="zh-CN" altLang="en-US" sz="2400" b="1" dirty="0">
                <a:latin typeface="Arial" panose="020B0604020202020204" pitchFamily="34" charset="0"/>
              </a:rPr>
              <a:t>四、 磷及其化合物</a:t>
            </a:r>
            <a:endParaRPr lang="zh-CN" altLang="en-US" sz="2400" b="1" dirty="0">
              <a:latin typeface="Arial" panose="020B0604020202020204" pitchFamily="34" charset="0"/>
            </a:endParaRPr>
          </a:p>
        </p:txBody>
      </p:sp>
      <p:sp>
        <p:nvSpPr>
          <p:cNvPr id="40964" name="文本框 40963"/>
          <p:cNvSpPr txBox="1"/>
          <p:nvPr/>
        </p:nvSpPr>
        <p:spPr>
          <a:xfrm>
            <a:off x="3690164" y="2704577"/>
            <a:ext cx="1500558" cy="129810"/>
          </a:xfrm>
          <a:prstGeom prst="rect">
            <a:avLst/>
          </a:prstGeom>
          <a:solidFill>
            <a:srgbClr val="FFFFFF"/>
          </a:solidFill>
          <a:ln w="9525">
            <a:noFill/>
          </a:ln>
        </p:spPr>
        <p:txBody>
          <a:bodyPr lIns="0" tIns="0" rIns="0" bIns="0"/>
          <a:p>
            <a:endParaRPr sz="1200" dirty="0">
              <a:latin typeface="Arial" panose="020B0604020202020204" pitchFamily="34" charset="0"/>
            </a:endParaRPr>
          </a:p>
        </p:txBody>
      </p:sp>
      <p:sp>
        <p:nvSpPr>
          <p:cNvPr id="40965" name="矩形 40964"/>
          <p:cNvSpPr/>
          <p:nvPr/>
        </p:nvSpPr>
        <p:spPr>
          <a:xfrm>
            <a:off x="3198095" y="739650"/>
            <a:ext cx="2722880" cy="398780"/>
          </a:xfrm>
          <a:prstGeom prst="rect">
            <a:avLst/>
          </a:prstGeom>
          <a:noFill/>
          <a:ln w="9525">
            <a:noFill/>
          </a:ln>
        </p:spPr>
        <p:txBody>
          <a:bodyPr wrap="none" anchor="ctr">
            <a:spAutoFit/>
          </a:bodyPr>
          <a:p>
            <a:pPr algn="ctr"/>
            <a:r>
              <a:rPr lang="zh-CN" altLang="en-US" sz="2000" dirty="0">
                <a:solidFill>
                  <a:schemeClr val="hlink"/>
                </a:solidFill>
                <a:latin typeface="Times New Roman" panose="02020603050405020304" charset="0"/>
                <a:cs typeface="Times New Roman" panose="02020603050405020304" charset="0"/>
              </a:rPr>
              <a:t>白磷与红磷的性质比较</a:t>
            </a:r>
            <a:endParaRPr lang="zh-CN" altLang="en-US" sz="2000" dirty="0">
              <a:solidFill>
                <a:schemeClr val="hlink"/>
              </a:solidFill>
              <a:latin typeface="Times New Roman" panose="02020603050405020304" charset="0"/>
              <a:cs typeface="Times New Roman" panose="02020603050405020304" charset="0"/>
            </a:endParaRPr>
          </a:p>
        </p:txBody>
      </p:sp>
      <p:sp>
        <p:nvSpPr>
          <p:cNvPr id="40966" name="矩形 40965"/>
          <p:cNvSpPr/>
          <p:nvPr/>
        </p:nvSpPr>
        <p:spPr>
          <a:xfrm>
            <a:off x="1960950" y="1285002"/>
            <a:ext cx="3403646" cy="0"/>
          </a:xfrm>
          <a:prstGeom prst="rect">
            <a:avLst/>
          </a:prstGeom>
          <a:noFill/>
          <a:ln w="9525">
            <a:noFill/>
          </a:ln>
        </p:spPr>
        <p:txBody>
          <a:bodyPr/>
          <a:p>
            <a:endParaRPr lang="zh-CN" altLang="en-US" sz="1200"/>
          </a:p>
        </p:txBody>
      </p:sp>
      <p:pic>
        <p:nvPicPr>
          <p:cNvPr id="40967" name="图片 40966"/>
          <p:cNvPicPr>
            <a:picLocks noChangeAspect="1"/>
          </p:cNvPicPr>
          <p:nvPr/>
        </p:nvPicPr>
        <p:blipFill>
          <a:blip r:embed="rId1"/>
          <a:stretch>
            <a:fillRect/>
          </a:stretch>
        </p:blipFill>
        <p:spPr>
          <a:xfrm>
            <a:off x="1709420" y="1168400"/>
            <a:ext cx="6015990" cy="2995295"/>
          </a:xfrm>
          <a:prstGeom prst="rect">
            <a:avLst/>
          </a:prstGeom>
          <a:noFill/>
          <a:ln w="9525">
            <a:noFill/>
          </a:ln>
        </p:spPr>
      </p:pic>
      <p:sp>
        <p:nvSpPr>
          <p:cNvPr id="40968" name="矩形 40967"/>
          <p:cNvSpPr/>
          <p:nvPr/>
        </p:nvSpPr>
        <p:spPr>
          <a:xfrm>
            <a:off x="2498668" y="4163561"/>
            <a:ext cx="3883025" cy="275590"/>
          </a:xfrm>
          <a:prstGeom prst="rect">
            <a:avLst/>
          </a:prstGeom>
          <a:noFill/>
          <a:ln w="9525">
            <a:noFill/>
          </a:ln>
        </p:spPr>
        <p:txBody>
          <a:bodyPr wrap="none" anchor="ctr">
            <a:spAutoFit/>
          </a:bodyPr>
          <a:p>
            <a:r>
              <a:rPr lang="en-US" altLang="zh-CN" sz="1200" dirty="0">
                <a:latin typeface="Arial" panose="020B0604020202020204" pitchFamily="34" charset="0"/>
              </a:rPr>
              <a:t> </a:t>
            </a:r>
            <a:r>
              <a:rPr lang="zh-CN" altLang="en-US" sz="1200" dirty="0">
                <a:latin typeface="Arial" panose="020B0604020202020204" pitchFamily="34" charset="0"/>
              </a:rPr>
              <a:t>白磷和红磷在空气中完全燃烧后的产物都是五氧化二磷 </a:t>
            </a:r>
            <a:endParaRPr lang="zh-CN" altLang="en-US" sz="12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云形标注 41985"/>
          <p:cNvSpPr/>
          <p:nvPr/>
        </p:nvSpPr>
        <p:spPr>
          <a:xfrm>
            <a:off x="1401445" y="433705"/>
            <a:ext cx="6601460" cy="4442460"/>
          </a:xfrm>
          <a:prstGeom prst="cloudCallout">
            <a:avLst>
              <a:gd name="adj1" fmla="val -39148"/>
              <a:gd name="adj2" fmla="val -47917"/>
            </a:avLst>
          </a:prstGeom>
          <a:solidFill>
            <a:srgbClr val="FFFF00"/>
          </a:solidFill>
          <a:ln w="9525" cap="flat" cmpd="sng">
            <a:solidFill>
              <a:srgbClr val="993300"/>
            </a:solidFill>
            <a:prstDash val="solid"/>
            <a:headEnd type="none" w="med" len="med"/>
            <a:tailEnd type="none" w="med" len="med"/>
          </a:ln>
        </p:spPr>
        <p:txBody>
          <a:bodyPr/>
          <a:p>
            <a:pPr algn="just">
              <a:lnSpc>
                <a:spcPct val="176000"/>
              </a:lnSpc>
            </a:pPr>
            <a:r>
              <a:rPr lang="zh-CN" altLang="en-US" sz="1800" b="1" dirty="0">
                <a:solidFill>
                  <a:srgbClr val="0000FF"/>
                </a:solidFill>
                <a:latin typeface="Times New Roman" panose="02020603050405020304" charset="0"/>
              </a:rPr>
              <a:t>注意</a:t>
            </a:r>
            <a:endParaRPr lang="zh-CN" altLang="en-US" sz="1800" b="1" dirty="0">
              <a:solidFill>
                <a:srgbClr val="0000FF"/>
              </a:solidFill>
              <a:latin typeface="Times New Roman" panose="02020603050405020304" charset="0"/>
            </a:endParaRPr>
          </a:p>
          <a:p>
            <a:pPr algn="just">
              <a:lnSpc>
                <a:spcPct val="176000"/>
              </a:lnSpc>
            </a:pPr>
            <a:r>
              <a:rPr lang="zh-CN" altLang="en-US" sz="1800" dirty="0">
                <a:solidFill>
                  <a:srgbClr val="0000FF"/>
                </a:solidFill>
                <a:latin typeface="Times New Roman" panose="02020603050405020304" charset="0"/>
              </a:rPr>
              <a:t>         磷单质在常温下化学活泼性比氮气强。白磷在空气中氧化，表面上聚集的热量使温度达</a:t>
            </a:r>
            <a:r>
              <a:rPr lang="en-US" altLang="zh-CN" sz="1800" dirty="0">
                <a:solidFill>
                  <a:srgbClr val="0000FF"/>
                </a:solidFill>
                <a:latin typeface="Times New Roman" panose="02020603050405020304" charset="0"/>
              </a:rPr>
              <a:t>40℃</a:t>
            </a:r>
            <a:r>
              <a:rPr lang="zh-CN" altLang="en-US" sz="1800" dirty="0">
                <a:solidFill>
                  <a:srgbClr val="0000FF"/>
                </a:solidFill>
                <a:latin typeface="Times New Roman" panose="02020603050405020304" charset="0"/>
              </a:rPr>
              <a:t>时，即可自燃。因此，白磷是易燃危险品，必须密闭保存（少量白磷可浸于水中），使用时注意安全，谨防着火和灼伤！</a:t>
            </a:r>
            <a:endParaRPr lang="zh-CN" altLang="en-US" sz="1800" dirty="0">
              <a:solidFill>
                <a:srgbClr val="0000FF"/>
              </a:solidFill>
              <a:latin typeface="Times New Roman" panose="02020603050405020304" charset="0"/>
            </a:endParaRPr>
          </a:p>
          <a:p>
            <a:endParaRPr lang="zh-CN" altLang="en-US" sz="1800" dirty="0">
              <a:solidFill>
                <a:srgbClr val="0000FF"/>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文本框 43009"/>
          <p:cNvSpPr txBox="1"/>
          <p:nvPr/>
        </p:nvSpPr>
        <p:spPr>
          <a:xfrm>
            <a:off x="186936" y="383060"/>
            <a:ext cx="1674432" cy="460375"/>
          </a:xfrm>
          <a:prstGeom prst="rect">
            <a:avLst/>
          </a:prstGeom>
          <a:noFill/>
          <a:ln w="9525">
            <a:noFill/>
          </a:ln>
        </p:spPr>
        <p:txBody>
          <a:bodyPr>
            <a:spAutoFit/>
          </a:bodyPr>
          <a:p>
            <a:pPr>
              <a:spcBef>
                <a:spcPct val="50000"/>
              </a:spcBef>
            </a:pPr>
            <a:r>
              <a:rPr lang="zh-CN" altLang="en-US" sz="2400" dirty="0">
                <a:solidFill>
                  <a:srgbClr val="FF0000"/>
                </a:solidFill>
                <a:latin typeface="Arial" panose="020B0604020202020204" pitchFamily="34" charset="0"/>
              </a:rPr>
              <a:t>课堂练习</a:t>
            </a:r>
            <a:endParaRPr lang="zh-CN" altLang="en-US" sz="2400" dirty="0">
              <a:solidFill>
                <a:srgbClr val="FF0000"/>
              </a:solidFill>
              <a:latin typeface="Arial" panose="020B0604020202020204" pitchFamily="34" charset="0"/>
            </a:endParaRPr>
          </a:p>
        </p:txBody>
      </p:sp>
      <p:sp>
        <p:nvSpPr>
          <p:cNvPr id="43011" name="文本框 43010"/>
          <p:cNvSpPr txBox="1"/>
          <p:nvPr/>
        </p:nvSpPr>
        <p:spPr>
          <a:xfrm>
            <a:off x="1330954" y="789580"/>
            <a:ext cx="6671528" cy="3692525"/>
          </a:xfrm>
          <a:prstGeom prst="rect">
            <a:avLst/>
          </a:prstGeom>
          <a:noFill/>
          <a:ln w="9525">
            <a:noFill/>
          </a:ln>
        </p:spPr>
        <p:txBody>
          <a:bodyPr>
            <a:spAutoFit/>
          </a:bodyPr>
          <a:p>
            <a:r>
              <a:rPr lang="en-US" altLang="zh-CN" sz="1800" dirty="0">
                <a:latin typeface="Arial" panose="020B0604020202020204" pitchFamily="34" charset="0"/>
              </a:rPr>
              <a:t>1</a:t>
            </a:r>
            <a:r>
              <a:rPr lang="zh-CN" altLang="en-US" sz="1800" dirty="0">
                <a:latin typeface="Arial" panose="020B0604020202020204" pitchFamily="34" charset="0"/>
              </a:rPr>
              <a:t>．下列酸可用铁制容器盛装的是</a:t>
            </a:r>
            <a:r>
              <a:rPr lang="en-US" altLang="zh-CN" sz="1800" dirty="0">
                <a:latin typeface="Arial" panose="020B0604020202020204" pitchFamily="34" charset="0"/>
              </a:rPr>
              <a:t>(         )</a:t>
            </a:r>
            <a:r>
              <a:rPr lang="zh-CN" altLang="en-US" sz="1800" dirty="0">
                <a:latin typeface="Arial" panose="020B0604020202020204" pitchFamily="34" charset="0"/>
              </a:rPr>
              <a:t>。    ．</a:t>
            </a:r>
            <a:endParaRPr lang="zh-CN" altLang="en-US" sz="1800" dirty="0">
              <a:latin typeface="Arial" panose="020B0604020202020204" pitchFamily="34" charset="0"/>
            </a:endParaRPr>
          </a:p>
          <a:p>
            <a:r>
              <a:rPr lang="zh-CN" altLang="en-US" sz="1800" dirty="0">
                <a:latin typeface="Arial" panose="020B0604020202020204" pitchFamily="34" charset="0"/>
              </a:rPr>
              <a:t>    </a:t>
            </a:r>
            <a:r>
              <a:rPr lang="en-US" altLang="zh-CN" sz="1800" dirty="0">
                <a:latin typeface="Arial" panose="020B0604020202020204" pitchFamily="34" charset="0"/>
              </a:rPr>
              <a:t>A</a:t>
            </a:r>
            <a:r>
              <a:rPr lang="zh-CN" altLang="en-US" sz="1800" dirty="0">
                <a:latin typeface="Arial" panose="020B0604020202020204" pitchFamily="34" charset="0"/>
              </a:rPr>
              <a:t>．浓</a:t>
            </a:r>
            <a:r>
              <a:rPr lang="en-US" altLang="zh-CN" sz="1800">
                <a:latin typeface="Arial" panose="020B0604020202020204" pitchFamily="34" charset="0"/>
              </a:rPr>
              <a:t>H</a:t>
            </a:r>
            <a:r>
              <a:rPr lang="en-US" altLang="zh-CN" sz="1800" baseline="-25000">
                <a:latin typeface="Arial" panose="020B0604020202020204" pitchFamily="34" charset="0"/>
              </a:rPr>
              <a:t>2</a:t>
            </a:r>
            <a:r>
              <a:rPr lang="en-US" altLang="zh-CN" sz="1800">
                <a:latin typeface="Arial" panose="020B0604020202020204" pitchFamily="34" charset="0"/>
              </a:rPr>
              <a:t>SO</a:t>
            </a:r>
            <a:r>
              <a:rPr lang="en-US" altLang="zh-CN" sz="1800" baseline="-25000">
                <a:latin typeface="Arial" panose="020B0604020202020204" pitchFamily="34" charset="0"/>
              </a:rPr>
              <a:t>4</a:t>
            </a:r>
            <a:r>
              <a:rPr lang="en-US" altLang="zh-CN" sz="1800" dirty="0">
                <a:latin typeface="Arial" panose="020B0604020202020204" pitchFamily="34" charset="0"/>
              </a:rPr>
              <a:t>    B</a:t>
            </a:r>
            <a:r>
              <a:rPr lang="zh-CN" altLang="en-US" sz="1800" dirty="0">
                <a:latin typeface="Arial" panose="020B0604020202020204" pitchFamily="34" charset="0"/>
              </a:rPr>
              <a:t>．稀</a:t>
            </a:r>
            <a:r>
              <a:rPr lang="en-US" altLang="zh-CN" sz="1800">
                <a:latin typeface="Arial" panose="020B0604020202020204" pitchFamily="34" charset="0"/>
              </a:rPr>
              <a:t>H</a:t>
            </a:r>
            <a:r>
              <a:rPr lang="en-US" altLang="zh-CN" sz="1800" baseline="-25000">
                <a:latin typeface="Arial" panose="020B0604020202020204" pitchFamily="34" charset="0"/>
              </a:rPr>
              <a:t>2</a:t>
            </a:r>
            <a:r>
              <a:rPr lang="en-US" altLang="zh-CN" sz="1800">
                <a:latin typeface="Arial" panose="020B0604020202020204" pitchFamily="34" charset="0"/>
              </a:rPr>
              <a:t>SO</a:t>
            </a:r>
            <a:r>
              <a:rPr lang="en-US" altLang="zh-CN" sz="1800" baseline="-25000">
                <a:latin typeface="Arial" panose="020B0604020202020204" pitchFamily="34" charset="0"/>
              </a:rPr>
              <a:t>4</a:t>
            </a:r>
            <a:r>
              <a:rPr lang="en-US" altLang="zh-CN" sz="1800" dirty="0">
                <a:latin typeface="Arial" panose="020B0604020202020204" pitchFamily="34" charset="0"/>
              </a:rPr>
              <a:t>    C</a:t>
            </a:r>
            <a:r>
              <a:rPr lang="zh-CN" altLang="en-US" sz="1800" dirty="0">
                <a:latin typeface="Arial" panose="020B0604020202020204" pitchFamily="34" charset="0"/>
              </a:rPr>
              <a:t>．稀盐酸    </a:t>
            </a:r>
            <a:r>
              <a:rPr lang="en-US" altLang="zh-CN" sz="1800" dirty="0">
                <a:latin typeface="Arial" panose="020B0604020202020204" pitchFamily="34" charset="0"/>
              </a:rPr>
              <a:t>D</a:t>
            </a:r>
            <a:r>
              <a:rPr lang="zh-CN" altLang="en-US" sz="1800" dirty="0">
                <a:latin typeface="Arial" panose="020B0604020202020204" pitchFamily="34" charset="0"/>
              </a:rPr>
              <a:t>．稀</a:t>
            </a:r>
            <a:r>
              <a:rPr lang="en-US" altLang="zh-CN" sz="1800">
                <a:latin typeface="Arial" panose="020B0604020202020204" pitchFamily="34" charset="0"/>
              </a:rPr>
              <a:t>HNO</a:t>
            </a:r>
            <a:r>
              <a:rPr lang="en-US" altLang="zh-CN" sz="1800" baseline="-25000">
                <a:latin typeface="Arial" panose="020B0604020202020204" pitchFamily="34" charset="0"/>
              </a:rPr>
              <a:t>3</a:t>
            </a:r>
            <a:endParaRPr lang="en-US" altLang="zh-CN" sz="1800" baseline="-25000">
              <a:latin typeface="Arial" panose="020B0604020202020204" pitchFamily="34" charset="0"/>
            </a:endParaRPr>
          </a:p>
          <a:p>
            <a:r>
              <a:rPr lang="en-US" altLang="zh-CN" sz="1800" dirty="0">
                <a:latin typeface="Arial" panose="020B0604020202020204" pitchFamily="34" charset="0"/>
              </a:rPr>
              <a:t>2</a:t>
            </a:r>
            <a:r>
              <a:rPr lang="zh-CN" altLang="en-US" sz="1800" dirty="0">
                <a:latin typeface="Arial" panose="020B0604020202020204" pitchFamily="34" charset="0"/>
              </a:rPr>
              <a:t>．下列氮的氧化物中氮的化合价为</a:t>
            </a:r>
            <a:r>
              <a:rPr lang="en-US" altLang="zh-CN" sz="1800" dirty="0">
                <a:latin typeface="Arial" panose="020B0604020202020204" pitchFamily="34" charset="0"/>
              </a:rPr>
              <a:t>+5</a:t>
            </a:r>
            <a:r>
              <a:rPr lang="zh-CN" altLang="en-US" sz="1800" dirty="0">
                <a:latin typeface="Arial" panose="020B0604020202020204" pitchFamily="34" charset="0"/>
              </a:rPr>
              <a:t>价的是</a:t>
            </a:r>
            <a:r>
              <a:rPr lang="en-US" altLang="zh-CN" sz="1800" dirty="0">
                <a:latin typeface="Arial" panose="020B0604020202020204" pitchFamily="34" charset="0"/>
              </a:rPr>
              <a:t>(         )</a:t>
            </a:r>
            <a:r>
              <a:rPr lang="zh-CN" altLang="en-US" sz="1800" dirty="0">
                <a:latin typeface="Arial" panose="020B0604020202020204" pitchFamily="34" charset="0"/>
              </a:rPr>
              <a:t>。</a:t>
            </a:r>
            <a:endParaRPr lang="zh-CN" altLang="en-US" sz="1800" dirty="0">
              <a:latin typeface="Arial" panose="020B0604020202020204" pitchFamily="34" charset="0"/>
            </a:endParaRPr>
          </a:p>
          <a:p>
            <a:r>
              <a:rPr lang="zh-CN" altLang="en-US" sz="1800" dirty="0">
                <a:latin typeface="Arial" panose="020B0604020202020204" pitchFamily="34" charset="0"/>
              </a:rPr>
              <a:t>    </a:t>
            </a:r>
            <a:r>
              <a:rPr lang="en-US" altLang="zh-CN" sz="1800" dirty="0">
                <a:latin typeface="Arial" panose="020B0604020202020204" pitchFamily="34" charset="0"/>
              </a:rPr>
              <a:t>A</a:t>
            </a:r>
            <a:r>
              <a:rPr lang="zh-CN" altLang="en-US" sz="1800" dirty="0">
                <a:latin typeface="Arial" panose="020B0604020202020204" pitchFamily="34" charset="0"/>
              </a:rPr>
              <a:t>．</a:t>
            </a:r>
            <a:r>
              <a:rPr lang="en-US" altLang="zh-CN" sz="1800">
                <a:latin typeface="Arial" panose="020B0604020202020204" pitchFamily="34" charset="0"/>
              </a:rPr>
              <a:t>NO</a:t>
            </a:r>
            <a:r>
              <a:rPr lang="en-US" altLang="zh-CN" sz="1800" baseline="-25000">
                <a:latin typeface="Arial" panose="020B0604020202020204" pitchFamily="34" charset="0"/>
              </a:rPr>
              <a:t>2  </a:t>
            </a:r>
            <a:r>
              <a:rPr lang="en-US" altLang="zh-CN" sz="1800" dirty="0">
                <a:latin typeface="Arial" panose="020B0604020202020204" pitchFamily="34" charset="0"/>
              </a:rPr>
              <a:t>  B</a:t>
            </a:r>
            <a:r>
              <a:rPr lang="zh-CN" altLang="en-US" sz="1800" dirty="0">
                <a:latin typeface="Arial" panose="020B0604020202020204" pitchFamily="34" charset="0"/>
              </a:rPr>
              <a:t>．</a:t>
            </a:r>
            <a:r>
              <a:rPr lang="en-US" altLang="zh-CN" sz="1800">
                <a:latin typeface="Arial" panose="020B0604020202020204" pitchFamily="34" charset="0"/>
              </a:rPr>
              <a:t>N</a:t>
            </a:r>
            <a:r>
              <a:rPr lang="en-US" altLang="zh-CN" sz="1800" baseline="-25000">
                <a:latin typeface="Arial" panose="020B0604020202020204" pitchFamily="34" charset="0"/>
              </a:rPr>
              <a:t>2</a:t>
            </a:r>
            <a:r>
              <a:rPr lang="en-US" altLang="zh-CN" sz="1800">
                <a:latin typeface="Arial" panose="020B0604020202020204" pitchFamily="34" charset="0"/>
              </a:rPr>
              <a:t>O</a:t>
            </a:r>
            <a:r>
              <a:rPr lang="en-US" altLang="zh-CN" sz="1800" baseline="-25000">
                <a:latin typeface="Arial" panose="020B0604020202020204" pitchFamily="34" charset="0"/>
              </a:rPr>
              <a:t>4  </a:t>
            </a:r>
            <a:r>
              <a:rPr lang="en-US" altLang="zh-CN" sz="1800">
                <a:latin typeface="Arial" panose="020B0604020202020204" pitchFamily="34" charset="0"/>
              </a:rPr>
              <a:t>  C. N</a:t>
            </a:r>
            <a:r>
              <a:rPr lang="en-US" altLang="zh-CN" sz="1800" baseline="-25000">
                <a:latin typeface="Arial" panose="020B0604020202020204" pitchFamily="34" charset="0"/>
              </a:rPr>
              <a:t>2</a:t>
            </a:r>
            <a:r>
              <a:rPr lang="en-US" altLang="zh-CN" sz="1800" dirty="0">
                <a:latin typeface="Arial" panose="020B0604020202020204" pitchFamily="34" charset="0"/>
              </a:rPr>
              <a:t>O    D</a:t>
            </a:r>
            <a:r>
              <a:rPr lang="zh-CN" altLang="en-US" sz="1800" dirty="0">
                <a:latin typeface="Arial" panose="020B0604020202020204" pitchFamily="34" charset="0"/>
              </a:rPr>
              <a:t>．</a:t>
            </a:r>
            <a:r>
              <a:rPr lang="en-US" altLang="zh-CN" sz="1800">
                <a:latin typeface="Arial" panose="020B0604020202020204" pitchFamily="34" charset="0"/>
              </a:rPr>
              <a:t>N</a:t>
            </a:r>
            <a:r>
              <a:rPr lang="en-US" altLang="zh-CN" sz="1800" baseline="-25000">
                <a:latin typeface="Arial" panose="020B0604020202020204" pitchFamily="34" charset="0"/>
              </a:rPr>
              <a:t>2</a:t>
            </a:r>
            <a:r>
              <a:rPr lang="en-US" altLang="zh-CN" sz="1800">
                <a:latin typeface="Arial" panose="020B0604020202020204" pitchFamily="34" charset="0"/>
              </a:rPr>
              <a:t>O</a:t>
            </a:r>
            <a:r>
              <a:rPr lang="en-US" altLang="zh-CN" sz="1800" baseline="-25000">
                <a:latin typeface="Arial" panose="020B0604020202020204" pitchFamily="34" charset="0"/>
              </a:rPr>
              <a:t>5</a:t>
            </a:r>
            <a:endParaRPr lang="en-US" altLang="zh-CN" sz="1800" baseline="-25000">
              <a:latin typeface="Arial" panose="020B0604020202020204" pitchFamily="34" charset="0"/>
            </a:endParaRPr>
          </a:p>
          <a:p>
            <a:r>
              <a:rPr lang="en-US" altLang="zh-CN" sz="1800" dirty="0">
                <a:latin typeface="Arial" panose="020B0604020202020204" pitchFamily="34" charset="0"/>
              </a:rPr>
              <a:t>3</a:t>
            </a:r>
            <a:r>
              <a:rPr lang="zh-CN" altLang="en-US" sz="1800" dirty="0">
                <a:latin typeface="Arial" panose="020B0604020202020204" pitchFamily="34" charset="0"/>
              </a:rPr>
              <a:t>．能证明白磷和红磷是同素异形体的依据是</a:t>
            </a:r>
            <a:r>
              <a:rPr lang="en-US" altLang="zh-CN" sz="1800" dirty="0">
                <a:latin typeface="Arial" panose="020B0604020202020204" pitchFamily="34" charset="0"/>
              </a:rPr>
              <a:t>(         )</a:t>
            </a:r>
            <a:r>
              <a:rPr lang="zh-CN" altLang="en-US" sz="1800" dirty="0">
                <a:latin typeface="Arial" panose="020B0604020202020204" pitchFamily="34" charset="0"/>
              </a:rPr>
              <a:t>。</a:t>
            </a:r>
            <a:endParaRPr lang="zh-CN" altLang="en-US" sz="1800" dirty="0">
              <a:latin typeface="Arial" panose="020B0604020202020204" pitchFamily="34" charset="0"/>
            </a:endParaRPr>
          </a:p>
          <a:p>
            <a:r>
              <a:rPr lang="zh-CN" altLang="en-US" sz="1800" dirty="0">
                <a:latin typeface="Arial" panose="020B0604020202020204" pitchFamily="34" charset="0"/>
              </a:rPr>
              <a:t>    </a:t>
            </a:r>
            <a:r>
              <a:rPr lang="en-US" altLang="zh-CN" sz="1800" dirty="0">
                <a:latin typeface="Arial" panose="020B0604020202020204" pitchFamily="34" charset="0"/>
              </a:rPr>
              <a:t>A</a:t>
            </a:r>
            <a:r>
              <a:rPr lang="zh-CN" altLang="en-US" sz="1800" dirty="0">
                <a:latin typeface="Arial" panose="020B0604020202020204" pitchFamily="34" charset="0"/>
              </a:rPr>
              <a:t>．白磷有剧毒，红磷无毒</a:t>
            </a:r>
            <a:endParaRPr lang="zh-CN" altLang="en-US" sz="1800" dirty="0">
              <a:latin typeface="Arial" panose="020B0604020202020204" pitchFamily="34" charset="0"/>
            </a:endParaRPr>
          </a:p>
          <a:p>
            <a:r>
              <a:rPr lang="zh-CN" altLang="en-US" sz="1800" dirty="0">
                <a:latin typeface="Arial" panose="020B0604020202020204" pitchFamily="34" charset="0"/>
              </a:rPr>
              <a:t>    </a:t>
            </a:r>
            <a:r>
              <a:rPr lang="en-US" altLang="zh-CN" sz="1800" dirty="0">
                <a:latin typeface="Arial" panose="020B0604020202020204" pitchFamily="34" charset="0"/>
              </a:rPr>
              <a:t>B</a:t>
            </a:r>
            <a:r>
              <a:rPr lang="zh-CN" altLang="en-US" sz="1800" dirty="0">
                <a:latin typeface="Arial" panose="020B0604020202020204" pitchFamily="34" charset="0"/>
              </a:rPr>
              <a:t>．白磷易溶于水，红磷则不溶于水</a:t>
            </a:r>
            <a:endParaRPr lang="zh-CN" altLang="en-US" sz="1800" dirty="0">
              <a:latin typeface="Arial" panose="020B0604020202020204" pitchFamily="34" charset="0"/>
            </a:endParaRPr>
          </a:p>
          <a:p>
            <a:r>
              <a:rPr lang="zh-CN" altLang="en-US" sz="1800" dirty="0">
                <a:latin typeface="Arial" panose="020B0604020202020204" pitchFamily="34" charset="0"/>
              </a:rPr>
              <a:t>    </a:t>
            </a:r>
            <a:r>
              <a:rPr lang="en-US" altLang="zh-CN" sz="1800" dirty="0">
                <a:latin typeface="Arial" panose="020B0604020202020204" pitchFamily="34" charset="0"/>
              </a:rPr>
              <a:t>C</a:t>
            </a:r>
            <a:r>
              <a:rPr lang="zh-CN" altLang="en-US" sz="1800" dirty="0">
                <a:latin typeface="Arial" panose="020B0604020202020204" pitchFamily="34" charset="0"/>
              </a:rPr>
              <a:t>．白磷在空气中能自燃，红磷在空气中不能自燃</a:t>
            </a:r>
            <a:endParaRPr lang="zh-CN" altLang="en-US" sz="1800" dirty="0">
              <a:latin typeface="Arial" panose="020B0604020202020204" pitchFamily="34" charset="0"/>
            </a:endParaRPr>
          </a:p>
          <a:p>
            <a:r>
              <a:rPr lang="zh-CN" altLang="en-US" sz="1800" dirty="0">
                <a:latin typeface="Arial" panose="020B0604020202020204" pitchFamily="34" charset="0"/>
              </a:rPr>
              <a:t>    </a:t>
            </a:r>
            <a:r>
              <a:rPr lang="en-US" altLang="zh-CN" sz="1800" dirty="0">
                <a:latin typeface="Arial" panose="020B0604020202020204" pitchFamily="34" charset="0"/>
              </a:rPr>
              <a:t>D</a:t>
            </a:r>
            <a:r>
              <a:rPr lang="zh-CN" altLang="en-US" sz="1800" dirty="0">
                <a:latin typeface="Arial" panose="020B0604020202020204" pitchFamily="34" charset="0"/>
              </a:rPr>
              <a:t>．白磷和红磷燃烧后的产物相同，并且在一定条件下可以相互转化</a:t>
            </a:r>
            <a:endParaRPr lang="zh-CN" altLang="en-US" sz="1800" dirty="0">
              <a:latin typeface="Arial" panose="020B0604020202020204" pitchFamily="34" charset="0"/>
            </a:endParaRPr>
          </a:p>
          <a:p>
            <a:r>
              <a:rPr lang="en-US" altLang="zh-CN" sz="1800" dirty="0">
                <a:latin typeface="Arial" panose="020B0604020202020204" pitchFamily="34" charset="0"/>
              </a:rPr>
              <a:t>4</a:t>
            </a:r>
            <a:r>
              <a:rPr lang="zh-CN" altLang="en-US" sz="1800" dirty="0">
                <a:latin typeface="Arial" panose="020B0604020202020204" pitchFamily="34" charset="0"/>
              </a:rPr>
              <a:t>．铵盐的通性是</a:t>
            </a:r>
            <a:r>
              <a:rPr lang="en-US" altLang="zh-CN" sz="1800" dirty="0">
                <a:latin typeface="Arial" panose="020B0604020202020204" pitchFamily="34" charset="0"/>
              </a:rPr>
              <a:t>(          )</a:t>
            </a:r>
            <a:r>
              <a:rPr lang="zh-CN" altLang="en-US" sz="1800" dirty="0">
                <a:latin typeface="Arial" panose="020B0604020202020204" pitchFamily="34" charset="0"/>
              </a:rPr>
              <a:t>。</a:t>
            </a:r>
            <a:endParaRPr lang="zh-CN" altLang="en-US" sz="1800" dirty="0">
              <a:latin typeface="Arial" panose="020B0604020202020204" pitchFamily="34" charset="0"/>
            </a:endParaRPr>
          </a:p>
          <a:p>
            <a:r>
              <a:rPr lang="zh-CN" altLang="en-US" sz="1800" dirty="0">
                <a:latin typeface="Arial" panose="020B0604020202020204" pitchFamily="34" charset="0"/>
              </a:rPr>
              <a:t>    </a:t>
            </a:r>
            <a:r>
              <a:rPr lang="en-US" altLang="zh-CN" sz="1800" dirty="0">
                <a:latin typeface="Arial" panose="020B0604020202020204" pitchFamily="34" charset="0"/>
              </a:rPr>
              <a:t>A</a:t>
            </a:r>
            <a:r>
              <a:rPr lang="zh-CN" altLang="en-US" sz="1800" dirty="0">
                <a:latin typeface="Arial" panose="020B0604020202020204" pitchFamily="34" charset="0"/>
              </a:rPr>
              <a:t>．加热时都能产生氨气               </a:t>
            </a:r>
            <a:r>
              <a:rPr lang="en-US" altLang="zh-CN" sz="1800" dirty="0">
                <a:latin typeface="Arial" panose="020B0604020202020204" pitchFamily="34" charset="0"/>
              </a:rPr>
              <a:t>B</a:t>
            </a:r>
            <a:r>
              <a:rPr lang="zh-CN" altLang="en-US" sz="1800" dirty="0">
                <a:latin typeface="Arial" panose="020B0604020202020204" pitchFamily="34" charset="0"/>
              </a:rPr>
              <a:t>．水溶液都呈碱性</a:t>
            </a:r>
            <a:endParaRPr lang="zh-CN" altLang="en-US" sz="1800" dirty="0">
              <a:latin typeface="Arial" panose="020B0604020202020204" pitchFamily="34" charset="0"/>
            </a:endParaRPr>
          </a:p>
          <a:p>
            <a:r>
              <a:rPr lang="zh-CN" altLang="en-US" sz="1800" dirty="0">
                <a:latin typeface="Arial" panose="020B0604020202020204" pitchFamily="34" charset="0"/>
              </a:rPr>
              <a:t>    </a:t>
            </a:r>
            <a:r>
              <a:rPr lang="en-US" altLang="zh-CN" sz="1800" dirty="0">
                <a:latin typeface="Arial" panose="020B0604020202020204" pitchFamily="34" charset="0"/>
              </a:rPr>
              <a:t>C</a:t>
            </a:r>
            <a:r>
              <a:rPr lang="zh-CN" altLang="en-US" sz="1800" dirty="0">
                <a:latin typeface="Arial" panose="020B0604020202020204" pitchFamily="34" charset="0"/>
              </a:rPr>
              <a:t>．与氢氧化钠共热，产生氨气    </a:t>
            </a:r>
            <a:r>
              <a:rPr lang="en-US" altLang="zh-CN" sz="1800" dirty="0">
                <a:latin typeface="Arial" panose="020B0604020202020204" pitchFamily="34" charset="0"/>
              </a:rPr>
              <a:t>D</a:t>
            </a:r>
            <a:r>
              <a:rPr lang="zh-CN" altLang="en-US" sz="1800" dirty="0">
                <a:latin typeface="Arial" panose="020B0604020202020204" pitchFamily="34" charset="0"/>
              </a:rPr>
              <a:t>．在水中的溶解度都不高</a:t>
            </a:r>
            <a:endParaRPr lang="zh-CN" altLang="en-US" sz="1800" dirty="0">
              <a:latin typeface="Arial" panose="020B0604020202020204" pitchFamily="34" charset="0"/>
            </a:endParaRPr>
          </a:p>
        </p:txBody>
      </p:sp>
      <p:sp>
        <p:nvSpPr>
          <p:cNvPr id="43012" name="文本框 43011"/>
          <p:cNvSpPr txBox="1"/>
          <p:nvPr/>
        </p:nvSpPr>
        <p:spPr>
          <a:xfrm>
            <a:off x="5004939" y="789580"/>
            <a:ext cx="270338" cy="275590"/>
          </a:xfrm>
          <a:prstGeom prst="rect">
            <a:avLst/>
          </a:prstGeom>
          <a:noFill/>
          <a:ln w="9525">
            <a:noFill/>
          </a:ln>
        </p:spPr>
        <p:txBody>
          <a:bodyPr>
            <a:spAutoFit/>
          </a:bodyPr>
          <a:p>
            <a:pPr>
              <a:spcBef>
                <a:spcPct val="50000"/>
              </a:spcBef>
            </a:pPr>
            <a:r>
              <a:rPr lang="en-US" altLang="zh-CN" sz="1200">
                <a:solidFill>
                  <a:srgbClr val="FF0000"/>
                </a:solidFill>
                <a:latin typeface="Arial" panose="020B0604020202020204" pitchFamily="34" charset="0"/>
              </a:rPr>
              <a:t>A</a:t>
            </a:r>
            <a:endParaRPr lang="en-US" altLang="zh-CN" sz="1200">
              <a:solidFill>
                <a:srgbClr val="FF0000"/>
              </a:solidFill>
              <a:latin typeface="Arial" panose="020B0604020202020204" pitchFamily="34" charset="0"/>
            </a:endParaRPr>
          </a:p>
        </p:txBody>
      </p:sp>
      <p:sp>
        <p:nvSpPr>
          <p:cNvPr id="43013" name="文本框 43012"/>
          <p:cNvSpPr txBox="1"/>
          <p:nvPr/>
        </p:nvSpPr>
        <p:spPr>
          <a:xfrm>
            <a:off x="6085102" y="1383848"/>
            <a:ext cx="378712" cy="275590"/>
          </a:xfrm>
          <a:prstGeom prst="rect">
            <a:avLst/>
          </a:prstGeom>
          <a:noFill/>
          <a:ln w="9525">
            <a:noFill/>
          </a:ln>
        </p:spPr>
        <p:txBody>
          <a:bodyPr>
            <a:spAutoFit/>
          </a:bodyPr>
          <a:p>
            <a:pPr>
              <a:spcBef>
                <a:spcPct val="50000"/>
              </a:spcBef>
            </a:pPr>
            <a:r>
              <a:rPr lang="en-US" altLang="zh-CN" sz="1200">
                <a:solidFill>
                  <a:srgbClr val="FF0000"/>
                </a:solidFill>
                <a:latin typeface="Arial" panose="020B0604020202020204" pitchFamily="34" charset="0"/>
              </a:rPr>
              <a:t>D</a:t>
            </a:r>
            <a:endParaRPr lang="en-US" altLang="zh-CN" sz="1200">
              <a:solidFill>
                <a:srgbClr val="FF0000"/>
              </a:solidFill>
              <a:latin typeface="Arial" panose="020B0604020202020204" pitchFamily="34" charset="0"/>
            </a:endParaRPr>
          </a:p>
        </p:txBody>
      </p:sp>
      <p:sp>
        <p:nvSpPr>
          <p:cNvPr id="43014" name="文本框 43013"/>
          <p:cNvSpPr txBox="1"/>
          <p:nvPr/>
        </p:nvSpPr>
        <p:spPr>
          <a:xfrm>
            <a:off x="6031511" y="1924525"/>
            <a:ext cx="432303" cy="275590"/>
          </a:xfrm>
          <a:prstGeom prst="rect">
            <a:avLst/>
          </a:prstGeom>
          <a:noFill/>
          <a:ln w="9525">
            <a:noFill/>
          </a:ln>
        </p:spPr>
        <p:txBody>
          <a:bodyPr>
            <a:spAutoFit/>
          </a:bodyPr>
          <a:p>
            <a:pPr>
              <a:spcBef>
                <a:spcPct val="50000"/>
              </a:spcBef>
            </a:pPr>
            <a:r>
              <a:rPr lang="en-US" altLang="zh-CN" sz="1200">
                <a:solidFill>
                  <a:srgbClr val="FF0000"/>
                </a:solidFill>
                <a:latin typeface="Arial" panose="020B0604020202020204" pitchFamily="34" charset="0"/>
              </a:rPr>
              <a:t>D</a:t>
            </a:r>
            <a:endParaRPr lang="en-US" altLang="zh-CN" sz="1200">
              <a:solidFill>
                <a:srgbClr val="FF0000"/>
              </a:solidFill>
              <a:latin typeface="Arial" panose="020B0604020202020204" pitchFamily="34" charset="0"/>
            </a:endParaRPr>
          </a:p>
        </p:txBody>
      </p:sp>
      <p:sp>
        <p:nvSpPr>
          <p:cNvPr id="43015" name="文本框 43014"/>
          <p:cNvSpPr txBox="1"/>
          <p:nvPr/>
        </p:nvSpPr>
        <p:spPr>
          <a:xfrm>
            <a:off x="3384098" y="3594193"/>
            <a:ext cx="323930" cy="275590"/>
          </a:xfrm>
          <a:prstGeom prst="rect">
            <a:avLst/>
          </a:prstGeom>
          <a:noFill/>
          <a:ln w="9525">
            <a:noFill/>
          </a:ln>
        </p:spPr>
        <p:txBody>
          <a:bodyPr>
            <a:spAutoFit/>
          </a:bodyPr>
          <a:p>
            <a:pPr>
              <a:spcBef>
                <a:spcPct val="50000"/>
              </a:spcBef>
            </a:pPr>
            <a:r>
              <a:rPr lang="en-US" altLang="zh-CN" sz="1200">
                <a:solidFill>
                  <a:srgbClr val="FF0000"/>
                </a:solidFill>
                <a:latin typeface="Arial" panose="020B0604020202020204" pitchFamily="34" charset="0"/>
              </a:rPr>
              <a:t>C</a:t>
            </a:r>
            <a:endParaRPr lang="en-US" altLang="zh-CN" sz="1200">
              <a:solidFill>
                <a:srgbClr val="FF0000"/>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3"/>
                                        </p:tgtEl>
                                        <p:attrNameLst>
                                          <p:attrName>style.visibility</p:attrName>
                                        </p:attrNameLst>
                                      </p:cBhvr>
                                      <p:to>
                                        <p:strVal val="visible"/>
                                      </p:to>
                                    </p:set>
                                    <p:anim calcmode="lin" valueType="num">
                                      <p:cBhvr additive="base">
                                        <p:cTn id="13" dur="500" fill="hold"/>
                                        <p:tgtEl>
                                          <p:spTgt spid="43013"/>
                                        </p:tgtEl>
                                        <p:attrNameLst>
                                          <p:attrName>ppt_x</p:attrName>
                                        </p:attrNameLst>
                                      </p:cBhvr>
                                      <p:tavLst>
                                        <p:tav tm="0">
                                          <p:val>
                                            <p:strVal val="#ppt_x"/>
                                          </p:val>
                                        </p:tav>
                                        <p:tav tm="100000">
                                          <p:val>
                                            <p:strVal val="#ppt_x"/>
                                          </p:val>
                                        </p:tav>
                                      </p:tavLst>
                                    </p:anim>
                                    <p:anim calcmode="lin" valueType="num">
                                      <p:cBhvr additive="base">
                                        <p:cTn id="14"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4"/>
                                        </p:tgtEl>
                                        <p:attrNameLst>
                                          <p:attrName>style.visibility</p:attrName>
                                        </p:attrNameLst>
                                      </p:cBhvr>
                                      <p:to>
                                        <p:strVal val="visible"/>
                                      </p:to>
                                    </p:set>
                                    <p:anim calcmode="lin" valueType="num">
                                      <p:cBhvr additive="base">
                                        <p:cTn id="19" dur="500" fill="hold"/>
                                        <p:tgtEl>
                                          <p:spTgt spid="43014"/>
                                        </p:tgtEl>
                                        <p:attrNameLst>
                                          <p:attrName>ppt_x</p:attrName>
                                        </p:attrNameLst>
                                      </p:cBhvr>
                                      <p:tavLst>
                                        <p:tav tm="0">
                                          <p:val>
                                            <p:strVal val="#ppt_x"/>
                                          </p:val>
                                        </p:tav>
                                        <p:tav tm="100000">
                                          <p:val>
                                            <p:strVal val="#ppt_x"/>
                                          </p:val>
                                        </p:tav>
                                      </p:tavLst>
                                    </p:anim>
                                    <p:anim calcmode="lin" valueType="num">
                                      <p:cBhvr additive="base">
                                        <p:cTn id="20" dur="500" fill="hold"/>
                                        <p:tgtEl>
                                          <p:spTgt spid="430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5"/>
                                        </p:tgtEl>
                                        <p:attrNameLst>
                                          <p:attrName>style.visibility</p:attrName>
                                        </p:attrNameLst>
                                      </p:cBhvr>
                                      <p:to>
                                        <p:strVal val="visible"/>
                                      </p:to>
                                    </p:set>
                                    <p:anim calcmode="lin" valueType="num">
                                      <p:cBhvr additive="base">
                                        <p:cTn id="25" dur="500" fill="hold"/>
                                        <p:tgtEl>
                                          <p:spTgt spid="43015"/>
                                        </p:tgtEl>
                                        <p:attrNameLst>
                                          <p:attrName>ppt_x</p:attrName>
                                        </p:attrNameLst>
                                      </p:cBhvr>
                                      <p:tavLst>
                                        <p:tav tm="0">
                                          <p:val>
                                            <p:strVal val="#ppt_x"/>
                                          </p:val>
                                        </p:tav>
                                        <p:tav tm="100000">
                                          <p:val>
                                            <p:strVal val="#ppt_x"/>
                                          </p:val>
                                        </p:tav>
                                      </p:tavLst>
                                    </p:anim>
                                    <p:anim calcmode="lin" valueType="num">
                                      <p:cBhvr additive="base">
                                        <p:cTn id="26" dur="500" fill="hold"/>
                                        <p:tgtEl>
                                          <p:spTgt spid="430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P spid="43014" grpId="0"/>
      <p:bldP spid="430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6" name="矩形 8195"/>
          <p:cNvSpPr/>
          <p:nvPr/>
        </p:nvSpPr>
        <p:spPr>
          <a:xfrm>
            <a:off x="120181" y="121"/>
            <a:ext cx="4229735" cy="460375"/>
          </a:xfrm>
          <a:prstGeom prst="rect">
            <a:avLst/>
          </a:prstGeom>
          <a:noFill/>
          <a:ln w="9525">
            <a:noFill/>
          </a:ln>
        </p:spPr>
        <p:txBody>
          <a:bodyPr wrap="none" anchor="ctr">
            <a:spAutoFit/>
          </a:bodyPr>
          <a:p>
            <a:r>
              <a:rPr lang="zh-CN" altLang="en-US" sz="2400" dirty="0">
                <a:solidFill>
                  <a:schemeClr val="bg1"/>
                </a:solidFill>
                <a:latin typeface="Arial" panose="020B0604020202020204" pitchFamily="34" charset="0"/>
              </a:rPr>
              <a:t>二、 核外电子排布的初步知识</a:t>
            </a:r>
            <a:endParaRPr lang="zh-CN" altLang="en-US" sz="2400" dirty="0">
              <a:solidFill>
                <a:schemeClr val="bg1"/>
              </a:solidFill>
              <a:latin typeface="Arial" panose="020B0604020202020204" pitchFamily="34" charset="0"/>
            </a:endParaRPr>
          </a:p>
        </p:txBody>
      </p:sp>
      <p:pic>
        <p:nvPicPr>
          <p:cNvPr id="8197" name="图片 8196" descr="dzc">
            <a:hlinkClick r:id="" action="ppaction://noaction"/>
          </p:cNvPr>
          <p:cNvPicPr>
            <a:picLocks noChangeAspect="1"/>
          </p:cNvPicPr>
          <p:nvPr/>
        </p:nvPicPr>
        <p:blipFill>
          <a:blip r:embed="rId1">
            <a:lum contrast="6000"/>
          </a:blip>
          <a:stretch>
            <a:fillRect/>
          </a:stretch>
        </p:blipFill>
        <p:spPr>
          <a:xfrm>
            <a:off x="685165" y="628650"/>
            <a:ext cx="2853690" cy="4335780"/>
          </a:xfrm>
          <a:prstGeom prst="rect">
            <a:avLst/>
          </a:prstGeom>
          <a:noFill/>
          <a:ln w="9525">
            <a:noFill/>
          </a:ln>
        </p:spPr>
      </p:pic>
      <p:graphicFrame>
        <p:nvGraphicFramePr>
          <p:cNvPr id="8198" name="表格 8197"/>
          <p:cNvGraphicFramePr/>
          <p:nvPr>
            <p:custDataLst>
              <p:tags r:id="rId2"/>
            </p:custDataLst>
          </p:nvPr>
        </p:nvGraphicFramePr>
        <p:xfrm>
          <a:off x="3736775" y="628462"/>
          <a:ext cx="3953510" cy="1219200"/>
        </p:xfrm>
        <a:graphic>
          <a:graphicData uri="http://schemas.openxmlformats.org/drawingml/2006/table">
            <a:tbl>
              <a:tblPr/>
              <a:tblGrid>
                <a:gridCol w="1492250"/>
                <a:gridCol w="371475"/>
                <a:gridCol w="395605"/>
                <a:gridCol w="339090"/>
                <a:gridCol w="337820"/>
                <a:gridCol w="339725"/>
                <a:gridCol w="338455"/>
                <a:gridCol w="339090"/>
              </a:tblGrid>
              <a:tr h="44196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100" b="1" dirty="0">
                          <a:latin typeface="Times New Roman" panose="02020603050405020304" charset="0"/>
                        </a:rPr>
                        <a:t>电子层</a:t>
                      </a:r>
                      <a:r>
                        <a:rPr lang="en-US" altLang="zh-CN" sz="2100" b="1">
                          <a:latin typeface="Times New Roman" panose="02020603050405020304" charset="0"/>
                        </a:rPr>
                        <a:t>(n)</a:t>
                      </a:r>
                      <a:endParaRPr lang="zh-CN" altLang="en-US" sz="2100" b="1">
                        <a:latin typeface="Times New Roman" panose="02020603050405020304" charset="0"/>
                      </a:endParaRPr>
                    </a:p>
                  </a:txBody>
                  <a:tcPr marL="68596" marR="68596" marT="34298" marB="34298">
                    <a:lnL w="28575"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100" b="1">
                          <a:latin typeface="Times New Roman" panose="02020603050405020304" charset="0"/>
                        </a:rPr>
                        <a:t>1</a:t>
                      </a:r>
                      <a:endParaRPr lang="zh-CN" altLang="en-US" sz="2100" b="1">
                        <a:latin typeface="Times New Roman" panose="02020603050405020304" charset="0"/>
                      </a:endParaRPr>
                    </a:p>
                  </a:txBody>
                  <a:tcPr marL="68596" marR="68596" marT="34298" marB="34298">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100" b="1">
                          <a:latin typeface="Times New Roman" panose="02020603050405020304" charset="0"/>
                        </a:rPr>
                        <a:t>2</a:t>
                      </a:r>
                      <a:endParaRPr lang="zh-CN" altLang="en-US" sz="2100" b="1">
                        <a:latin typeface="Times New Roman" panose="02020603050405020304" charset="0"/>
                      </a:endParaRPr>
                    </a:p>
                  </a:txBody>
                  <a:tcPr marL="68596" marR="68596" marT="34298" marB="34298">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100" b="1">
                          <a:latin typeface="Times New Roman" panose="02020603050405020304" charset="0"/>
                        </a:rPr>
                        <a:t>3</a:t>
                      </a:r>
                      <a:endParaRPr lang="zh-CN" altLang="en-US" sz="2100" b="1">
                        <a:latin typeface="Times New Roman" panose="02020603050405020304" charset="0"/>
                      </a:endParaRPr>
                    </a:p>
                  </a:txBody>
                  <a:tcPr marL="68596" marR="68596" marT="34298" marB="34298">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100" b="1">
                          <a:latin typeface="Times New Roman" panose="02020603050405020304" charset="0"/>
                        </a:rPr>
                        <a:t>4</a:t>
                      </a:r>
                      <a:endParaRPr lang="zh-CN" altLang="en-US" sz="2100" b="1">
                        <a:latin typeface="Times New Roman" panose="02020603050405020304" charset="0"/>
                      </a:endParaRPr>
                    </a:p>
                  </a:txBody>
                  <a:tcPr marL="68596" marR="68596" marT="34298" marB="34298">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100" b="1">
                          <a:latin typeface="Times New Roman" panose="02020603050405020304" charset="0"/>
                        </a:rPr>
                        <a:t>5</a:t>
                      </a:r>
                      <a:endParaRPr lang="zh-CN" altLang="en-US" sz="2100" b="1">
                        <a:latin typeface="Times New Roman" panose="02020603050405020304" charset="0"/>
                      </a:endParaRPr>
                    </a:p>
                  </a:txBody>
                  <a:tcPr marL="68596" marR="68596" marT="34298" marB="34298">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100" b="1">
                          <a:latin typeface="Times New Roman" panose="02020603050405020304" charset="0"/>
                        </a:rPr>
                        <a:t>6</a:t>
                      </a:r>
                      <a:endParaRPr lang="zh-CN" altLang="en-US" sz="2100" b="1">
                        <a:latin typeface="Times New Roman" panose="02020603050405020304" charset="0"/>
                      </a:endParaRPr>
                    </a:p>
                  </a:txBody>
                  <a:tcPr marL="68596" marR="68596" marT="34298" marB="34298">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100" b="1">
                          <a:latin typeface="Times New Roman" panose="02020603050405020304" charset="0"/>
                        </a:rPr>
                        <a:t>7</a:t>
                      </a:r>
                      <a:endParaRPr lang="zh-CN" altLang="en-US" sz="2100" b="1">
                        <a:latin typeface="Times New Roman" panose="02020603050405020304" charset="0"/>
                      </a:endParaRPr>
                    </a:p>
                  </a:txBody>
                  <a:tcPr marL="68596" marR="68596" marT="34298" marB="34298">
                    <a:lnL w="1905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solidFill>
                      <a:schemeClr val="accent1"/>
                    </a:solidFill>
                  </a:tcPr>
                </a:tc>
              </a:tr>
              <a:tr h="38862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100" b="1" dirty="0">
                          <a:latin typeface="Times New Roman" panose="02020603050405020304" charset="0"/>
                        </a:rPr>
                        <a:t>字母表示</a:t>
                      </a:r>
                      <a:endParaRPr lang="zh-CN" altLang="en-US" sz="2100" b="1" dirty="0">
                        <a:latin typeface="Times New Roman" panose="02020603050405020304" charset="0"/>
                      </a:endParaRPr>
                    </a:p>
                  </a:txBody>
                  <a:tcPr marL="68596" marR="68596" marT="34298" marB="34298">
                    <a:lnL w="28575"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100" b="1">
                          <a:latin typeface="Times New Roman" panose="02020603050405020304" charset="0"/>
                        </a:rPr>
                        <a:t>K</a:t>
                      </a:r>
                      <a:endParaRPr lang="zh-CN" altLang="en-US" sz="2100" b="1">
                        <a:latin typeface="Times New Roman" panose="02020603050405020304" charset="0"/>
                      </a:endParaRPr>
                    </a:p>
                  </a:txBody>
                  <a:tcPr marL="68596" marR="68596" marT="34298" marB="34298">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100" b="1">
                          <a:latin typeface="Times New Roman" panose="02020603050405020304" charset="0"/>
                        </a:rPr>
                        <a:t>L</a:t>
                      </a:r>
                      <a:endParaRPr lang="zh-CN" altLang="en-US" sz="2100" b="1">
                        <a:latin typeface="Times New Roman" panose="02020603050405020304" charset="0"/>
                      </a:endParaRPr>
                    </a:p>
                  </a:txBody>
                  <a:tcPr marL="68596" marR="68596" marT="34298" marB="34298">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100" b="1">
                          <a:latin typeface="Times New Roman" panose="02020603050405020304" charset="0"/>
                        </a:rPr>
                        <a:t>M</a:t>
                      </a:r>
                      <a:endParaRPr lang="zh-CN" altLang="en-US" sz="2100" b="1">
                        <a:latin typeface="Times New Roman" panose="02020603050405020304" charset="0"/>
                      </a:endParaRPr>
                    </a:p>
                  </a:txBody>
                  <a:tcPr marL="68596" marR="68596" marT="34298" marB="34298">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100" b="1">
                          <a:latin typeface="Times New Roman" panose="02020603050405020304" charset="0"/>
                        </a:rPr>
                        <a:t>N</a:t>
                      </a:r>
                      <a:endParaRPr lang="zh-CN" altLang="en-US" sz="2100" b="1">
                        <a:latin typeface="Times New Roman" panose="02020603050405020304" charset="0"/>
                      </a:endParaRPr>
                    </a:p>
                  </a:txBody>
                  <a:tcPr marL="68596" marR="68596" marT="34298" marB="34298">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100" b="1">
                          <a:latin typeface="Times New Roman" panose="02020603050405020304" charset="0"/>
                        </a:rPr>
                        <a:t>O</a:t>
                      </a:r>
                      <a:endParaRPr lang="zh-CN" altLang="en-US" sz="2100" b="1">
                        <a:latin typeface="Times New Roman" panose="02020603050405020304" charset="0"/>
                      </a:endParaRPr>
                    </a:p>
                  </a:txBody>
                  <a:tcPr marL="68596" marR="68596" marT="34298" marB="34298">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100" b="1">
                          <a:latin typeface="Times New Roman" panose="02020603050405020304" charset="0"/>
                        </a:rPr>
                        <a:t>P</a:t>
                      </a:r>
                      <a:endParaRPr lang="zh-CN" altLang="en-US" sz="2100" b="1">
                        <a:latin typeface="Times New Roman" panose="02020603050405020304" charset="0"/>
                      </a:endParaRPr>
                    </a:p>
                  </a:txBody>
                  <a:tcPr marL="68596" marR="68596" marT="34298" marB="34298">
                    <a:lnL w="19050"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100" b="1">
                          <a:latin typeface="Times New Roman" panose="02020603050405020304" charset="0"/>
                        </a:rPr>
                        <a:t>Q</a:t>
                      </a:r>
                      <a:endParaRPr lang="zh-CN" altLang="en-US" sz="2100" b="1">
                        <a:latin typeface="Times New Roman" panose="02020603050405020304" charset="0"/>
                      </a:endParaRPr>
                    </a:p>
                  </a:txBody>
                  <a:tcPr marL="68596" marR="68596" marT="34298" marB="34298">
                    <a:lnL w="1905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19050" cap="flat" cmpd="sng">
                      <a:solidFill>
                        <a:schemeClr val="tx1"/>
                      </a:solidFill>
                      <a:prstDash val="solid"/>
                      <a:headEnd type="none" w="med" len="med"/>
                      <a:tailEnd type="none" w="med" len="med"/>
                    </a:lnB>
                    <a:lnTlToBr>
                      <a:noFill/>
                    </a:lnTlToBr>
                    <a:lnBlToTr>
                      <a:noFill/>
                    </a:lnBlToTr>
                    <a:solidFill>
                      <a:schemeClr val="accent1"/>
                    </a:solidFill>
                  </a:tcPr>
                </a:tc>
              </a:tr>
              <a:tr h="38862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100" b="1" dirty="0">
                          <a:latin typeface="Times New Roman" panose="02020603050405020304" charset="0"/>
                        </a:rPr>
                        <a:t>   </a:t>
                      </a:r>
                      <a:r>
                        <a:rPr lang="zh-CN" altLang="en-US" sz="2100" b="1" dirty="0">
                          <a:latin typeface="Times New Roman" panose="02020603050405020304" charset="0"/>
                        </a:rPr>
                        <a:t>能量</a:t>
                      </a:r>
                      <a:endParaRPr lang="zh-CN" altLang="en-US" sz="2100" b="1" dirty="0">
                        <a:latin typeface="Times New Roman" panose="02020603050405020304" charset="0"/>
                      </a:endParaRPr>
                    </a:p>
                  </a:txBody>
                  <a:tcPr marL="68596" marR="68596" marT="34298" marB="34298">
                    <a:lnL w="28575" cap="flat" cmpd="sng">
                      <a:solidFill>
                        <a:schemeClr val="tx1"/>
                      </a:solidFill>
                      <a:prstDash val="solid"/>
                      <a:headEnd type="none" w="med" len="med"/>
                      <a:tailEnd type="none" w="med" len="med"/>
                    </a:lnL>
                    <a:lnR w="19050"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accent1"/>
                    </a:solidFill>
                  </a:tcPr>
                </a:tc>
                <a:tc gridSpan="7">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100" b="1" dirty="0">
                        <a:latin typeface="Times New Roman" panose="02020603050405020304" charset="0"/>
                      </a:endParaRPr>
                    </a:p>
                  </a:txBody>
                  <a:tcPr marL="68596" marR="68596" marT="34298" marB="34298">
                    <a:lnL w="1905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accent1"/>
                    </a:solidFill>
                  </a:tcPr>
                </a:tc>
                <a:tc hMerge="1">
                  <a:tcPr>
                    <a:lnT w="1905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905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905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905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905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905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r>
            </a:tbl>
          </a:graphicData>
        </a:graphic>
      </p:graphicFrame>
      <p:grpSp>
        <p:nvGrpSpPr>
          <p:cNvPr id="8230" name="组合 8229"/>
          <p:cNvGrpSpPr/>
          <p:nvPr/>
        </p:nvGrpSpPr>
        <p:grpSpPr>
          <a:xfrm>
            <a:off x="3657600" y="2120265"/>
            <a:ext cx="4415155" cy="2599690"/>
            <a:chOff x="2256" y="1680"/>
            <a:chExt cx="3504" cy="2640"/>
          </a:xfrm>
        </p:grpSpPr>
        <p:sp>
          <p:nvSpPr>
            <p:cNvPr id="8231" name="矩形 8230"/>
            <p:cNvSpPr/>
            <p:nvPr/>
          </p:nvSpPr>
          <p:spPr>
            <a:xfrm>
              <a:off x="2256" y="1680"/>
              <a:ext cx="3504" cy="2640"/>
            </a:xfrm>
            <a:prstGeom prst="rect">
              <a:avLst/>
            </a:prstGeom>
            <a:solidFill>
              <a:srgbClr val="CCFFCC"/>
            </a:solidFill>
            <a:ln w="28575" cap="flat" cmpd="sng">
              <a:solidFill>
                <a:srgbClr val="FF99CC"/>
              </a:solidFill>
              <a:prstDash val="lgDashDotDot"/>
              <a:miter/>
              <a:headEnd type="none" w="med" len="med"/>
              <a:tailEnd type="none" w="med" len="med"/>
            </a:ln>
          </p:spPr>
          <p:txBody>
            <a:bodyPr wrap="none" anchor="ctr"/>
            <a:p>
              <a:pPr algn="ctr"/>
              <a:endParaRPr sz="1200" dirty="0">
                <a:latin typeface="Arial" panose="020B0604020202020204" pitchFamily="34" charset="0"/>
              </a:endParaRPr>
            </a:p>
          </p:txBody>
        </p:sp>
        <p:sp>
          <p:nvSpPr>
            <p:cNvPr id="8232" name="矩形 8231"/>
            <p:cNvSpPr/>
            <p:nvPr/>
          </p:nvSpPr>
          <p:spPr>
            <a:xfrm>
              <a:off x="2977" y="1825"/>
              <a:ext cx="2242" cy="322"/>
            </a:xfrm>
            <a:prstGeom prst="rect">
              <a:avLst/>
            </a:prstGeom>
          </p:spPr>
          <p:txBody>
            <a:bodyPr wrap="none" fromWordArt="1">
              <a:prstTxWarp prst="textPlain">
                <a:avLst>
                  <a:gd name="adj" fmla="val 50000"/>
                </a:avLst>
              </a:prstTxWarp>
              <a:normAutofit fontScale="50000"/>
            </a:bodyPr>
            <a:p>
              <a:pPr algn="ctr"/>
              <a:r>
                <a:rPr lang="zh-CN" altLang="en-US" sz="27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宋体" panose="02010600030101010101" pitchFamily="2" charset="-122"/>
                  <a:ea typeface="宋体" panose="02010600030101010101" pitchFamily="2" charset="-122"/>
                </a:rPr>
                <a:t>核外电子排布规律</a:t>
              </a:r>
              <a:endParaRPr lang="zh-CN" altLang="en-US" sz="27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宋体" panose="02010600030101010101" pitchFamily="2" charset="-122"/>
                <a:ea typeface="宋体" panose="02010600030101010101" pitchFamily="2" charset="-122"/>
              </a:endParaRPr>
            </a:p>
          </p:txBody>
        </p:sp>
      </p:grpSp>
      <p:grpSp>
        <p:nvGrpSpPr>
          <p:cNvPr id="8233" name="组合 8232"/>
          <p:cNvGrpSpPr/>
          <p:nvPr/>
        </p:nvGrpSpPr>
        <p:grpSpPr>
          <a:xfrm>
            <a:off x="5336103" y="1467415"/>
            <a:ext cx="2235355" cy="437067"/>
            <a:chOff x="2438" y="2697"/>
            <a:chExt cx="1877" cy="367"/>
          </a:xfrm>
        </p:grpSpPr>
        <p:sp>
          <p:nvSpPr>
            <p:cNvPr id="8234" name="直接连接符 8233"/>
            <p:cNvSpPr/>
            <p:nvPr/>
          </p:nvSpPr>
          <p:spPr>
            <a:xfrm>
              <a:off x="2736" y="2880"/>
              <a:ext cx="1248" cy="0"/>
            </a:xfrm>
            <a:prstGeom prst="line">
              <a:avLst/>
            </a:prstGeom>
            <a:ln w="50800" cap="flat" cmpd="sng">
              <a:solidFill>
                <a:srgbClr val="003366"/>
              </a:solidFill>
              <a:prstDash val="solid"/>
              <a:headEnd type="none" w="med" len="med"/>
              <a:tailEnd type="stealth" w="med" len="med"/>
            </a:ln>
          </p:spPr>
        </p:sp>
        <p:sp>
          <p:nvSpPr>
            <p:cNvPr id="8235" name="文本框 8234"/>
            <p:cNvSpPr txBox="1"/>
            <p:nvPr/>
          </p:nvSpPr>
          <p:spPr>
            <a:xfrm>
              <a:off x="2438" y="2716"/>
              <a:ext cx="379" cy="348"/>
            </a:xfrm>
            <a:prstGeom prst="rect">
              <a:avLst/>
            </a:prstGeom>
            <a:noFill/>
            <a:ln w="9525">
              <a:noFill/>
            </a:ln>
          </p:spPr>
          <p:txBody>
            <a:bodyPr wrap="none" anchor="t">
              <a:spAutoFit/>
            </a:bodyPr>
            <a:p>
              <a:r>
                <a:rPr lang="zh-CN" altLang="en-US" sz="2100" b="1" dirty="0">
                  <a:latin typeface="Arial" panose="020B0604020202020204" pitchFamily="34" charset="0"/>
                </a:rPr>
                <a:t>低</a:t>
              </a:r>
              <a:endParaRPr lang="zh-CN" altLang="en-US" sz="2100" b="1" dirty="0">
                <a:latin typeface="Arial" panose="020B0604020202020204" pitchFamily="34" charset="0"/>
              </a:endParaRPr>
            </a:p>
          </p:txBody>
        </p:sp>
        <p:sp>
          <p:nvSpPr>
            <p:cNvPr id="8236" name="文本框 8235"/>
            <p:cNvSpPr txBox="1"/>
            <p:nvPr/>
          </p:nvSpPr>
          <p:spPr>
            <a:xfrm>
              <a:off x="3936" y="2697"/>
              <a:ext cx="379" cy="348"/>
            </a:xfrm>
            <a:prstGeom prst="rect">
              <a:avLst/>
            </a:prstGeom>
            <a:noFill/>
            <a:ln w="9525">
              <a:noFill/>
            </a:ln>
          </p:spPr>
          <p:txBody>
            <a:bodyPr wrap="none" anchor="t">
              <a:spAutoFit/>
            </a:bodyPr>
            <a:p>
              <a:r>
                <a:rPr lang="zh-CN" altLang="en-US" sz="2100" b="1" dirty="0">
                  <a:latin typeface="Arial" panose="020B0604020202020204" pitchFamily="34" charset="0"/>
                </a:rPr>
                <a:t>高</a:t>
              </a:r>
              <a:endParaRPr lang="zh-CN" altLang="en-US" sz="2100" b="1" dirty="0">
                <a:latin typeface="Arial" panose="020B0604020202020204" pitchFamily="34" charset="0"/>
              </a:endParaRPr>
            </a:p>
          </p:txBody>
        </p:sp>
      </p:grpSp>
      <p:sp>
        <p:nvSpPr>
          <p:cNvPr id="8237" name="矩形 8236"/>
          <p:cNvSpPr/>
          <p:nvPr/>
        </p:nvSpPr>
        <p:spPr>
          <a:xfrm>
            <a:off x="3869993" y="2787942"/>
            <a:ext cx="3808559" cy="270338"/>
          </a:xfrm>
          <a:prstGeom prst="rect">
            <a:avLst/>
          </a:prstGeom>
        </p:spPr>
        <p:txBody>
          <a:bodyPr wrap="none" fromWordArt="1">
            <a:prstTxWarp prst="textSlantUp">
              <a:avLst>
                <a:gd name="adj" fmla="val 4630"/>
              </a:avLst>
            </a:prstTxWarp>
            <a:normAutofit fontScale="40000"/>
          </a:bodyPr>
          <a:p>
            <a:pPr algn="ctr"/>
            <a:r>
              <a:rPr lang="zh-CN" altLang="en-US" sz="27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1、电子总是尽先排布在能量较低的电子层。</a:t>
            </a:r>
            <a:endParaRPr lang="zh-CN" altLang="en-US" sz="27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grpSp>
        <p:nvGrpSpPr>
          <p:cNvPr id="8238" name="组合 8237"/>
          <p:cNvGrpSpPr/>
          <p:nvPr/>
        </p:nvGrpSpPr>
        <p:grpSpPr>
          <a:xfrm>
            <a:off x="3925238" y="3355540"/>
            <a:ext cx="3079716" cy="216747"/>
            <a:chOff x="2352" y="2544"/>
            <a:chExt cx="2688" cy="288"/>
          </a:xfrm>
        </p:grpSpPr>
        <p:sp>
          <p:nvSpPr>
            <p:cNvPr id="8239" name="矩形 8238"/>
            <p:cNvSpPr/>
            <p:nvPr/>
          </p:nvSpPr>
          <p:spPr>
            <a:xfrm>
              <a:off x="2352" y="2544"/>
              <a:ext cx="2688" cy="288"/>
            </a:xfrm>
            <a:prstGeom prst="rect">
              <a:avLst/>
            </a:prstGeom>
          </p:spPr>
          <p:txBody>
            <a:bodyPr wrap="none" fromWordArt="1">
              <a:prstTxWarp prst="textSlantUp">
                <a:avLst>
                  <a:gd name="adj" fmla="val 5245"/>
                </a:avLst>
              </a:prstTxWarp>
              <a:normAutofit fontScale="30000"/>
            </a:bodyPr>
            <a:p>
              <a:pPr algn="ctr"/>
              <a:r>
                <a:rPr lang="zh-CN" altLang="en-US" sz="27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2、每层最多容纳2n 个电子。</a:t>
              </a:r>
              <a:endParaRPr lang="zh-CN" altLang="en-US" sz="27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8240" name="矩形 8239"/>
            <p:cNvSpPr/>
            <p:nvPr/>
          </p:nvSpPr>
          <p:spPr>
            <a:xfrm>
              <a:off x="4176" y="2544"/>
              <a:ext cx="96" cy="192"/>
            </a:xfrm>
            <a:prstGeom prst="rect">
              <a:avLst/>
            </a:prstGeom>
          </p:spPr>
          <p:txBody>
            <a:bodyPr wrap="none" fromWordArt="1">
              <a:prstTxWarp prst="textSlantUp">
                <a:avLst>
                  <a:gd name="adj" fmla="val 0"/>
                </a:avLst>
              </a:prstTxWarp>
              <a:normAutofit/>
            </a:bodyPr>
            <a:p>
              <a:pPr algn="ctr"/>
              <a:r>
                <a:rPr lang="zh-CN" altLang="en-US" sz="27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2</a:t>
              </a:r>
              <a:endParaRPr lang="zh-CN" altLang="en-US" sz="27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grpSp>
      <p:sp>
        <p:nvSpPr>
          <p:cNvPr id="8241" name="矩形 8240"/>
          <p:cNvSpPr/>
          <p:nvPr/>
        </p:nvSpPr>
        <p:spPr>
          <a:xfrm>
            <a:off x="3924775" y="3869296"/>
            <a:ext cx="3565611" cy="594268"/>
          </a:xfrm>
          <a:prstGeom prst="rect">
            <a:avLst/>
          </a:prstGeom>
        </p:spPr>
        <p:txBody>
          <a:bodyPr wrap="none" fromWordArt="1">
            <a:prstTxWarp prst="textSlantUp">
              <a:avLst>
                <a:gd name="adj" fmla="val 1236"/>
              </a:avLst>
            </a:prstTxWarp>
            <a:normAutofit fontScale="60000"/>
          </a:bodyPr>
          <a:p>
            <a:pPr algn="ctr"/>
            <a:r>
              <a:rPr lang="zh-CN" altLang="en-US" sz="2400" b="1">
                <a:ln w="9525" cap="flat" cmpd="sng">
                  <a:solidFill>
                    <a:srgbClr val="000000"/>
                  </a:solidFill>
                  <a:prstDash val="solid"/>
                  <a:headEnd type="none" w="med" len="med"/>
                  <a:tailEnd type="none" w="med" len="med"/>
                </a:ln>
                <a:solidFill>
                  <a:srgbClr val="000000"/>
                </a:solidFill>
                <a:latin typeface="Times New Roman" panose="02020603050405020304" charset="0"/>
                <a:ea typeface="Times New Roman" panose="02020603050405020304" charset="0"/>
              </a:rPr>
              <a:t>3、最外层电子不超过8个(K为最外层</a:t>
            </a:r>
            <a:endParaRPr lang="zh-CN" altLang="en-US" sz="2400" b="1">
              <a:ln w="9525" cap="flat" cmpd="sng">
                <a:solidFill>
                  <a:srgbClr val="000000"/>
                </a:solidFill>
                <a:prstDash val="solid"/>
                <a:headEnd type="none" w="med" len="med"/>
                <a:tailEnd type="none" w="med" len="med"/>
              </a:ln>
              <a:solidFill>
                <a:srgbClr val="000000"/>
              </a:solidFill>
              <a:latin typeface="Times New Roman" panose="02020603050405020304" charset="0"/>
              <a:ea typeface="Times New Roman" panose="02020603050405020304" charset="0"/>
            </a:endParaRPr>
          </a:p>
          <a:p>
            <a:pPr algn="ctr"/>
            <a:r>
              <a:rPr lang="zh-CN" altLang="en-US" sz="2400" b="1">
                <a:ln w="9525" cap="flat" cmpd="sng">
                  <a:solidFill>
                    <a:srgbClr val="000000"/>
                  </a:solidFill>
                  <a:prstDash val="solid"/>
                  <a:headEnd type="none" w="med" len="med"/>
                  <a:tailEnd type="none" w="med" len="med"/>
                </a:ln>
                <a:solidFill>
                  <a:srgbClr val="000000"/>
                </a:solidFill>
                <a:latin typeface="Times New Roman" panose="02020603050405020304" charset="0"/>
                <a:ea typeface="Times New Roman" panose="02020603050405020304" charset="0"/>
              </a:rPr>
              <a:t>不超过2个),次外层不超过18个。</a:t>
            </a:r>
            <a:endParaRPr lang="zh-CN" altLang="en-US" sz="2400" b="1">
              <a:ln w="9525" cap="flat" cmpd="sng">
                <a:solidFill>
                  <a:srgbClr val="000000"/>
                </a:solidFill>
                <a:prstDash val="solid"/>
                <a:headEnd type="none" w="med" len="med"/>
                <a:tailEnd type="none" w="med" len="med"/>
              </a:ln>
              <a:solidFill>
                <a:srgbClr val="000000"/>
              </a:solidFill>
              <a:latin typeface="Times New Roman" panose="02020603050405020304" charset="0"/>
              <a:ea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ssolve">
                                      <p:cBhvr>
                                        <p:cTn id="7" dur="5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checkerboard(across)">
                                      <p:cBhvr>
                                        <p:cTn id="12" dur="5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8230"/>
                                        </p:tgtEl>
                                        <p:attrNameLst>
                                          <p:attrName>style.visibility</p:attrName>
                                        </p:attrNameLst>
                                      </p:cBhvr>
                                      <p:to>
                                        <p:strVal val="visible"/>
                                      </p:to>
                                    </p:set>
                                    <p:animEffect transition="in" filter="fade">
                                      <p:cBhvr>
                                        <p:cTn id="17" dur="2000"/>
                                        <p:tgtEl>
                                          <p:spTgt spid="8230"/>
                                        </p:tgtEl>
                                      </p:cBhvr>
                                    </p:animEffect>
                                    <p:anim calcmode="lin" valueType="num">
                                      <p:cBhvr>
                                        <p:cTn id="18" dur="2000" fill="hold"/>
                                        <p:tgtEl>
                                          <p:spTgt spid="8230"/>
                                        </p:tgtEl>
                                        <p:attrNameLst>
                                          <p:attrName>style.rotation</p:attrName>
                                        </p:attrNameLst>
                                      </p:cBhvr>
                                      <p:tavLst>
                                        <p:tav tm="0">
                                          <p:val>
                                            <p:fltVal val="720.000000"/>
                                          </p:val>
                                        </p:tav>
                                        <p:tav tm="100000">
                                          <p:val>
                                            <p:fltVal val="0.000000"/>
                                          </p:val>
                                        </p:tav>
                                      </p:tavLst>
                                    </p:anim>
                                    <p:anim calcmode="lin" valueType="num">
                                      <p:cBhvr>
                                        <p:cTn id="19" dur="2000" fill="hold"/>
                                        <p:tgtEl>
                                          <p:spTgt spid="8230"/>
                                        </p:tgtEl>
                                        <p:attrNameLst>
                                          <p:attrName>ppt_h</p:attrName>
                                        </p:attrNameLst>
                                      </p:cBhvr>
                                      <p:tavLst>
                                        <p:tav tm="0">
                                          <p:val>
                                            <p:fltVal val="0.000000"/>
                                          </p:val>
                                        </p:tav>
                                        <p:tav tm="100000">
                                          <p:val>
                                            <p:strVal val="#ppt_h"/>
                                          </p:val>
                                        </p:tav>
                                      </p:tavLst>
                                    </p:anim>
                                    <p:anim calcmode="lin" valueType="num">
                                      <p:cBhvr>
                                        <p:cTn id="20" dur="2000" fill="hold"/>
                                        <p:tgtEl>
                                          <p:spTgt spid="8230"/>
                                        </p:tgtEl>
                                        <p:attrNameLst>
                                          <p:attrName>ppt_w</p:attrName>
                                        </p:attrNameLst>
                                      </p:cBhvr>
                                      <p:tavLst>
                                        <p:tav tm="0">
                                          <p:val>
                                            <p:fltVal val="0.00000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8233"/>
                                        </p:tgtEl>
                                        <p:attrNameLst>
                                          <p:attrName>style.visibility</p:attrName>
                                        </p:attrNameLst>
                                      </p:cBhvr>
                                      <p:to>
                                        <p:strVal val="visible"/>
                                      </p:to>
                                    </p:set>
                                    <p:anim calcmode="lin" valueType="num">
                                      <p:cBhvr>
                                        <p:cTn id="25" dur="500" fill="hold"/>
                                        <p:tgtEl>
                                          <p:spTgt spid="8233"/>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8233"/>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8233"/>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823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8237"/>
                                        </p:tgtEl>
                                        <p:attrNameLst>
                                          <p:attrName>style.visibility</p:attrName>
                                        </p:attrNameLst>
                                      </p:cBhvr>
                                      <p:to>
                                        <p:strVal val="visible"/>
                                      </p:to>
                                    </p:set>
                                    <p:anim calcmode="lin" valueType="num">
                                      <p:cBhvr additive="base">
                                        <p:cTn id="33" dur="500" fill="hold"/>
                                        <p:tgtEl>
                                          <p:spTgt spid="8237"/>
                                        </p:tgtEl>
                                        <p:attrNameLst>
                                          <p:attrName>ppt_x</p:attrName>
                                        </p:attrNameLst>
                                      </p:cBhvr>
                                      <p:tavLst>
                                        <p:tav tm="0">
                                          <p:val>
                                            <p:strVal val="1+#ppt_w/2"/>
                                          </p:val>
                                        </p:tav>
                                        <p:tav tm="100000">
                                          <p:val>
                                            <p:strVal val="#ppt_x"/>
                                          </p:val>
                                        </p:tav>
                                      </p:tavLst>
                                    </p:anim>
                                    <p:anim calcmode="lin" valueType="num">
                                      <p:cBhvr additive="base">
                                        <p:cTn id="34" dur="500" fill="hold"/>
                                        <p:tgtEl>
                                          <p:spTgt spid="823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8238"/>
                                        </p:tgtEl>
                                        <p:attrNameLst>
                                          <p:attrName>style.visibility</p:attrName>
                                        </p:attrNameLst>
                                      </p:cBhvr>
                                      <p:to>
                                        <p:strVal val="visible"/>
                                      </p:to>
                                    </p:set>
                                    <p:anim calcmode="lin" valueType="num">
                                      <p:cBhvr additive="base">
                                        <p:cTn id="39" dur="500" fill="hold"/>
                                        <p:tgtEl>
                                          <p:spTgt spid="8238"/>
                                        </p:tgtEl>
                                        <p:attrNameLst>
                                          <p:attrName>ppt_x</p:attrName>
                                        </p:attrNameLst>
                                      </p:cBhvr>
                                      <p:tavLst>
                                        <p:tav tm="0">
                                          <p:val>
                                            <p:strVal val="1+#ppt_w/2"/>
                                          </p:val>
                                        </p:tav>
                                        <p:tav tm="100000">
                                          <p:val>
                                            <p:strVal val="#ppt_x"/>
                                          </p:val>
                                        </p:tav>
                                      </p:tavLst>
                                    </p:anim>
                                    <p:anim calcmode="lin" valueType="num">
                                      <p:cBhvr additive="base">
                                        <p:cTn id="40" dur="500" fill="hold"/>
                                        <p:tgtEl>
                                          <p:spTgt spid="823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8241"/>
                                        </p:tgtEl>
                                        <p:attrNameLst>
                                          <p:attrName>style.visibility</p:attrName>
                                        </p:attrNameLst>
                                      </p:cBhvr>
                                      <p:to>
                                        <p:strVal val="visible"/>
                                      </p:to>
                                    </p:set>
                                    <p:anim calcmode="lin" valueType="num">
                                      <p:cBhvr additive="base">
                                        <p:cTn id="45" dur="500" fill="hold"/>
                                        <p:tgtEl>
                                          <p:spTgt spid="8241"/>
                                        </p:tgtEl>
                                        <p:attrNameLst>
                                          <p:attrName>ppt_x</p:attrName>
                                        </p:attrNameLst>
                                      </p:cBhvr>
                                      <p:tavLst>
                                        <p:tav tm="0">
                                          <p:val>
                                            <p:strVal val="1+#ppt_w/2"/>
                                          </p:val>
                                        </p:tav>
                                        <p:tav tm="100000">
                                          <p:val>
                                            <p:strVal val="#ppt_x"/>
                                          </p:val>
                                        </p:tav>
                                      </p:tavLst>
                                    </p:anim>
                                    <p:anim calcmode="lin" valueType="num">
                                      <p:cBhvr additive="base">
                                        <p:cTn id="46" dur="500" fill="hold"/>
                                        <p:tgtEl>
                                          <p:spTgt spid="82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矩形 44033"/>
          <p:cNvSpPr/>
          <p:nvPr/>
        </p:nvSpPr>
        <p:spPr>
          <a:xfrm>
            <a:off x="1925222" y="289293"/>
            <a:ext cx="5586601" cy="615315"/>
          </a:xfrm>
          <a:prstGeom prst="rect">
            <a:avLst/>
          </a:prstGeom>
          <a:noFill/>
          <a:ln w="9525">
            <a:noFill/>
          </a:ln>
        </p:spPr>
        <p:txBody>
          <a:bodyPr tIns="123816" bIns="123816" anchor="ctr">
            <a:spAutoFit/>
          </a:bodyPr>
          <a:p>
            <a:r>
              <a:rPr lang="zh-CN" altLang="en-US" sz="2400" b="1" dirty="0">
                <a:solidFill>
                  <a:srgbClr val="CC0000"/>
                </a:solidFill>
                <a:latin typeface="Arial" panose="020B0604020202020204" pitchFamily="34" charset="0"/>
              </a:rPr>
              <a:t>任务四    硅及其无机非金属材料</a:t>
            </a:r>
            <a:r>
              <a:rPr lang="zh-CN" altLang="en-US" sz="2400" dirty="0">
                <a:solidFill>
                  <a:srgbClr val="CC0000"/>
                </a:solidFill>
                <a:latin typeface="Arial" panose="020B0604020202020204" pitchFamily="34" charset="0"/>
              </a:rPr>
              <a:t> </a:t>
            </a:r>
            <a:endParaRPr lang="zh-CN" altLang="en-US" sz="2400" dirty="0">
              <a:solidFill>
                <a:srgbClr val="CC0000"/>
              </a:solidFill>
              <a:latin typeface="Arial" panose="020B0604020202020204" pitchFamily="34" charset="0"/>
            </a:endParaRPr>
          </a:p>
        </p:txBody>
      </p:sp>
      <p:sp>
        <p:nvSpPr>
          <p:cNvPr id="44035" name="矩形 44034"/>
          <p:cNvSpPr/>
          <p:nvPr/>
        </p:nvSpPr>
        <p:spPr>
          <a:xfrm>
            <a:off x="2465900" y="775856"/>
            <a:ext cx="4540250" cy="737235"/>
          </a:xfrm>
          <a:prstGeom prst="rect">
            <a:avLst/>
          </a:prstGeom>
          <a:noFill/>
          <a:ln w="9525">
            <a:noFill/>
          </a:ln>
        </p:spPr>
        <p:txBody>
          <a:bodyPr wrap="none" anchor="ctr">
            <a:spAutoFit/>
          </a:bodyPr>
          <a:p>
            <a:pPr indent="314325"/>
            <a:r>
              <a:rPr lang="en-US" altLang="zh-CN" sz="1200" dirty="0">
                <a:latin typeface="Arial" panose="020B0604020202020204" pitchFamily="34" charset="0"/>
              </a:rPr>
              <a:t> </a:t>
            </a:r>
            <a:r>
              <a:rPr lang="zh-CN" altLang="en-US" sz="2100" dirty="0">
                <a:latin typeface="Arial" panose="020B0604020202020204" pitchFamily="34" charset="0"/>
              </a:rPr>
              <a:t>硅和二氧化硅主要性质和用途比较</a:t>
            </a:r>
            <a:endParaRPr lang="zh-CN" altLang="en-US" sz="2100" dirty="0">
              <a:latin typeface="Arial" panose="020B0604020202020204" pitchFamily="34" charset="0"/>
            </a:endParaRPr>
          </a:p>
          <a:p>
            <a:pPr indent="314325" eaLnBrk="0" hangingPunct="0"/>
            <a:endParaRPr lang="zh-CN" altLang="en-US" sz="2100" dirty="0">
              <a:latin typeface="Arial" panose="020B0604020202020204" pitchFamily="34" charset="0"/>
            </a:endParaRPr>
          </a:p>
        </p:txBody>
      </p:sp>
      <p:pic>
        <p:nvPicPr>
          <p:cNvPr id="44036" name="图片 44035"/>
          <p:cNvPicPr>
            <a:picLocks noChangeAspect="1"/>
          </p:cNvPicPr>
          <p:nvPr/>
        </p:nvPicPr>
        <p:blipFill>
          <a:blip r:embed="rId1"/>
          <a:stretch>
            <a:fillRect/>
          </a:stretch>
        </p:blipFill>
        <p:spPr>
          <a:xfrm>
            <a:off x="1277620" y="1214755"/>
            <a:ext cx="6235065" cy="37084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矩形 45057"/>
          <p:cNvSpPr/>
          <p:nvPr/>
        </p:nvSpPr>
        <p:spPr>
          <a:xfrm>
            <a:off x="402585" y="400105"/>
            <a:ext cx="2373630" cy="506730"/>
          </a:xfrm>
          <a:prstGeom prst="rect">
            <a:avLst/>
          </a:prstGeom>
          <a:noFill/>
          <a:ln w="9525">
            <a:noFill/>
          </a:ln>
        </p:spPr>
        <p:txBody>
          <a:bodyPr wrap="none" anchor="ctr">
            <a:spAutoFit/>
          </a:bodyPr>
          <a:p>
            <a:r>
              <a:rPr lang="en-US" altLang="zh-CN" sz="2700" dirty="0">
                <a:latin typeface="Arial" panose="020B0604020202020204" pitchFamily="34" charset="0"/>
              </a:rPr>
              <a:t>1.  </a:t>
            </a:r>
            <a:r>
              <a:rPr lang="zh-CN" altLang="en-US" sz="2700" dirty="0">
                <a:latin typeface="Arial" panose="020B0604020202020204" pitchFamily="34" charset="0"/>
              </a:rPr>
              <a:t>硅酸盐材料</a:t>
            </a:r>
            <a:endParaRPr lang="zh-CN" altLang="en-US" sz="2700" dirty="0">
              <a:latin typeface="Arial" panose="020B0604020202020204" pitchFamily="34" charset="0"/>
            </a:endParaRPr>
          </a:p>
        </p:txBody>
      </p:sp>
      <p:sp>
        <p:nvSpPr>
          <p:cNvPr id="45059" name="矩形 45058"/>
          <p:cNvSpPr/>
          <p:nvPr/>
        </p:nvSpPr>
        <p:spPr>
          <a:xfrm>
            <a:off x="3257283" y="967282"/>
            <a:ext cx="1749425" cy="460375"/>
          </a:xfrm>
          <a:prstGeom prst="rect">
            <a:avLst/>
          </a:prstGeom>
          <a:noFill/>
          <a:ln w="9525">
            <a:noFill/>
          </a:ln>
        </p:spPr>
        <p:txBody>
          <a:bodyPr wrap="none" anchor="ctr">
            <a:spAutoFit/>
          </a:bodyPr>
          <a:p>
            <a:pPr algn="ctr"/>
            <a:r>
              <a:rPr lang="en-US" altLang="zh-CN" sz="1200" dirty="0">
                <a:latin typeface="Arial" panose="020B0604020202020204" pitchFamily="34" charset="0"/>
              </a:rPr>
              <a:t> </a:t>
            </a:r>
            <a:r>
              <a:rPr lang="zh-CN" altLang="en-US" sz="2400" dirty="0">
                <a:solidFill>
                  <a:schemeClr val="hlink"/>
                </a:solidFill>
                <a:latin typeface="Arial" panose="020B0604020202020204" pitchFamily="34" charset="0"/>
              </a:rPr>
              <a:t>水泥的应用</a:t>
            </a:r>
            <a:endParaRPr lang="zh-CN" altLang="en-US" sz="2400" dirty="0">
              <a:solidFill>
                <a:schemeClr val="hlink"/>
              </a:solidFill>
              <a:latin typeface="Arial" panose="020B0604020202020204" pitchFamily="34" charset="0"/>
            </a:endParaRPr>
          </a:p>
        </p:txBody>
      </p:sp>
      <p:pic>
        <p:nvPicPr>
          <p:cNvPr id="45060" name="图片 45059"/>
          <p:cNvPicPr>
            <a:picLocks noChangeAspect="1"/>
          </p:cNvPicPr>
          <p:nvPr/>
        </p:nvPicPr>
        <p:blipFill>
          <a:blip r:embed="rId1"/>
          <a:stretch>
            <a:fillRect/>
          </a:stretch>
        </p:blipFill>
        <p:spPr>
          <a:xfrm>
            <a:off x="1277363" y="1600595"/>
            <a:ext cx="6374989" cy="2396129"/>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矩形 46081"/>
          <p:cNvSpPr/>
          <p:nvPr/>
        </p:nvSpPr>
        <p:spPr>
          <a:xfrm>
            <a:off x="2736238" y="-12845"/>
            <a:ext cx="3840480" cy="460375"/>
          </a:xfrm>
          <a:prstGeom prst="rect">
            <a:avLst/>
          </a:prstGeom>
          <a:noFill/>
          <a:ln w="9525">
            <a:noFill/>
          </a:ln>
        </p:spPr>
        <p:txBody>
          <a:bodyPr wrap="none" anchor="ctr">
            <a:spAutoFit/>
          </a:bodyPr>
          <a:p>
            <a:r>
              <a:rPr lang="zh-CN" altLang="en-US" sz="2400" dirty="0">
                <a:solidFill>
                  <a:schemeClr val="bg1"/>
                </a:solidFill>
                <a:latin typeface="Arial" panose="020B0604020202020204" pitchFamily="34" charset="0"/>
              </a:rPr>
              <a:t>几种常见玻璃的特性和用途 </a:t>
            </a:r>
            <a:endParaRPr lang="zh-CN" altLang="en-US" sz="2400" dirty="0">
              <a:solidFill>
                <a:schemeClr val="bg1"/>
              </a:solidFill>
              <a:latin typeface="Arial" panose="020B0604020202020204" pitchFamily="34" charset="0"/>
            </a:endParaRPr>
          </a:p>
        </p:txBody>
      </p:sp>
      <p:graphicFrame>
        <p:nvGraphicFramePr>
          <p:cNvPr id="46083" name="表格 46082"/>
          <p:cNvGraphicFramePr/>
          <p:nvPr>
            <p:custDataLst>
              <p:tags r:id="rId1"/>
            </p:custDataLst>
          </p:nvPr>
        </p:nvGraphicFramePr>
        <p:xfrm>
          <a:off x="1703705" y="896620"/>
          <a:ext cx="6136005" cy="3575685"/>
        </p:xfrm>
        <a:graphic>
          <a:graphicData uri="http://schemas.openxmlformats.org/drawingml/2006/table">
            <a:tbl>
              <a:tblPr/>
              <a:tblGrid>
                <a:gridCol w="2045335"/>
                <a:gridCol w="2045335"/>
                <a:gridCol w="2045335"/>
              </a:tblGrid>
              <a:tr h="31369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200" dirty="0">
                          <a:latin typeface="Times New Roman" panose="02020603050405020304" charset="0"/>
                          <a:cs typeface="Times New Roman" panose="02020603050405020304" charset="0"/>
                        </a:rPr>
                        <a:t>种类</a:t>
                      </a:r>
                      <a:endParaRPr lang="zh-CN" altLang="en-US" sz="1200" dirty="0"/>
                    </a:p>
                  </a:txBody>
                  <a:tcPr marL="68596" marR="68596" marT="34298" marB="3429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200" dirty="0">
                          <a:latin typeface="Times New Roman" panose="02020603050405020304" charset="0"/>
                          <a:cs typeface="Times New Roman" panose="02020603050405020304" charset="0"/>
                        </a:rPr>
                        <a:t>特性</a:t>
                      </a:r>
                      <a:endParaRPr lang="zh-CN" altLang="en-US" sz="1200" dirty="0"/>
                    </a:p>
                  </a:txBody>
                  <a:tcPr marL="68596" marR="68596" marT="34298" marB="3429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200" dirty="0">
                          <a:latin typeface="Times New Roman" panose="02020603050405020304" charset="0"/>
                          <a:cs typeface="Times New Roman" panose="02020603050405020304" charset="0"/>
                        </a:rPr>
                        <a:t>用途</a:t>
                      </a:r>
                      <a:endParaRPr lang="zh-CN" altLang="en-US" sz="1200" dirty="0"/>
                    </a:p>
                  </a:txBody>
                  <a:tcPr marL="68596" marR="68596" marT="34298" marB="34298"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673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200" dirty="0">
                          <a:latin typeface="Times New Roman" panose="02020603050405020304" charset="0"/>
                          <a:cs typeface="Times New Roman" panose="02020603050405020304" charset="0"/>
                        </a:rPr>
                        <a:t>钠玻璃  </a:t>
                      </a:r>
                      <a:r>
                        <a:rPr lang="en-US" altLang="zh-CN" sz="1200">
                          <a:latin typeface="Times New Roman" panose="02020603050405020304" charset="0"/>
                          <a:cs typeface="Times New Roman" panose="02020603050405020304" charset="0"/>
                        </a:rPr>
                        <a:t>(</a:t>
                      </a:r>
                      <a:r>
                        <a:rPr lang="zh-CN" altLang="en-US" sz="1200" dirty="0">
                          <a:latin typeface="Times New Roman" panose="02020603050405020304" charset="0"/>
                          <a:cs typeface="Times New Roman" panose="02020603050405020304" charset="0"/>
                        </a:rPr>
                        <a:t>普通玻璃</a:t>
                      </a:r>
                      <a:r>
                        <a:rPr lang="en-US" altLang="zh-CN" sz="1200">
                          <a:latin typeface="Times New Roman" panose="02020603050405020304" charset="0"/>
                          <a:cs typeface="Times New Roman" panose="02020603050405020304" charset="0"/>
                        </a:rPr>
                        <a:t>)</a:t>
                      </a:r>
                      <a:endParaRPr lang="zh-CN" altLang="en-US" sz="1200"/>
                    </a:p>
                  </a:txBody>
                  <a:tcPr marL="68596" marR="68596" marT="34298" marB="34298" anchor="ctr">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200" dirty="0">
                          <a:latin typeface="Times New Roman" panose="02020603050405020304" charset="0"/>
                          <a:cs typeface="Times New Roman" panose="02020603050405020304" charset="0"/>
                        </a:rPr>
                        <a:t>在较低温度下易软化</a:t>
                      </a:r>
                      <a:endParaRPr lang="zh-CN" altLang="en-US" sz="1200" dirty="0"/>
                    </a:p>
                  </a:txBody>
                  <a:tcPr marL="68596" marR="68596" marT="34298" marB="3429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200" dirty="0">
                          <a:latin typeface="Times New Roman" panose="02020603050405020304" charset="0"/>
                          <a:cs typeface="Times New Roman" panose="02020603050405020304" charset="0"/>
                        </a:rPr>
                        <a:t>  </a:t>
                      </a:r>
                      <a:r>
                        <a:rPr lang="zh-CN" altLang="en-US" sz="1200" dirty="0">
                          <a:latin typeface="Times New Roman" panose="02020603050405020304" charset="0"/>
                          <a:cs typeface="Times New Roman" panose="02020603050405020304" charset="0"/>
                        </a:rPr>
                        <a:t>门窗玻璃、玻璃瓶、日常</a:t>
                      </a:r>
                      <a:endParaRPr lang="zh-CN" altLang="en-US" sz="1200" dirty="0">
                        <a:cs typeface="Times New Roman" panose="02020603050405020304" charset="0"/>
                      </a:endParaRPr>
                    </a:p>
                    <a:p>
                      <a:pPr marL="0" lvl="0" indent="0" eaLnBrk="0" hangingPunct="0">
                        <a:spcBef>
                          <a:spcPct val="0"/>
                        </a:spcBef>
                        <a:buNone/>
                      </a:pPr>
                      <a:r>
                        <a:rPr lang="zh-CN" altLang="en-US" sz="1200" dirty="0">
                          <a:latin typeface="Times New Roman" panose="02020603050405020304" charset="0"/>
                          <a:cs typeface="Times New Roman" panose="02020603050405020304" charset="0"/>
                        </a:rPr>
                        <a:t>玻璃器皿</a:t>
                      </a:r>
                      <a:endParaRPr lang="zh-CN" altLang="en-US" sz="1200" dirty="0"/>
                    </a:p>
                  </a:txBody>
                  <a:tcPr marL="68596" marR="68596" marT="34298" marB="34298"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43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200" dirty="0">
                          <a:latin typeface="Times New Roman" panose="02020603050405020304" charset="0"/>
                          <a:cs typeface="Times New Roman" panose="02020603050405020304" charset="0"/>
                        </a:rPr>
                        <a:t>钾玻璃</a:t>
                      </a:r>
                      <a:endParaRPr lang="zh-CN" altLang="en-US" sz="1200" dirty="0"/>
                    </a:p>
                  </a:txBody>
                  <a:tcPr marL="68596" marR="68596" marT="34298" marB="34298" anchor="ctr">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200" dirty="0">
                          <a:latin typeface="Times New Roman" panose="02020603050405020304" charset="0"/>
                          <a:cs typeface="Times New Roman" panose="02020603050405020304" charset="0"/>
                        </a:rPr>
                        <a:t> </a:t>
                      </a:r>
                      <a:r>
                        <a:rPr lang="zh-CN" altLang="en-US" sz="1200" dirty="0">
                          <a:latin typeface="Times New Roman" panose="02020603050405020304" charset="0"/>
                          <a:cs typeface="Times New Roman" panose="02020603050405020304" charset="0"/>
                        </a:rPr>
                        <a:t>比钠玻璃的软化温度高</a:t>
                      </a:r>
                      <a:endParaRPr lang="zh-CN" altLang="en-US" sz="1200" dirty="0"/>
                    </a:p>
                  </a:txBody>
                  <a:tcPr marL="68596" marR="68596" marT="34298" marB="3429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200" dirty="0">
                          <a:latin typeface="Times New Roman" panose="02020603050405020304" charset="0"/>
                          <a:cs typeface="Times New Roman" panose="02020603050405020304" charset="0"/>
                        </a:rPr>
                        <a:t>化学玻璃仪器</a:t>
                      </a:r>
                      <a:endParaRPr lang="zh-CN" altLang="en-US" sz="1200" dirty="0"/>
                    </a:p>
                  </a:txBody>
                  <a:tcPr marL="68596" marR="68596" marT="34298" marB="34298"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1722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200" dirty="0">
                          <a:latin typeface="Times New Roman" panose="02020603050405020304" charset="0"/>
                          <a:cs typeface="Times New Roman" panose="02020603050405020304" charset="0"/>
                        </a:rPr>
                        <a:t> </a:t>
                      </a:r>
                      <a:r>
                        <a:rPr lang="zh-CN" altLang="en-US" sz="1200" dirty="0">
                          <a:latin typeface="Times New Roman" panose="02020603050405020304" charset="0"/>
                          <a:cs typeface="Times New Roman" panose="02020603050405020304" charset="0"/>
                        </a:rPr>
                        <a:t>石英玻璃</a:t>
                      </a:r>
                      <a:endParaRPr lang="zh-CN" altLang="en-US" sz="1200" dirty="0"/>
                    </a:p>
                  </a:txBody>
                  <a:tcPr marL="68596" marR="68596" marT="34298" marB="34298" anchor="ctr">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200" dirty="0">
                          <a:latin typeface="Times New Roman" panose="02020603050405020304" charset="0"/>
                          <a:cs typeface="Times New Roman" panose="02020603050405020304" charset="0"/>
                        </a:rPr>
                        <a:t>  </a:t>
                      </a:r>
                      <a:r>
                        <a:rPr lang="zh-CN" altLang="en-US" sz="1200" dirty="0">
                          <a:latin typeface="Times New Roman" panose="02020603050405020304" charset="0"/>
                          <a:cs typeface="Times New Roman" panose="02020603050405020304" charset="0"/>
                        </a:rPr>
                        <a:t>热膨胀系数小、耐骤冷骤热、耐酸碱、强度大、能透</a:t>
                      </a:r>
                      <a:endParaRPr lang="zh-CN" altLang="en-US" sz="1200" dirty="0">
                        <a:cs typeface="Times New Roman" panose="02020603050405020304" charset="0"/>
                      </a:endParaRPr>
                    </a:p>
                    <a:p>
                      <a:pPr marL="0" lvl="0" indent="0" eaLnBrk="0" hangingPunct="0">
                        <a:spcBef>
                          <a:spcPct val="0"/>
                        </a:spcBef>
                        <a:buNone/>
                      </a:pPr>
                      <a:r>
                        <a:rPr lang="zh-CN" altLang="en-US" sz="1200" dirty="0">
                          <a:latin typeface="Times New Roman" panose="02020603050405020304" charset="0"/>
                          <a:cs typeface="Times New Roman" panose="02020603050405020304" charset="0"/>
                        </a:rPr>
                        <a:t>过紫外线</a:t>
                      </a:r>
                      <a:endParaRPr lang="zh-CN" altLang="en-US" sz="1200" dirty="0"/>
                    </a:p>
                  </a:txBody>
                  <a:tcPr marL="68596" marR="68596" marT="34298" marB="3429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200" dirty="0">
                          <a:latin typeface="Times New Roman" panose="02020603050405020304" charset="0"/>
                          <a:cs typeface="Times New Roman" panose="02020603050405020304" charset="0"/>
                        </a:rPr>
                        <a:t>  </a:t>
                      </a:r>
                      <a:r>
                        <a:rPr lang="zh-CN" altLang="en-US" sz="1200" dirty="0">
                          <a:latin typeface="Times New Roman" panose="02020603050405020304" charset="0"/>
                          <a:cs typeface="Times New Roman" panose="02020603050405020304" charset="0"/>
                        </a:rPr>
                        <a:t>化学和医学上的特殊仪器、高压水银、紫外线灯壳</a:t>
                      </a:r>
                      <a:endParaRPr lang="zh-CN" altLang="en-US" sz="1200" dirty="0">
                        <a:cs typeface="Times New Roman" panose="02020603050405020304" charset="0"/>
                      </a:endParaRPr>
                    </a:p>
                    <a:p>
                      <a:pPr marL="0" lvl="0" indent="0" eaLnBrk="0" hangingPunct="0">
                        <a:spcBef>
                          <a:spcPct val="0"/>
                        </a:spcBef>
                        <a:buNone/>
                      </a:pPr>
                      <a:r>
                        <a:rPr lang="zh-CN" altLang="en-US" sz="1200" dirty="0">
                          <a:latin typeface="Times New Roman" panose="02020603050405020304" charset="0"/>
                          <a:cs typeface="Times New Roman" panose="02020603050405020304" charset="0"/>
                        </a:rPr>
                        <a:t>等 </a:t>
                      </a:r>
                      <a:endParaRPr lang="zh-CN" altLang="en-US" sz="1200" dirty="0"/>
                    </a:p>
                  </a:txBody>
                  <a:tcPr marL="68596" marR="68596" marT="34298" marB="34298"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1468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200" dirty="0">
                          <a:latin typeface="Times New Roman" panose="02020603050405020304" charset="0"/>
                          <a:cs typeface="Times New Roman" panose="02020603050405020304" charset="0"/>
                        </a:rPr>
                        <a:t> </a:t>
                      </a:r>
                      <a:r>
                        <a:rPr lang="zh-CN" altLang="en-US" sz="1200" dirty="0">
                          <a:latin typeface="Times New Roman" panose="02020603050405020304" charset="0"/>
                          <a:cs typeface="Times New Roman" panose="02020603050405020304" charset="0"/>
                        </a:rPr>
                        <a:t>铅玻璃 </a:t>
                      </a:r>
                      <a:r>
                        <a:rPr lang="en-US" altLang="zh-CN" sz="1200">
                          <a:latin typeface="Times New Roman" panose="02020603050405020304" charset="0"/>
                          <a:cs typeface="Times New Roman" panose="02020603050405020304" charset="0"/>
                        </a:rPr>
                        <a:t>(</a:t>
                      </a:r>
                      <a:r>
                        <a:rPr lang="zh-CN" altLang="en-US" sz="1200" dirty="0">
                          <a:latin typeface="Times New Roman" panose="02020603050405020304" charset="0"/>
                          <a:cs typeface="Times New Roman" panose="02020603050405020304" charset="0"/>
                        </a:rPr>
                        <a:t>光学玻璃</a:t>
                      </a:r>
                      <a:r>
                        <a:rPr lang="en-US" altLang="zh-CN" sz="1200">
                          <a:latin typeface="Times New Roman" panose="02020603050405020304" charset="0"/>
                          <a:cs typeface="Times New Roman" panose="02020603050405020304" charset="0"/>
                        </a:rPr>
                        <a:t>)</a:t>
                      </a:r>
                      <a:endParaRPr lang="zh-CN" altLang="en-US" sz="1200"/>
                    </a:p>
                  </a:txBody>
                  <a:tcPr marL="68596" marR="68596" marT="34298" marB="34298" anchor="ctr">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200" dirty="0">
                          <a:latin typeface="Times New Roman" panose="02020603050405020304" charset="0"/>
                          <a:cs typeface="Times New Roman" panose="02020603050405020304" charset="0"/>
                        </a:rPr>
                        <a:t>  </a:t>
                      </a:r>
                      <a:r>
                        <a:rPr lang="zh-CN" altLang="en-US" sz="1200" dirty="0">
                          <a:latin typeface="Times New Roman" panose="02020603050405020304" charset="0"/>
                          <a:cs typeface="Times New Roman" panose="02020603050405020304" charset="0"/>
                        </a:rPr>
                        <a:t>透光性能好，有折光和色</a:t>
                      </a:r>
                      <a:endParaRPr lang="zh-CN" altLang="en-US" sz="1200" dirty="0">
                        <a:cs typeface="Times New Roman" panose="02020603050405020304" charset="0"/>
                      </a:endParaRPr>
                    </a:p>
                    <a:p>
                      <a:pPr marL="0" lvl="0" indent="0" eaLnBrk="0" hangingPunct="0">
                        <a:spcBef>
                          <a:spcPct val="0"/>
                        </a:spcBef>
                        <a:buNone/>
                      </a:pPr>
                      <a:r>
                        <a:rPr lang="zh-CN" altLang="en-US" sz="1200" dirty="0">
                          <a:latin typeface="Times New Roman" panose="02020603050405020304" charset="0"/>
                          <a:cs typeface="Times New Roman" panose="02020603050405020304" charset="0"/>
                        </a:rPr>
                        <a:t>散性</a:t>
                      </a:r>
                      <a:endParaRPr lang="zh-CN" altLang="en-US" sz="1200" dirty="0"/>
                    </a:p>
                  </a:txBody>
                  <a:tcPr marL="68596" marR="68596" marT="34298" marB="3429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200" dirty="0">
                          <a:latin typeface="Times New Roman" panose="02020603050405020304" charset="0"/>
                          <a:cs typeface="Times New Roman" panose="02020603050405020304" charset="0"/>
                        </a:rPr>
                        <a:t>  </a:t>
                      </a:r>
                      <a:r>
                        <a:rPr lang="zh-CN" altLang="en-US" sz="1200" dirty="0">
                          <a:latin typeface="Times New Roman" panose="02020603050405020304" charset="0"/>
                          <a:cs typeface="Times New Roman" panose="02020603050405020304" charset="0"/>
                        </a:rPr>
                        <a:t>眼镜片、照相机、显微镜、</a:t>
                      </a:r>
                      <a:endParaRPr lang="zh-CN" altLang="en-US" sz="1200" dirty="0">
                        <a:cs typeface="Times New Roman" panose="02020603050405020304" charset="0"/>
                      </a:endParaRPr>
                    </a:p>
                    <a:p>
                      <a:pPr marL="0" lvl="0" indent="0" eaLnBrk="0" hangingPunct="0">
                        <a:spcBef>
                          <a:spcPct val="0"/>
                        </a:spcBef>
                        <a:buNone/>
                      </a:pPr>
                      <a:r>
                        <a:rPr lang="zh-CN" altLang="en-US" sz="1200" dirty="0">
                          <a:latin typeface="Times New Roman" panose="02020603050405020304" charset="0"/>
                          <a:cs typeface="Times New Roman" panose="02020603050405020304" charset="0"/>
                        </a:rPr>
                        <a:t>望远镜、凹凸透镜光学仪器</a:t>
                      </a:r>
                      <a:endParaRPr lang="zh-CN" altLang="en-US" sz="1200" dirty="0"/>
                    </a:p>
                  </a:txBody>
                  <a:tcPr marL="68596" marR="68596" marT="34298" marB="34298"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9977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200" dirty="0">
                          <a:latin typeface="Times New Roman" panose="02020603050405020304" charset="0"/>
                          <a:cs typeface="Times New Roman" panose="02020603050405020304" charset="0"/>
                        </a:rPr>
                        <a:t> </a:t>
                      </a:r>
                      <a:r>
                        <a:rPr lang="zh-CN" altLang="en-US" sz="1200" dirty="0">
                          <a:latin typeface="Times New Roman" panose="02020603050405020304" charset="0"/>
                          <a:cs typeface="Times New Roman" panose="02020603050405020304" charset="0"/>
                        </a:rPr>
                        <a:t>玻璃纤维 </a:t>
                      </a:r>
                      <a:endParaRPr lang="zh-CN" altLang="en-US" sz="1200" dirty="0"/>
                    </a:p>
                  </a:txBody>
                  <a:tcPr marL="68596" marR="68596" marT="34298" marB="34298" anchor="ctr">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200" dirty="0">
                          <a:latin typeface="Times New Roman" panose="02020603050405020304" charset="0"/>
                          <a:cs typeface="Times New Roman" panose="02020603050405020304" charset="0"/>
                        </a:rPr>
                        <a:t>  </a:t>
                      </a:r>
                      <a:r>
                        <a:rPr lang="zh-CN" altLang="en-US" sz="1200" dirty="0">
                          <a:latin typeface="Times New Roman" panose="02020603050405020304" charset="0"/>
                          <a:cs typeface="Times New Roman" panose="02020603050405020304" charset="0"/>
                        </a:rPr>
                        <a:t>耐腐蚀、不燃烧、不导电、不吸水、隔热、吸声、 防虫</a:t>
                      </a:r>
                      <a:endParaRPr lang="zh-CN" altLang="en-US" sz="1200" dirty="0">
                        <a:cs typeface="Times New Roman" panose="02020603050405020304" charset="0"/>
                      </a:endParaRPr>
                    </a:p>
                    <a:p>
                      <a:pPr marL="0" lvl="0" indent="0" eaLnBrk="0" hangingPunct="0">
                        <a:spcBef>
                          <a:spcPct val="0"/>
                        </a:spcBef>
                        <a:buNone/>
                      </a:pPr>
                      <a:r>
                        <a:rPr lang="zh-CN" altLang="en-US" sz="1200" dirty="0">
                          <a:latin typeface="Times New Roman" panose="02020603050405020304" charset="0"/>
                          <a:cs typeface="Times New Roman" panose="02020603050405020304" charset="0"/>
                        </a:rPr>
                        <a:t>蛀 </a:t>
                      </a:r>
                      <a:endParaRPr lang="zh-CN" altLang="en-US" sz="1200" dirty="0"/>
                    </a:p>
                  </a:txBody>
                  <a:tcPr marL="68596" marR="68596" marT="34298" marB="3429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200" dirty="0">
                          <a:latin typeface="Times New Roman" panose="02020603050405020304" charset="0"/>
                          <a:cs typeface="Times New Roman" panose="02020603050405020304" charset="0"/>
                        </a:rPr>
                        <a:t> </a:t>
                      </a:r>
                      <a:r>
                        <a:rPr lang="zh-CN" altLang="en-US" sz="1200" dirty="0">
                          <a:latin typeface="Times New Roman" panose="02020603050405020304" charset="0"/>
                          <a:cs typeface="Times New Roman" panose="02020603050405020304" charset="0"/>
                        </a:rPr>
                        <a:t>宇航员的衣服、玻璃钢等</a:t>
                      </a:r>
                      <a:endParaRPr lang="zh-CN" altLang="en-US" sz="1200" dirty="0"/>
                    </a:p>
                  </a:txBody>
                  <a:tcPr marL="68596" marR="68596" marT="34298" marB="34298"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927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200" dirty="0">
                          <a:latin typeface="Times New Roman" panose="02020603050405020304" charset="0"/>
                          <a:cs typeface="Times New Roman" panose="02020603050405020304" charset="0"/>
                        </a:rPr>
                        <a:t>钢化玻璃</a:t>
                      </a:r>
                      <a:endParaRPr lang="zh-CN" altLang="en-US" sz="1200" dirty="0"/>
                    </a:p>
                  </a:txBody>
                  <a:tcPr marL="68596" marR="68596" marT="34298" marB="34298" anchor="ctr">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200" dirty="0">
                          <a:latin typeface="Times New Roman" panose="02020603050405020304" charset="0"/>
                          <a:cs typeface="Times New Roman" panose="02020603050405020304" charset="0"/>
                        </a:rPr>
                        <a:t>  </a:t>
                      </a:r>
                      <a:r>
                        <a:rPr lang="zh-CN" altLang="en-US" sz="1200" dirty="0">
                          <a:latin typeface="Times New Roman" panose="02020603050405020304" charset="0"/>
                          <a:cs typeface="Times New Roman" panose="02020603050405020304" charset="0"/>
                        </a:rPr>
                        <a:t>耐高温、耐腐蚀、强度大、</a:t>
                      </a:r>
                      <a:endParaRPr lang="zh-CN" altLang="en-US" sz="1200" dirty="0">
                        <a:cs typeface="Times New Roman" panose="02020603050405020304" charset="0"/>
                      </a:endParaRPr>
                    </a:p>
                    <a:p>
                      <a:pPr marL="0" lvl="0" indent="0" eaLnBrk="0" hangingPunct="0">
                        <a:spcBef>
                          <a:spcPct val="0"/>
                        </a:spcBef>
                        <a:buNone/>
                      </a:pPr>
                      <a:r>
                        <a:rPr lang="zh-CN" altLang="en-US" sz="1200" dirty="0">
                          <a:latin typeface="Times New Roman" panose="02020603050405020304" charset="0"/>
                          <a:cs typeface="Times New Roman" panose="02020603050405020304" charset="0"/>
                        </a:rPr>
                        <a:t>质轻、抗震裂</a:t>
                      </a:r>
                      <a:endParaRPr lang="zh-CN" altLang="en-US" sz="1200" dirty="0"/>
                    </a:p>
                  </a:txBody>
                  <a:tcPr marL="68596" marR="68596" marT="34298" marB="34298"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200" dirty="0">
                          <a:latin typeface="Times New Roman" panose="02020603050405020304" charset="0"/>
                          <a:cs typeface="Times New Roman" panose="02020603050405020304" charset="0"/>
                        </a:rPr>
                        <a:t>  </a:t>
                      </a:r>
                      <a:r>
                        <a:rPr lang="zh-CN" altLang="en-US" sz="1200" dirty="0">
                          <a:latin typeface="Times New Roman" panose="02020603050405020304" charset="0"/>
                          <a:cs typeface="Times New Roman" panose="02020603050405020304" charset="0"/>
                        </a:rPr>
                        <a:t>运动器材，微波通信器材，</a:t>
                      </a:r>
                      <a:endParaRPr lang="zh-CN" altLang="en-US" sz="1200" dirty="0">
                        <a:cs typeface="Times New Roman" panose="02020603050405020304" charset="0"/>
                      </a:endParaRPr>
                    </a:p>
                    <a:p>
                      <a:pPr marL="0" lvl="0" indent="0" eaLnBrk="0" hangingPunct="0">
                        <a:spcBef>
                          <a:spcPct val="0"/>
                        </a:spcBef>
                        <a:buNone/>
                      </a:pPr>
                      <a:r>
                        <a:rPr lang="zh-CN" altLang="en-US" sz="1200" dirty="0">
                          <a:latin typeface="Times New Roman" panose="02020603050405020304" charset="0"/>
                          <a:cs typeface="Times New Roman" panose="02020603050405020304" charset="0"/>
                        </a:rPr>
                        <a:t>汽车、火车窗玻璃</a:t>
                      </a:r>
                      <a:endParaRPr lang="zh-CN" altLang="en-US" sz="1200" dirty="0"/>
                    </a:p>
                  </a:txBody>
                  <a:tcPr marL="68596" marR="68596" marT="34298" marB="34298"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矩形 47105"/>
          <p:cNvSpPr/>
          <p:nvPr/>
        </p:nvSpPr>
        <p:spPr>
          <a:xfrm>
            <a:off x="126400" y="486347"/>
            <a:ext cx="3348990" cy="460375"/>
          </a:xfrm>
          <a:prstGeom prst="rect">
            <a:avLst/>
          </a:prstGeom>
          <a:noFill/>
          <a:ln w="9525">
            <a:noFill/>
          </a:ln>
        </p:spPr>
        <p:txBody>
          <a:bodyPr wrap="none" anchor="ctr">
            <a:spAutoFit/>
          </a:bodyPr>
          <a:p>
            <a:r>
              <a:rPr lang="en-US" altLang="zh-CN" sz="2400" dirty="0">
                <a:solidFill>
                  <a:schemeClr val="tx1"/>
                </a:solidFill>
                <a:latin typeface="Arial" panose="020B0604020202020204" pitchFamily="34" charset="0"/>
              </a:rPr>
              <a:t>2.  </a:t>
            </a:r>
            <a:r>
              <a:rPr lang="zh-CN" altLang="en-US" sz="2400" dirty="0">
                <a:solidFill>
                  <a:schemeClr val="tx1"/>
                </a:solidFill>
                <a:latin typeface="Arial" panose="020B0604020202020204" pitchFamily="34" charset="0"/>
              </a:rPr>
              <a:t>新型无机非金属材料</a:t>
            </a:r>
            <a:endParaRPr lang="zh-CN" altLang="en-US" sz="2400" dirty="0">
              <a:solidFill>
                <a:schemeClr val="tx1"/>
              </a:solidFill>
              <a:latin typeface="Arial" panose="020B0604020202020204" pitchFamily="34" charset="0"/>
            </a:endParaRPr>
          </a:p>
        </p:txBody>
      </p:sp>
      <p:pic>
        <p:nvPicPr>
          <p:cNvPr id="47107" name="图片 47106"/>
          <p:cNvPicPr>
            <a:picLocks noChangeAspect="1"/>
          </p:cNvPicPr>
          <p:nvPr/>
        </p:nvPicPr>
        <p:blipFill>
          <a:blip r:embed="rId1"/>
          <a:stretch>
            <a:fillRect/>
          </a:stretch>
        </p:blipFill>
        <p:spPr>
          <a:xfrm>
            <a:off x="1494745" y="1156358"/>
            <a:ext cx="6211833" cy="2280610"/>
          </a:xfrm>
          <a:prstGeom prst="rect">
            <a:avLst/>
          </a:prstGeom>
          <a:noFill/>
          <a:ln w="9525">
            <a:noFill/>
          </a:ln>
        </p:spPr>
      </p:pic>
      <p:sp>
        <p:nvSpPr>
          <p:cNvPr id="47108" name="文本框 47107"/>
          <p:cNvSpPr txBox="1"/>
          <p:nvPr/>
        </p:nvSpPr>
        <p:spPr>
          <a:xfrm>
            <a:off x="1763257" y="3436992"/>
            <a:ext cx="5942686" cy="922020"/>
          </a:xfrm>
          <a:prstGeom prst="rect">
            <a:avLst/>
          </a:prstGeom>
          <a:noFill/>
          <a:ln w="9525">
            <a:noFill/>
          </a:ln>
        </p:spPr>
        <p:txBody>
          <a:bodyPr>
            <a:spAutoFit/>
          </a:bodyPr>
          <a:p>
            <a:pPr>
              <a:spcBef>
                <a:spcPct val="50000"/>
              </a:spcBef>
            </a:pPr>
            <a:r>
              <a:rPr lang="en-US" altLang="zh-CN" sz="1800" dirty="0">
                <a:latin typeface="Arial" panose="020B0604020202020204" pitchFamily="34" charset="0"/>
              </a:rPr>
              <a:t>       </a:t>
            </a:r>
            <a:r>
              <a:rPr lang="zh-CN" altLang="en-US" sz="1800" dirty="0">
                <a:latin typeface="Arial" panose="020B0604020202020204" pitchFamily="34" charset="0"/>
              </a:rPr>
              <a:t>新型无机非金属材料继承了传统材料的许多优点，并克服了某些弱点，具有更优越的特性：能承受高温，强度高；具有电学特性；具有光学特性和具有生物功能 。</a:t>
            </a:r>
            <a:endParaRPr lang="zh-CN" altLang="en-US" sz="18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矩形 48129"/>
          <p:cNvSpPr/>
          <p:nvPr/>
        </p:nvSpPr>
        <p:spPr>
          <a:xfrm>
            <a:off x="1656075" y="574023"/>
            <a:ext cx="1674432" cy="1133755"/>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讨论</a:t>
            </a:r>
            <a:endPar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48131" name="文本框 48130"/>
          <p:cNvSpPr txBox="1"/>
          <p:nvPr/>
        </p:nvSpPr>
        <p:spPr>
          <a:xfrm>
            <a:off x="1709420" y="2086610"/>
            <a:ext cx="6543040" cy="1322070"/>
          </a:xfrm>
          <a:prstGeom prst="rect">
            <a:avLst/>
          </a:prstGeom>
          <a:noFill/>
          <a:ln w="9525">
            <a:noFill/>
          </a:ln>
        </p:spPr>
        <p:txBody>
          <a:bodyPr wrap="square">
            <a:spAutoFit/>
          </a:bodyPr>
          <a:p>
            <a:r>
              <a:rPr lang="en-US" altLang="zh-CN" sz="2000">
                <a:latin typeface="Arial" panose="020B0604020202020204" pitchFamily="34" charset="0"/>
              </a:rPr>
              <a:t>             </a:t>
            </a:r>
            <a:r>
              <a:rPr lang="en-US" altLang="zh-CN" sz="2000" dirty="0">
                <a:solidFill>
                  <a:schemeClr val="hlink"/>
                </a:solidFill>
                <a:latin typeface="Arial" panose="020B0604020202020204" pitchFamily="34" charset="0"/>
              </a:rPr>
              <a:t>1.</a:t>
            </a:r>
            <a:r>
              <a:rPr lang="zh-CN" altLang="en-US" sz="2000" dirty="0">
                <a:solidFill>
                  <a:schemeClr val="hlink"/>
                </a:solidFill>
                <a:latin typeface="Arial" panose="020B0604020202020204" pitchFamily="34" charset="0"/>
              </a:rPr>
              <a:t>你接触和使用过哪些硅酸盐制品、材料及新型无机非金属材料？从你接触的一些材料看，新型无机非金属材料与传统硅酸盐材料相比，有什么特点？</a:t>
            </a:r>
            <a:endParaRPr lang="zh-CN" altLang="en-US" sz="2000" dirty="0">
              <a:solidFill>
                <a:schemeClr val="hlink"/>
              </a:solidFill>
              <a:latin typeface="Arial" panose="020B0604020202020204" pitchFamily="34" charset="0"/>
            </a:endParaRPr>
          </a:p>
          <a:p>
            <a:r>
              <a:rPr lang="zh-CN" altLang="en-US" sz="2000" dirty="0">
                <a:solidFill>
                  <a:schemeClr val="hlink"/>
                </a:solidFill>
                <a:latin typeface="Arial" panose="020B0604020202020204" pitchFamily="34" charset="0"/>
              </a:rPr>
              <a:t>       </a:t>
            </a:r>
            <a:r>
              <a:rPr lang="en-US" altLang="zh-CN" sz="2000" dirty="0">
                <a:solidFill>
                  <a:schemeClr val="hlink"/>
                </a:solidFill>
                <a:latin typeface="Arial" panose="020B0604020202020204" pitchFamily="34" charset="0"/>
              </a:rPr>
              <a:t>2.</a:t>
            </a:r>
            <a:r>
              <a:rPr lang="zh-CN" altLang="en-US" sz="2000" dirty="0">
                <a:solidFill>
                  <a:schemeClr val="hlink"/>
                </a:solidFill>
                <a:latin typeface="Arial" panose="020B0604020202020204" pitchFamily="34" charset="0"/>
              </a:rPr>
              <a:t>你认为玻璃的主要优点和缺点是什么？</a:t>
            </a:r>
            <a:endParaRPr lang="zh-CN" altLang="en-US" sz="2000" dirty="0">
              <a:solidFill>
                <a:schemeClr val="hlink"/>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20" name="组合 9219"/>
          <p:cNvGrpSpPr/>
          <p:nvPr/>
        </p:nvGrpSpPr>
        <p:grpSpPr>
          <a:xfrm>
            <a:off x="1277363" y="735988"/>
            <a:ext cx="6616746" cy="4850439"/>
            <a:chOff x="0" y="384"/>
            <a:chExt cx="5760" cy="4360"/>
          </a:xfrm>
        </p:grpSpPr>
        <p:pic>
          <p:nvPicPr>
            <p:cNvPr id="9221" name="图片 9220" descr="核外电子排布的周期性变化"/>
            <p:cNvPicPr preferRelativeResize="0">
              <a:picLocks noChangeAspect="1"/>
            </p:cNvPicPr>
            <p:nvPr/>
          </p:nvPicPr>
          <p:blipFill>
            <a:blip r:embed="rId1">
              <a:clrChange>
                <a:clrFrom>
                  <a:srgbClr val="FFFFFF"/>
                </a:clrFrom>
                <a:clrTo>
                  <a:srgbClr val="FFFFFF">
                    <a:alpha val="0"/>
                  </a:srgbClr>
                </a:clrTo>
              </a:clrChange>
            </a:blip>
            <a:srcRect t="18019"/>
            <a:stretch>
              <a:fillRect/>
            </a:stretch>
          </p:blipFill>
          <p:spPr>
            <a:xfrm>
              <a:off x="0" y="384"/>
              <a:ext cx="5760" cy="3087"/>
            </a:xfrm>
            <a:prstGeom prst="rect">
              <a:avLst/>
            </a:prstGeom>
            <a:solidFill>
              <a:schemeClr val="accent1">
                <a:alpha val="0"/>
              </a:schemeClr>
            </a:solidFill>
            <a:ln w="9525">
              <a:noFill/>
            </a:ln>
          </p:spPr>
        </p:pic>
        <p:grpSp>
          <p:nvGrpSpPr>
            <p:cNvPr id="9222" name="组合 9221"/>
            <p:cNvGrpSpPr/>
            <p:nvPr/>
          </p:nvGrpSpPr>
          <p:grpSpPr>
            <a:xfrm>
              <a:off x="49" y="3185"/>
              <a:ext cx="1657" cy="1559"/>
              <a:chOff x="49" y="3185"/>
              <a:chExt cx="1657" cy="1559"/>
            </a:xfrm>
          </p:grpSpPr>
          <p:sp>
            <p:nvSpPr>
              <p:cNvPr id="9223" name="文本框 9222"/>
              <p:cNvSpPr txBox="1"/>
              <p:nvPr/>
            </p:nvSpPr>
            <p:spPr>
              <a:xfrm>
                <a:off x="886" y="3915"/>
                <a:ext cx="492" cy="829"/>
              </a:xfrm>
              <a:prstGeom prst="rect">
                <a:avLst/>
              </a:prstGeom>
              <a:solidFill>
                <a:schemeClr val="accent1">
                  <a:alpha val="0"/>
                </a:schemeClr>
              </a:solidFill>
              <a:ln w="12700">
                <a:noFill/>
              </a:ln>
            </p:spPr>
            <p:txBody>
              <a:bodyPr>
                <a:spAutoFit/>
              </a:bodyPr>
              <a:p>
                <a:pPr eaLnBrk="0" hangingPunct="0">
                  <a:spcBef>
                    <a:spcPct val="50000"/>
                  </a:spcBef>
                </a:pPr>
                <a:r>
                  <a:rPr lang="en-US" altLang="zh-CN" sz="2700" b="1">
                    <a:solidFill>
                      <a:srgbClr val="0000FF"/>
                    </a:solidFill>
                    <a:latin typeface="Times New Roman" panose="02020603050405020304" charset="0"/>
                    <a:ea typeface="隶书" pitchFamily="49" charset="-122"/>
                  </a:rPr>
                  <a:t>Ca</a:t>
                </a:r>
                <a:endParaRPr lang="en-US" altLang="zh-CN" sz="2700" b="1">
                  <a:solidFill>
                    <a:srgbClr val="0000FF"/>
                  </a:solidFill>
                  <a:latin typeface="Times New Roman" panose="02020603050405020304" charset="0"/>
                  <a:ea typeface="隶书" pitchFamily="49" charset="-122"/>
                </a:endParaRPr>
              </a:p>
            </p:txBody>
          </p:sp>
          <p:sp>
            <p:nvSpPr>
              <p:cNvPr id="9224" name="文本框 9223"/>
              <p:cNvSpPr txBox="1"/>
              <p:nvPr/>
            </p:nvSpPr>
            <p:spPr>
              <a:xfrm>
                <a:off x="168" y="3915"/>
                <a:ext cx="493" cy="455"/>
              </a:xfrm>
              <a:prstGeom prst="rect">
                <a:avLst/>
              </a:prstGeom>
              <a:solidFill>
                <a:schemeClr val="accent1">
                  <a:alpha val="0"/>
                </a:schemeClr>
              </a:solidFill>
              <a:ln w="12700">
                <a:noFill/>
              </a:ln>
            </p:spPr>
            <p:txBody>
              <a:bodyPr>
                <a:spAutoFit/>
              </a:bodyPr>
              <a:p>
                <a:pPr eaLnBrk="0" hangingPunct="0">
                  <a:spcBef>
                    <a:spcPct val="50000"/>
                  </a:spcBef>
                </a:pPr>
                <a:r>
                  <a:rPr lang="en-US" altLang="zh-CN" sz="2700" b="1">
                    <a:solidFill>
                      <a:srgbClr val="0000FF"/>
                    </a:solidFill>
                    <a:latin typeface="Times New Roman" panose="02020603050405020304" charset="0"/>
                    <a:ea typeface="隶书" pitchFamily="49" charset="-122"/>
                  </a:rPr>
                  <a:t>K</a:t>
                </a:r>
                <a:endParaRPr lang="en-US" altLang="zh-CN" sz="2700" b="1">
                  <a:solidFill>
                    <a:srgbClr val="0000FF"/>
                  </a:solidFill>
                  <a:latin typeface="Times New Roman" panose="02020603050405020304" charset="0"/>
                  <a:ea typeface="隶书" pitchFamily="49" charset="-122"/>
                </a:endParaRPr>
              </a:p>
            </p:txBody>
          </p:sp>
          <p:pic>
            <p:nvPicPr>
              <p:cNvPr id="9225" name="图片 9224"/>
              <p:cNvPicPr preferRelativeResize="0">
                <a:picLocks noChangeAspect="1"/>
              </p:cNvPicPr>
              <p:nvPr/>
            </p:nvPicPr>
            <p:blipFill>
              <a:blip r:embed="rId2"/>
              <a:stretch>
                <a:fillRect/>
              </a:stretch>
            </p:blipFill>
            <p:spPr>
              <a:xfrm>
                <a:off x="49" y="3185"/>
                <a:ext cx="899" cy="763"/>
              </a:xfrm>
              <a:prstGeom prst="rect">
                <a:avLst/>
              </a:prstGeom>
              <a:solidFill>
                <a:schemeClr val="accent1">
                  <a:alpha val="0"/>
                </a:schemeClr>
              </a:solidFill>
              <a:ln w="9525">
                <a:noFill/>
              </a:ln>
            </p:spPr>
          </p:pic>
          <p:pic>
            <p:nvPicPr>
              <p:cNvPr id="9226" name="图片 9225"/>
              <p:cNvPicPr preferRelativeResize="0">
                <a:picLocks noChangeAspect="1"/>
              </p:cNvPicPr>
              <p:nvPr/>
            </p:nvPicPr>
            <p:blipFill>
              <a:blip r:embed="rId3"/>
              <a:stretch>
                <a:fillRect/>
              </a:stretch>
            </p:blipFill>
            <p:spPr>
              <a:xfrm>
                <a:off x="854" y="3246"/>
                <a:ext cx="852" cy="600"/>
              </a:xfrm>
              <a:prstGeom prst="rect">
                <a:avLst/>
              </a:prstGeom>
              <a:solidFill>
                <a:schemeClr val="accent1"/>
              </a:solidFill>
              <a:ln w="9525">
                <a:noFill/>
              </a:ln>
            </p:spPr>
          </p:pic>
        </p:grpSp>
      </p:grpSp>
      <p:sp>
        <p:nvSpPr>
          <p:cNvPr id="9227" name="矩形 9226"/>
          <p:cNvSpPr/>
          <p:nvPr/>
        </p:nvSpPr>
        <p:spPr>
          <a:xfrm>
            <a:off x="1151041" y="263"/>
            <a:ext cx="6843020" cy="743133"/>
          </a:xfrm>
          <a:prstGeom prst="rect">
            <a:avLst/>
          </a:prstGeom>
          <a:solidFill>
            <a:schemeClr val="accent1"/>
          </a:solidFill>
          <a:ln w="25400" cap="flat" cmpd="sng">
            <a:solidFill>
              <a:schemeClr val="tx1"/>
            </a:solidFill>
            <a:prstDash val="lgDashDotDot"/>
            <a:miter/>
            <a:headEnd type="none" w="med" len="med"/>
            <a:tailEnd type="none" w="med" len="med"/>
          </a:ln>
        </p:spPr>
        <p:txBody>
          <a:bodyPr wrap="none" anchor="ctr"/>
          <a:p>
            <a:pPr algn="ctr"/>
            <a:r>
              <a:rPr lang="zh-CN" altLang="en-US" sz="2400" b="1" dirty="0">
                <a:solidFill>
                  <a:srgbClr val="FF3300"/>
                </a:solidFill>
                <a:latin typeface="Arial" panose="020B0604020202020204" pitchFamily="34" charset="0"/>
              </a:rPr>
              <a:t>根据原子光谱和理论分析</a:t>
            </a:r>
            <a:endParaRPr lang="zh-CN" altLang="en-US" sz="2400" b="1" dirty="0">
              <a:solidFill>
                <a:srgbClr val="FF3300"/>
              </a:solidFill>
              <a:latin typeface="Arial" panose="020B0604020202020204" pitchFamily="34" charset="0"/>
            </a:endParaRPr>
          </a:p>
          <a:p>
            <a:pPr algn="ctr"/>
            <a:r>
              <a:rPr lang="zh-CN" altLang="en-US" sz="2400" b="1" dirty="0">
                <a:solidFill>
                  <a:srgbClr val="FF3300"/>
                </a:solidFill>
                <a:latin typeface="Arial" panose="020B0604020202020204" pitchFamily="34" charset="0"/>
              </a:rPr>
              <a:t>核电荷数为</a:t>
            </a:r>
            <a:r>
              <a:rPr lang="en-US" altLang="zh-CN" sz="2400" b="1" dirty="0">
                <a:solidFill>
                  <a:srgbClr val="FF3300"/>
                </a:solidFill>
                <a:latin typeface="Arial" panose="020B0604020202020204" pitchFamily="34" charset="0"/>
              </a:rPr>
              <a:t>1~20</a:t>
            </a:r>
            <a:r>
              <a:rPr lang="zh-CN" altLang="en-US" sz="2400" b="1" dirty="0">
                <a:solidFill>
                  <a:srgbClr val="FF3300"/>
                </a:solidFill>
                <a:latin typeface="Arial" panose="020B0604020202020204" pitchFamily="34" charset="0"/>
              </a:rPr>
              <a:t>的元素原子核外电子层排布</a:t>
            </a:r>
            <a:endParaRPr lang="zh-CN" altLang="en-US" sz="2400" b="1" dirty="0">
              <a:solidFill>
                <a:srgbClr val="FF3300"/>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800" decel="100000"/>
                                        <p:tgtEl>
                                          <p:spTgt spid="9220"/>
                                        </p:tgtEl>
                                      </p:cBhvr>
                                    </p:animEffect>
                                    <p:anim calcmode="lin" valueType="num">
                                      <p:cBhvr>
                                        <p:cTn id="8" dur="800" decel="100000" fill="hold"/>
                                        <p:tgtEl>
                                          <p:spTgt spid="9220"/>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9220"/>
                                        </p:tgtEl>
                                        <p:attrNameLst>
                                          <p:attrName>ppt_x</p:attrName>
                                        </p:attrNameLst>
                                      </p:cBhvr>
                                      <p:tavLst>
                                        <p:tav tm="0">
                                          <p:val>
                                            <p:strVal val="#ppt_x+0.4"/>
                                          </p:val>
                                        </p:tav>
                                        <p:tav tm="100000">
                                          <p:val>
                                            <p:strVal val="#ppt_x-0.05"/>
                                          </p:val>
                                        </p:tav>
                                      </p:tavLst>
                                    </p:anim>
                                    <p:anim calcmode="lin" valueType="num">
                                      <p:cBhvr>
                                        <p:cTn id="10" dur="800" decel="100000" fill="hold"/>
                                        <p:tgtEl>
                                          <p:spTgt spid="922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2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5" name="矩形 10244"/>
          <p:cNvSpPr/>
          <p:nvPr/>
        </p:nvSpPr>
        <p:spPr>
          <a:xfrm>
            <a:off x="1142788" y="1988835"/>
            <a:ext cx="6859693" cy="0"/>
          </a:xfrm>
          <a:prstGeom prst="rect">
            <a:avLst/>
          </a:prstGeom>
          <a:noFill/>
          <a:ln w="9525">
            <a:noFill/>
          </a:ln>
        </p:spPr>
        <p:txBody>
          <a:bodyPr/>
          <a:p>
            <a:endParaRPr lang="zh-CN" altLang="en-US" sz="1200"/>
          </a:p>
        </p:txBody>
      </p:sp>
      <p:sp>
        <p:nvSpPr>
          <p:cNvPr id="10247" name="矩形 10246"/>
          <p:cNvSpPr/>
          <p:nvPr/>
        </p:nvSpPr>
        <p:spPr>
          <a:xfrm>
            <a:off x="1142788" y="667212"/>
            <a:ext cx="6859693" cy="1198880"/>
          </a:xfrm>
          <a:prstGeom prst="rect">
            <a:avLst/>
          </a:prstGeom>
          <a:noFill/>
          <a:ln w="9525">
            <a:noFill/>
          </a:ln>
        </p:spPr>
        <p:txBody>
          <a:bodyPr anchor="ctr">
            <a:spAutoFit/>
          </a:bodyPr>
          <a:p>
            <a:pPr algn="ctr"/>
            <a:r>
              <a:rPr lang="zh-CN" altLang="en-US" sz="2400" dirty="0">
                <a:solidFill>
                  <a:srgbClr val="CC3300"/>
                </a:solidFill>
                <a:latin typeface="Times New Roman" panose="02020603050405020304" charset="0"/>
                <a:cs typeface="Times New Roman" panose="02020603050405020304" charset="0"/>
              </a:rPr>
              <a:t>任务二  </a:t>
            </a:r>
            <a:endParaRPr lang="zh-CN" altLang="en-US" sz="2400" dirty="0">
              <a:solidFill>
                <a:srgbClr val="CC3300"/>
              </a:solidFill>
              <a:latin typeface="Times New Roman" panose="02020603050405020304" charset="0"/>
              <a:cs typeface="Times New Roman" panose="02020603050405020304" charset="0"/>
            </a:endParaRPr>
          </a:p>
          <a:p>
            <a:pPr algn="ctr"/>
            <a:r>
              <a:rPr lang="zh-CN" altLang="en-US" sz="2400" dirty="0">
                <a:solidFill>
                  <a:srgbClr val="CC3300"/>
                </a:solidFill>
                <a:latin typeface="Times New Roman" panose="02020603050405020304" charset="0"/>
                <a:cs typeface="Times New Roman" panose="02020603050405020304" charset="0"/>
              </a:rPr>
              <a:t>理解元素周期表与元素周期律</a:t>
            </a:r>
            <a:endParaRPr lang="zh-CN" altLang="en-US" sz="2400" dirty="0">
              <a:solidFill>
                <a:srgbClr val="CC3300"/>
              </a:solidFill>
              <a:latin typeface="Times New Roman" panose="02020603050405020304" charset="0"/>
              <a:cs typeface="Times New Roman" panose="02020603050405020304" charset="0"/>
            </a:endParaRPr>
          </a:p>
          <a:p>
            <a:pPr eaLnBrk="0" hangingPunct="0"/>
            <a:endParaRPr lang="zh-CN" altLang="en-US" sz="2400" dirty="0">
              <a:solidFill>
                <a:srgbClr val="CC3300"/>
              </a:solidFill>
              <a:latin typeface="Arial" panose="020B0604020202020204" pitchFamily="34" charset="0"/>
            </a:endParaRPr>
          </a:p>
        </p:txBody>
      </p:sp>
      <p:sp>
        <p:nvSpPr>
          <p:cNvPr id="10248" name="矩形 10247"/>
          <p:cNvSpPr/>
          <p:nvPr/>
        </p:nvSpPr>
        <p:spPr>
          <a:xfrm>
            <a:off x="1602740" y="1553210"/>
            <a:ext cx="959485" cy="981075"/>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想一想：</a:t>
            </a:r>
            <a:endParaRPr lang="zh-CN" altLang="en-US" sz="27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10249" name="矩形 10248"/>
          <p:cNvSpPr/>
          <p:nvPr/>
        </p:nvSpPr>
        <p:spPr>
          <a:xfrm>
            <a:off x="2413635" y="2442210"/>
            <a:ext cx="5752465" cy="1014730"/>
          </a:xfrm>
          <a:prstGeom prst="rect">
            <a:avLst/>
          </a:prstGeom>
          <a:noFill/>
          <a:ln w="9525">
            <a:noFill/>
          </a:ln>
        </p:spPr>
        <p:txBody>
          <a:bodyPr wrap="square" anchor="ctr">
            <a:spAutoFit/>
          </a:bodyPr>
          <a:p>
            <a:r>
              <a:rPr lang="zh-CN" altLang="en-US" sz="2000" dirty="0">
                <a:solidFill>
                  <a:schemeClr val="accent1">
                    <a:lumMod val="50000"/>
                  </a:schemeClr>
                </a:solidFill>
                <a:latin typeface="Arial" panose="020B0604020202020204" pitchFamily="34" charset="0"/>
              </a:rPr>
              <a:t>元素周期表是按什么排列成的？</a:t>
            </a:r>
            <a:endParaRPr lang="zh-CN" altLang="en-US" sz="2000" dirty="0">
              <a:solidFill>
                <a:schemeClr val="accent1">
                  <a:lumMod val="50000"/>
                </a:schemeClr>
              </a:solidFill>
              <a:latin typeface="Arial" panose="020B0604020202020204" pitchFamily="34" charset="0"/>
            </a:endParaRPr>
          </a:p>
          <a:p>
            <a:endParaRPr lang="zh-CN" altLang="en-US" sz="2000" dirty="0">
              <a:solidFill>
                <a:schemeClr val="accent1">
                  <a:lumMod val="50000"/>
                </a:schemeClr>
              </a:solidFill>
              <a:latin typeface="Arial" panose="020B0604020202020204" pitchFamily="34" charset="0"/>
            </a:endParaRPr>
          </a:p>
          <a:p>
            <a:r>
              <a:rPr lang="zh-CN" altLang="en-US" sz="2000" dirty="0">
                <a:solidFill>
                  <a:schemeClr val="accent1">
                    <a:lumMod val="50000"/>
                  </a:schemeClr>
                </a:solidFill>
                <a:latin typeface="Arial" panose="020B0604020202020204" pitchFamily="34" charset="0"/>
              </a:rPr>
              <a:t>它是如何反映元素性质的递变规律的？ </a:t>
            </a:r>
            <a:endParaRPr lang="zh-CN" altLang="en-US" sz="2000" dirty="0">
              <a:solidFill>
                <a:schemeClr val="accent1">
                  <a:lumMod val="50000"/>
                </a:schemeClr>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8" name="图片 11267" descr="1995"/>
          <p:cNvPicPr>
            <a:picLocks noChangeAspect="1"/>
          </p:cNvPicPr>
          <p:nvPr>
            <p:custDataLst>
              <p:tags r:id="rId1"/>
            </p:custDataLst>
          </p:nvPr>
        </p:nvPicPr>
        <p:blipFill>
          <a:blip r:embed="rId2"/>
          <a:stretch>
            <a:fillRect/>
          </a:stretch>
        </p:blipFill>
        <p:spPr>
          <a:xfrm>
            <a:off x="0" y="-70485"/>
            <a:ext cx="9145270" cy="53162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vertical)">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TABLE_BEAUTIFY" val="smartTable{dc3b4006-88df-4739-9bfc-6a273f87bcd5}"/>
</p:tagLst>
</file>

<file path=ppt/tags/tag2.xml><?xml version="1.0" encoding="utf-8"?>
<p:tagLst xmlns:p="http://schemas.openxmlformats.org/presentationml/2006/main">
  <p:tag name="KSO_WM_UNIT_TABLE_BEAUTIFY" val="smartTable{b7f67c68-c830-4aa1-82a8-258e606f5fe5}"/>
</p:tagLst>
</file>

<file path=ppt/tags/tag3.xml><?xml version="1.0" encoding="utf-8"?>
<p:tagLst xmlns:p="http://schemas.openxmlformats.org/presentationml/2006/main">
  <p:tag name="KSO_WM_UNIT_PLACING_PICTURE_USER_VIEWPORT" val="{&quot;height&quot;:9941,&quot;width&quot;:13973}"/>
</p:tagLst>
</file>

<file path=ppt/tags/tag4.xml><?xml version="1.0" encoding="utf-8"?>
<p:tagLst xmlns:p="http://schemas.openxmlformats.org/presentationml/2006/main">
  <p:tag name="KSO_WM_UNIT_TABLE_BEAUTIFY" val="smartTable{f20484f9-f692-48f6-b743-b3ec1f8ab407}"/>
  <p:tag name="TABLE_EMPHASIZE_COLOR" val="8684935"/>
  <p:tag name="TABLE_SKINIDX" val="-1"/>
  <p:tag name="TABLE_COLORIDX" val="l"/>
  <p:tag name="TABLE_COLOR_RGB" val="0x000000*0xFFFFFF*0x44546A*0xE6E5E5*0x848587*0x738499*0x817CA0*0x9B819F*0xA7878C*0xAB968B"/>
</p:tagLst>
</file>

<file path=ppt/tags/tag5.xml><?xml version="1.0" encoding="utf-8"?>
<p:tagLst xmlns:p="http://schemas.openxmlformats.org/presentationml/2006/main">
  <p:tag name="KSO_WM_UNIT_TABLE_BEAUTIFY" val="smartTable{d0aa594a-a202-47c9-bc6f-19150377de1e}"/>
</p:tagLst>
</file>

<file path=ppt/tags/tag6.xml><?xml version="1.0" encoding="utf-8"?>
<p:tagLst xmlns:p="http://schemas.openxmlformats.org/presentationml/2006/main">
  <p:tag name="KSO_WM_UNIT_TABLE_BEAUTIFY" val="smartTable{720144be-2bf2-4d50-b51c-dce1b098d869}"/>
</p:tagLst>
</file>

<file path=ppt/tags/tag7.xml><?xml version="1.0" encoding="utf-8"?>
<p:tagLst xmlns:p="http://schemas.openxmlformats.org/presentationml/2006/main">
  <p:tag name="ISPRING_ULTRA_SCORM_COURSE_ID" val="74576EF8-DFFD-48BC-B585-54A6B136AC2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Lst>
</file>

<file path=ppt/theme/theme1.xml><?xml version="1.0" encoding="utf-8"?>
<a:theme xmlns:a="http://schemas.openxmlformats.org/drawingml/2006/main" name="默认设计模板">
  <a:themeElements>
    <a:clrScheme name="技巧">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自定义 2">
      <a:majorFont>
        <a:latin typeface="Calibri"/>
        <a:ea typeface="方正姚体"/>
        <a:cs typeface=""/>
      </a:majorFont>
      <a:minorFont>
        <a:latin typeface="Calibri"/>
        <a:ea typeface="微软雅黑"/>
        <a:cs typeface=""/>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863600" rtl="0" eaLnBrk="1" fontAlgn="base" latinLnBrk="0" hangingPunct="1">
          <a:lnSpc>
            <a:spcPct val="100000"/>
          </a:lnSpc>
          <a:spcBef>
            <a:spcPct val="0"/>
          </a:spcBef>
          <a:spcAft>
            <a:spcPct val="0"/>
          </a:spcAft>
          <a:buClrTx/>
          <a:buSzTx/>
          <a:buFontTx/>
          <a:buNone/>
          <a:defRPr kumimoji="0" lang="zh-CN" altLang="en-US" sz="17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863600" rtl="0" eaLnBrk="1" fontAlgn="base" latinLnBrk="0" hangingPunct="1">
          <a:lnSpc>
            <a:spcPct val="100000"/>
          </a:lnSpc>
          <a:spcBef>
            <a:spcPct val="0"/>
          </a:spcBef>
          <a:spcAft>
            <a:spcPct val="0"/>
          </a:spcAft>
          <a:buClrTx/>
          <a:buSzTx/>
          <a:buFontTx/>
          <a:buNone/>
          <a:defRPr kumimoji="0" lang="zh-CN" altLang="en-US" sz="17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Calligraphy</Template>
  <TotalTime>0</TotalTime>
  <Words>6718</Words>
  <Application>WPS 演示</Application>
  <PresentationFormat>自定义</PresentationFormat>
  <Paragraphs>839</Paragraphs>
  <Slides>64</Slides>
  <Notes>10</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64</vt:i4>
      </vt:variant>
    </vt:vector>
  </HeadingPairs>
  <TitlesOfParts>
    <vt:vector size="82" baseType="lpstr">
      <vt:lpstr>Arial</vt:lpstr>
      <vt:lpstr>宋体</vt:lpstr>
      <vt:lpstr>Wingdings</vt:lpstr>
      <vt:lpstr>微软雅黑</vt:lpstr>
      <vt:lpstr>造字工房悦黑体验版纤细体</vt:lpstr>
      <vt:lpstr>黑体</vt:lpstr>
      <vt:lpstr>Times New Roman</vt:lpstr>
      <vt:lpstr>隶书</vt:lpstr>
      <vt:lpstr>Calibri</vt:lpstr>
      <vt:lpstr>Arial Unicode MS</vt:lpstr>
      <vt:lpstr>DotumChe</vt:lpstr>
      <vt:lpstr>仿宋</vt:lpstr>
      <vt:lpstr>??</vt:lpstr>
      <vt:lpstr>Segoe Print</vt:lpstr>
      <vt:lpstr>楷体_GB2312</vt:lpstr>
      <vt:lpstr>新宋体</vt:lpstr>
      <vt:lpstr>华文楷体</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阿唐工作室</Company>
  <LinksUpToDate>false</LinksUpToDate>
  <SharedDoc>false</SharedDoc>
  <HyperlinksChanged>false</HyperlinksChanged>
  <AppVersion>14.0000</AppVersion>
  <Manager>at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PPT设计模板</dc:title>
  <dc:creator>th8154</dc:creator>
  <dc:description>1820182393</dc:description>
  <dc:subject>PPT</dc:subject>
  <cp:lastModifiedBy>Shaline_徐莹</cp:lastModifiedBy>
  <cp:revision>305</cp:revision>
  <dcterms:created xsi:type="dcterms:W3CDTF">2011-04-06T06:45:00Z</dcterms:created>
  <dcterms:modified xsi:type="dcterms:W3CDTF">2020-10-12T08:51:48Z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